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Inter"/>
      <p:regular r:id="rId22"/>
      <p:bold r:id="rId23"/>
    </p:embeddedFont>
    <p:embeddedFont>
      <p:font typeface="Quattrocento Sans"/>
      <p:regular r:id="rId24"/>
      <p:bold r:id="rId25"/>
      <p:italic r:id="rId26"/>
      <p:boldItalic r:id="rId27"/>
    </p:embeddedFont>
    <p:embeddedFont>
      <p:font typeface="Inter Black"/>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CJ0ZuAg4Dr36SkvqhkG3A7rGA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Inter-regular.fntdata"/><Relationship Id="rId21" Type="http://schemas.openxmlformats.org/officeDocument/2006/relationships/slide" Target="slides/slide15.xml"/><Relationship Id="rId24" Type="http://schemas.openxmlformats.org/officeDocument/2006/relationships/font" Target="fonts/QuattrocentoSans-regular.fntdata"/><Relationship Id="rId23" Type="http://schemas.openxmlformats.org/officeDocument/2006/relationships/font" Target="fonts/Inter-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schemas.openxmlformats.org/officeDocument/2006/relationships/font" Target="fonts/InterBlack-bold.fntdata"/><Relationship Id="rId27" Type="http://schemas.openxmlformats.org/officeDocument/2006/relationships/font" Target="fonts/QuattrocentoSans-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d89067af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133" name="Google Shape;133;g19d89067af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Let us talk a bit about documentation! (say jokingly) Everyone loves providing documentation, right?</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IRS requires you to provide documentation to make sure the expenses are eligible for reimbursement from your dependent care flexible spending account (dependent care FSA).</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can eliminate the need to submit substantiation or file claims throughout the year for dependent care expenses by enrolling in Recurring Dependent Care. This process requires you to submit one form per year for each daycare provider</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used. The Recurring Dependent Care Request Form must be completed by you and by your daycare provider. The form can be submitted by fax or mail. You will automatically be reimbursed throughout the plan year once your form has been</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processed.</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Any documentation provided must contain the following information:</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name of the provider </a:t>
            </a:r>
            <a:endParaRPr sz="1200">
              <a:solidFill>
                <a:schemeClr val="dk1"/>
              </a:solidFill>
              <a:latin typeface="Calibri"/>
              <a:ea typeface="Calibri"/>
              <a:cs typeface="Calibri"/>
              <a:sym typeface="Calibri"/>
              <a:extLst>
                <a:ext uri="http://customooxmlschemas.google.com/">
                  <go:slidesCustomData xmlns:go="http://customooxmlschemas.google.com/" textRoundtripDataId="1"/>
                </a:ext>
              </a:extLst>
            </a:endParaRPr>
          </a:p>
          <a:p>
            <a:pPr indent="-95250" lvl="0" marL="17145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go="http://customooxmlschemas.google.com/" textRoundtripDataId="2"/>
                  </a:ext>
                </a:extLst>
              </a:rPr>
              <a:t>The date the service was received</a:t>
            </a:r>
            <a:endParaRPr sz="1200">
              <a:solidFill>
                <a:schemeClr val="dk1"/>
              </a:solidFill>
              <a:latin typeface="Calibri"/>
              <a:ea typeface="Calibri"/>
              <a:cs typeface="Calibri"/>
              <a:sym typeface="Calibri"/>
              <a:extLst>
                <a:ext uri="http://customooxmlschemas.google.com/">
                  <go:slidesCustomData xmlns:go="http://customooxmlschemas.google.com/" textRoundtripDataId="3"/>
                </a:ext>
              </a:extLst>
            </a:endParaRPr>
          </a:p>
          <a:p>
            <a:pPr indent="0" lvl="0" marL="76200" marR="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go="http://customooxmlschemas.google.com/" textRoundtripDataId="4"/>
                  </a:ext>
                </a:extLst>
              </a:rPr>
              <a:t>A description of the service received</a:t>
            </a:r>
            <a:endParaRPr sz="1200">
              <a:solidFill>
                <a:schemeClr val="dk1"/>
              </a:solidFill>
              <a:latin typeface="Calibri"/>
              <a:ea typeface="Calibri"/>
              <a:cs typeface="Calibri"/>
              <a:sym typeface="Calibri"/>
              <a:extLst>
                <a:ext uri="http://customooxmlschemas.google.com/">
                  <go:slidesCustomData xmlns:go="http://customooxmlschemas.google.com/" textRoundtripDataId="5"/>
                </a:ext>
              </a:extLst>
            </a:endParaRPr>
          </a:p>
          <a:p>
            <a:pPr indent="-95250" lvl="0" marL="17145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And the dollar amount of the service received.</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anything you</a:t>
            </a:r>
            <a:r>
              <a:rPr lang="en-US" sz="1200">
                <a:latin typeface="Calibri"/>
                <a:ea typeface="Calibri"/>
                <a:cs typeface="Calibri"/>
                <a:sym typeface="Calibri"/>
              </a:rPr>
              <a:t> ha</a:t>
            </a:r>
            <a:r>
              <a:rPr b="0" i="0" lang="en-US" sz="1200" u="none" cap="none" strike="noStrike">
                <a:solidFill>
                  <a:srgbClr val="000000"/>
                </a:solidFill>
                <a:latin typeface="Calibri"/>
                <a:ea typeface="Calibri"/>
                <a:cs typeface="Calibri"/>
                <a:sym typeface="Calibri"/>
              </a:rPr>
              <a:t>ve paid out of pocket, you can also submit claims to be reimbursed by using your mobile app – simply login, select File a Claim and use the easy to follow steps. You can even take a picture itemized receipt right from your mobile phone!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And of course you can submit a claim thr</a:t>
            </a:r>
            <a:r>
              <a:rPr lang="en-US" sz="1200">
                <a:latin typeface="Calibri"/>
                <a:ea typeface="Calibri"/>
                <a:cs typeface="Calibri"/>
                <a:sym typeface="Calibri"/>
              </a:rPr>
              <a:t>ough</a:t>
            </a:r>
            <a:r>
              <a:rPr b="0" i="0" lang="en-US" sz="1200" u="none" cap="none" strike="noStrike">
                <a:solidFill>
                  <a:srgbClr val="000000"/>
                </a:solidFill>
                <a:latin typeface="Calibri"/>
                <a:ea typeface="Calibri"/>
                <a:cs typeface="Calibri"/>
                <a:sym typeface="Calibri"/>
              </a:rPr>
              <a:t> your online account by following similar steps and uploading your documentation or by submitting the </a:t>
            </a:r>
            <a:r>
              <a:rPr lang="en-US" sz="1200">
                <a:latin typeface="Calibri"/>
                <a:ea typeface="Calibri"/>
                <a:cs typeface="Calibri"/>
                <a:sym typeface="Calibri"/>
              </a:rPr>
              <a:t>Claim</a:t>
            </a:r>
            <a:r>
              <a:rPr b="0" i="0" lang="en-US" sz="1200" u="none" cap="none" strike="noStrike">
                <a:solidFill>
                  <a:srgbClr val="000000"/>
                </a:solidFill>
                <a:latin typeface="Calibri"/>
                <a:ea typeface="Calibri"/>
                <a:cs typeface="Calibri"/>
                <a:sym typeface="Calibri"/>
              </a:rPr>
              <a:t> form.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All claims are processed within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business days. You can choose to be reimbursed thr</a:t>
            </a:r>
            <a:r>
              <a:rPr lang="en-US" sz="1200">
                <a:latin typeface="Calibri"/>
                <a:ea typeface="Calibri"/>
                <a:cs typeface="Calibri"/>
                <a:sym typeface="Calibri"/>
              </a:rPr>
              <a:t>ough</a:t>
            </a:r>
            <a:r>
              <a:rPr b="0" i="0" lang="en-US" sz="1200" u="none" cap="none" strike="noStrike">
                <a:solidFill>
                  <a:srgbClr val="000000"/>
                </a:solidFill>
                <a:latin typeface="Calibri"/>
                <a:ea typeface="Calibri"/>
                <a:cs typeface="Calibri"/>
                <a:sym typeface="Calibri"/>
              </a:rPr>
              <a:t> direct deposit right to your bank account or have a check mailed to you. Direct deposit is provided free of charge and is a quick and easy way to get your reimbursement!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Now </a:t>
            </a:r>
            <a:r>
              <a:rPr lang="en-US" sz="1200">
                <a:latin typeface="Calibri"/>
                <a:ea typeface="Calibri"/>
                <a:cs typeface="Calibri"/>
                <a:sym typeface="Calibri"/>
              </a:rPr>
              <a:t>we are going to</a:t>
            </a:r>
            <a:r>
              <a:rPr b="0" i="0" lang="en-US" sz="1200" u="none" cap="none" strike="noStrike">
                <a:solidFill>
                  <a:srgbClr val="000000"/>
                </a:solidFill>
                <a:latin typeface="Calibri"/>
                <a:ea typeface="Calibri"/>
                <a:cs typeface="Calibri"/>
                <a:sym typeface="Calibri"/>
              </a:rPr>
              <a:t> end with a highlight of how you can access all of your accounts with us</a:t>
            </a:r>
            <a:r>
              <a:rPr lang="en-US" sz="1200">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get access to information about your account by logging into your online account, downloading the mobile app or calling our Participant Services department.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989759cba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989759cba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84" name="Google Shape;284;g1989759cbaa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989759cba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1989759cba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8f8690975e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g18f8690975e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f8690975e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Now let us cover your dependent care flexible spending account, what it is, and how you can leverage this tax free account.</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139" name="Google Shape;139;g18f8690975e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dependent care FSA  is a benefit that allows you to put aside a portion of your paycheck before taxes for eligible dependent care expenses each year.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dependent care FSA lets you pay for eligible dependent care expenses while you reap the benefits of additional tax savings. You</a:t>
            </a:r>
            <a:r>
              <a:rPr lang="en-US" sz="1200">
                <a:latin typeface="Calibri"/>
                <a:ea typeface="Calibri"/>
                <a:cs typeface="Calibri"/>
                <a:sym typeface="Calibri"/>
              </a:rPr>
              <a:t> are</a:t>
            </a:r>
            <a:r>
              <a:rPr b="0" i="0" lang="en-US" sz="1200" u="none" cap="none" strike="noStrike">
                <a:solidFill>
                  <a:srgbClr val="000000"/>
                </a:solidFill>
                <a:latin typeface="Calibri"/>
                <a:ea typeface="Calibri"/>
                <a:cs typeface="Calibri"/>
                <a:sym typeface="Calibri"/>
              </a:rPr>
              <a:t> spending the money either way. This way, eligible childcare and other dependent care costs are a little less.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either use the funds as they</a:t>
            </a:r>
            <a:r>
              <a:rPr lang="en-US" sz="1200">
                <a:latin typeface="Calibri"/>
                <a:ea typeface="Calibri"/>
                <a:cs typeface="Calibri"/>
                <a:sym typeface="Calibri"/>
              </a:rPr>
              <a:t> ar</a:t>
            </a:r>
            <a:r>
              <a:rPr b="0" i="0" lang="en-US" sz="1200" u="none" cap="none" strike="noStrike">
                <a:solidFill>
                  <a:srgbClr val="000000"/>
                </a:solidFill>
                <a:latin typeface="Calibri"/>
                <a:ea typeface="Calibri"/>
                <a:cs typeface="Calibri"/>
                <a:sym typeface="Calibri"/>
              </a:rPr>
              <a:t>e contributed to your dependent care account, OR choose to save strategically, and submit all of your dependent care expenses at the end of the plan year for one lump sum reimbursement to give yourself a hard-earned “bonus” at the end of the year.</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Your dependent care FSA can be used to pay for out-of-pocket daycare expenses, after-school programs, and day camp programs for dependents up to the age of 13. It also covers costs for disabled spouse or dependents of any age.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Your household can elect up to $5,000 annually through the Dependent Care FSA.</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A household can be a single adult electing $5,000 or if you are married or have a domestic partner and elect $5,000 total together as a household.</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If you are married but filing separately your total annual election can still not exceed $5,000.</a:t>
            </a:r>
            <a:endParaRPr>
              <a:solidFill>
                <a:schemeClr val="dk1"/>
              </a:solidFill>
              <a:highlight>
                <a:srgbClr val="FFFFFF"/>
              </a:highlight>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b="0" i="0" lang="en-US" sz="1100" u="none" cap="none" strike="noStrike">
                <a:solidFill>
                  <a:schemeClr val="dk1"/>
                </a:solidFill>
                <a:latin typeface="Arial"/>
                <a:ea typeface="Arial"/>
                <a:cs typeface="Arial"/>
                <a:sym typeface="Arial"/>
              </a:rPr>
              <a:t>You can contribute dollars to your dependent care FSA  pre tax via your payroll dollars to help pay for qualified dependent care expenses. </a:t>
            </a:r>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b="0" i="0" lang="en-US" sz="1100" u="none" cap="none" strike="noStrike">
                <a:solidFill>
                  <a:schemeClr val="dk1"/>
                </a:solidFill>
                <a:latin typeface="Arial"/>
                <a:ea typeface="Arial"/>
                <a:cs typeface="Arial"/>
                <a:sym typeface="Arial"/>
              </a:rPr>
              <a:t>We do offer a Recurring Dependent Care Request Form that makes utilizing your dependent care dollars really easy. Simply fill out the form once, submit it to </a:t>
            </a:r>
            <a:r>
              <a:rPr lang="en-US">
                <a:solidFill>
                  <a:schemeClr val="dk1"/>
                </a:solidFill>
              </a:rPr>
              <a:t>us</a:t>
            </a:r>
            <a:r>
              <a:rPr b="0" i="0" lang="en-US" sz="1100" u="none" cap="none" strike="noStrike">
                <a:solidFill>
                  <a:schemeClr val="dk1"/>
                </a:solidFill>
                <a:latin typeface="Arial"/>
                <a:ea typeface="Arial"/>
                <a:cs typeface="Arial"/>
                <a:sym typeface="Arial"/>
              </a:rPr>
              <a:t> and if approved we will reimburse you every time you contribute to your dependent care account.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Let</a:t>
            </a:r>
            <a:r>
              <a:rPr lang="en-US" sz="1200">
                <a:latin typeface="Calibri"/>
                <a:ea typeface="Calibri"/>
                <a:cs typeface="Calibri"/>
                <a:sym typeface="Calibri"/>
              </a:rPr>
              <a:t> us</a:t>
            </a:r>
            <a:r>
              <a:rPr b="0" i="0" lang="en-US" sz="1200" u="none" cap="none" strike="noStrike">
                <a:solidFill>
                  <a:srgbClr val="000000"/>
                </a:solidFill>
                <a:latin typeface="Calibri"/>
                <a:ea typeface="Calibri"/>
                <a:cs typeface="Calibri"/>
                <a:sym typeface="Calibri"/>
              </a:rPr>
              <a:t> review a real life example of how having a </a:t>
            </a:r>
            <a:r>
              <a:rPr lang="en-US" sz="1200">
                <a:latin typeface="Calibri"/>
                <a:ea typeface="Calibri"/>
                <a:cs typeface="Calibri"/>
                <a:sym typeface="Calibri"/>
              </a:rPr>
              <a:t>d</a:t>
            </a:r>
            <a:r>
              <a:rPr b="0" i="0" lang="en-US" sz="1200" u="none" cap="none" strike="noStrike">
                <a:solidFill>
                  <a:srgbClr val="000000"/>
                </a:solidFill>
                <a:latin typeface="Calibri"/>
                <a:ea typeface="Calibri"/>
                <a:cs typeface="Calibri"/>
                <a:sym typeface="Calibri"/>
              </a:rPr>
              <a:t>ependent </a:t>
            </a:r>
            <a:r>
              <a:rPr lang="en-US" sz="1200">
                <a:latin typeface="Calibri"/>
                <a:ea typeface="Calibri"/>
                <a:cs typeface="Calibri"/>
                <a:sym typeface="Calibri"/>
              </a:rPr>
              <a:t>c</a:t>
            </a:r>
            <a:r>
              <a:rPr b="0" i="0" lang="en-US" sz="1200" u="none" cap="none" strike="noStrike">
                <a:solidFill>
                  <a:srgbClr val="000000"/>
                </a:solidFill>
                <a:latin typeface="Calibri"/>
                <a:ea typeface="Calibri"/>
                <a:cs typeface="Calibri"/>
                <a:sym typeface="Calibri"/>
              </a:rPr>
              <a:t>are FSA can save you money.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Meet Kenneth. Kenneth is a 36 year old single father with 2 children in daycare.</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He is enrolled in an dependent care FSA and makes an annual contribution of $5,000</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Since his dependent care FSA contributions are taken out pre-tax his actual taxable income is lowered which means he has more take-home pay then if he didn’t have an dependent care FSA.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Kenneth this means an additional $900 dollars he gets to keep and take home.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dependent care plan year </a:t>
            </a:r>
            <a:r>
              <a:rPr b="1" i="0" lang="en-US" sz="1200" u="none" cap="none" strike="noStrike">
                <a:solidFill>
                  <a:srgbClr val="000000"/>
                </a:solidFill>
                <a:latin typeface="Calibri"/>
                <a:ea typeface="Calibri"/>
                <a:cs typeface="Calibri"/>
                <a:sym typeface="Calibri"/>
              </a:rPr>
              <a:t>also</a:t>
            </a:r>
            <a:r>
              <a:rPr b="0" i="0" lang="en-US" sz="1200" u="none" cap="none" strike="noStrike">
                <a:solidFill>
                  <a:srgbClr val="000000"/>
                </a:solidFill>
                <a:latin typeface="Calibri"/>
                <a:ea typeface="Calibri"/>
                <a:cs typeface="Calibri"/>
                <a:sym typeface="Calibri"/>
              </a:rPr>
              <a:t> runs from </a:t>
            </a:r>
            <a:r>
              <a:rPr b="1" i="0" lang="en-US" sz="1200" u="none" cap="none" strike="noStrike">
                <a:solidFill>
                  <a:srgbClr val="000000"/>
                </a:solidFill>
                <a:latin typeface="Calibri"/>
                <a:ea typeface="Calibri"/>
                <a:cs typeface="Calibri"/>
                <a:sym typeface="Calibri"/>
              </a:rPr>
              <a:t>January 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to December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--(remove if no grace period) </a:t>
            </a:r>
            <a:r>
              <a:rPr b="0" i="0" lang="en-US" sz="1200" u="none" cap="none" strike="noStrike">
                <a:solidFill>
                  <a:srgbClr val="000000"/>
                </a:solidFill>
                <a:latin typeface="Calibri"/>
                <a:ea typeface="Calibri"/>
                <a:cs typeface="Calibri"/>
                <a:sym typeface="Calibri"/>
              </a:rPr>
              <a:t>with a grace period allowing you until </a:t>
            </a:r>
            <a:r>
              <a:rPr b="1" i="0" lang="en-US" sz="1200" u="none" cap="none" strike="noStrike">
                <a:solidFill>
                  <a:srgbClr val="000000"/>
                </a:solidFill>
                <a:latin typeface="Calibri"/>
                <a:ea typeface="Calibri"/>
                <a:cs typeface="Calibri"/>
                <a:sym typeface="Calibri"/>
              </a:rPr>
              <a:t>March 15, 202</a:t>
            </a:r>
            <a:r>
              <a:rPr b="1" lang="en-US" sz="1200">
                <a:latin typeface="Calibri"/>
                <a:ea typeface="Calibri"/>
                <a:cs typeface="Calibri"/>
                <a:sym typeface="Calibri"/>
              </a:rPr>
              <a:t>6</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to incur services.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March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of 202</a:t>
            </a:r>
            <a:r>
              <a:rPr b="1" lang="en-US" sz="1200">
                <a:latin typeface="Calibri"/>
                <a:ea typeface="Calibri"/>
                <a:cs typeface="Calibri"/>
                <a:sym typeface="Calibri"/>
              </a:rPr>
              <a:t>6</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is your run out date, which means you have until  this date to submit all paperwork for claims incurred during the plan year </a:t>
            </a:r>
            <a:r>
              <a:rPr b="1" i="0" lang="en-US" sz="1200" u="none" cap="none" strike="noStrike">
                <a:solidFill>
                  <a:srgbClr val="000000"/>
                </a:solidFill>
                <a:latin typeface="Calibri"/>
                <a:ea typeface="Calibri"/>
                <a:cs typeface="Calibri"/>
                <a:sym typeface="Calibri"/>
              </a:rPr>
              <a:t>(remove if no grace period) </a:t>
            </a:r>
            <a:r>
              <a:rPr b="0" i="0" lang="en-US" sz="1200" u="none" cap="none" strike="noStrike">
                <a:solidFill>
                  <a:srgbClr val="000000"/>
                </a:solidFill>
                <a:latin typeface="Calibri"/>
                <a:ea typeface="Calibri"/>
                <a:cs typeface="Calibri"/>
                <a:sym typeface="Calibri"/>
              </a:rPr>
              <a:t>and grace period.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8f8690975e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Now that we have learned about dependent care FSAs, let’s talk about how you can using this plan and the multiple resources you have.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215" name="Google Shape;215;g18f8690975e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Once you elect a dependent care FSA you cannot change your election unless you have a qualifying event.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qualifying event includes: change in marital status, number of dependents, or a job status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dependent care FSA, another qualifying event includes any changes in daycare cost or a provider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30 days from the date of your qualifying event to notify </a:t>
            </a:r>
            <a:r>
              <a:rPr b="1" i="1" lang="en-US" sz="1200" u="none" cap="none" strike="noStrike">
                <a:solidFill>
                  <a:srgbClr val="000000"/>
                </a:solidFill>
                <a:latin typeface="Calibri"/>
                <a:ea typeface="Calibri"/>
                <a:cs typeface="Calibri"/>
                <a:sym typeface="Calibri"/>
              </a:rPr>
              <a:t>your employer </a:t>
            </a:r>
            <a:r>
              <a:rPr b="0" i="0" lang="en-US" sz="1200" u="none" cap="none" strike="noStrike">
                <a:solidFill>
                  <a:srgbClr val="000000"/>
                </a:solidFill>
                <a:latin typeface="Calibri"/>
                <a:ea typeface="Calibri"/>
                <a:cs typeface="Calibri"/>
                <a:sym typeface="Calibri"/>
              </a:rPr>
              <a:t>to make any election changes.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f8690975e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8f8690975e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enrollment in an HSA includes our free benefits debit card. This allows you to easily access your HSA funds right from your wallet to help you minimize the amount of out of pocket spending.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 already have our debit card, they are good for </a:t>
            </a:r>
            <a:r>
              <a:rPr lang="en-US" sz="1200">
                <a:latin typeface="Calibri"/>
                <a:ea typeface="Calibri"/>
                <a:cs typeface="Calibri"/>
                <a:sym typeface="Calibri"/>
              </a:rPr>
              <a:t>three</a:t>
            </a:r>
            <a:r>
              <a:rPr b="0" i="0" lang="en-US" sz="1200" u="none" cap="none" strike="noStrike">
                <a:solidFill>
                  <a:srgbClr val="000000"/>
                </a:solidFill>
                <a:latin typeface="Calibri"/>
                <a:ea typeface="Calibri"/>
                <a:cs typeface="Calibri"/>
                <a:sym typeface="Calibri"/>
              </a:rPr>
              <a:t> years, so if you received one within the last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years you will not get a new one again next year. We will mail you a new debit card 90 days before the expiration date of your current debit card. All new cards will be good for 4 years.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Regardless if you are enrolled in an HSA, FSA, or dependent care FSA you will use the same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your card is lost or stolen, you can order a new card free of charge from the benefits mobile app or by going through your online account.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request a debit card for your dependents and/or spouse. First ensure they are added to your online account. You can do that by going to the Profile section of your online account. Once they are added you can select Banking/Cards and request a card for each dependent. A dependent must be 18 years of age or older to receive a debit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50" name="Shape 50"/>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57" name="Shape 57"/>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g18f8690975e_0_110"/>
          <p:cNvSpPr/>
          <p:nvPr/>
        </p:nvSpPr>
        <p:spPr>
          <a:xfrm>
            <a:off x="5601730" y="0"/>
            <a:ext cx="5082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2" name="Google Shape;12;g18f8690975e_0_110"/>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g18f8690975e_0_110"/>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4" name="Google Shape;104;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5"/>
          <p:cNvSpPr/>
          <p:nvPr>
            <p:ph idx="2" type="pic"/>
          </p:nvPr>
        </p:nvSpPr>
        <p:spPr>
          <a:xfrm>
            <a:off x="5183188" y="987425"/>
            <a:ext cx="6172200" cy="4873625"/>
          </a:xfrm>
          <a:prstGeom prst="rect">
            <a:avLst/>
          </a:prstGeom>
          <a:noFill/>
          <a:ln>
            <a:noFill/>
          </a:ln>
        </p:spPr>
      </p:sp>
      <p:sp>
        <p:nvSpPr>
          <p:cNvPr id="111" name="Google Shape;111;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g18f8690975e_0_233"/>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29" name="Google Shape;129;g18f8690975e_0_233"/>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g18f8690975e_0_233"/>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g18f8690975e_0_114"/>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 name="Google Shape;16;g18f8690975e_0_114"/>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g18f8690975e_0_114"/>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g18f8690975e_0_119"/>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8f8690975e_0_119"/>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g18f8690975e_0_122"/>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8f8690975e_0_122"/>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g18f8690975e_0_125"/>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8f8690975e_0_125"/>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 name="Google Shape;36;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g1989759cbaa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989759cbaa_0_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1989759cbaa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g1989759cbaa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g1989759cbaa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g18f8690975e_0_1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18f8690975e_0_1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g18f8690975e_0_106"/>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 name="Shape 27"/>
        <p:cNvGrpSpPr/>
        <p:nvPr/>
      </p:nvGrpSpPr>
      <p:grpSpPr>
        <a:xfrm>
          <a:off x="0" y="0"/>
          <a:ext cx="0" cy="0"/>
          <a:chOff x="0" y="0"/>
          <a:chExt cx="0" cy="0"/>
        </a:xfrm>
      </p:grpSpPr>
      <p:sp>
        <p:nvSpPr>
          <p:cNvPr id="28" name="Google Shape;2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9"/>
          <p:cNvSpPr txBox="1"/>
          <p:nvPr/>
        </p:nvSpPr>
        <p:spPr>
          <a:xfrm>
            <a:off x="11723076" y="6344627"/>
            <a:ext cx="4044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6.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36.png"/></Relationships>
</file>

<file path=ppt/slides/_rels/slide13.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6.png"/><Relationship Id="rId13" Type="http://schemas.openxmlformats.org/officeDocument/2006/relationships/image" Target="../media/image37.png"/><Relationship Id="rId12"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3.png"/><Relationship Id="rId9"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40.png"/><Relationship Id="rId6"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19d89067afd_0_0"/>
          <p:cNvPicPr preferRelativeResize="0"/>
          <p:nvPr/>
        </p:nvPicPr>
        <p:blipFill rotWithShape="1">
          <a:blip r:embed="rId3">
            <a:alphaModFix/>
          </a:blip>
          <a:srcRect b="0" l="0" r="0" t="0"/>
          <a:stretch/>
        </p:blipFill>
        <p:spPr>
          <a:xfrm>
            <a:off x="0" y="10"/>
            <a:ext cx="12192048" cy="6858000"/>
          </a:xfrm>
          <a:prstGeom prst="rect">
            <a:avLst/>
          </a:prstGeom>
          <a:noFill/>
          <a:ln>
            <a:noFill/>
          </a:ln>
        </p:spPr>
      </p:pic>
      <p:sp>
        <p:nvSpPr>
          <p:cNvPr id="136" name="Google Shape;136;g19d89067afd_0_0"/>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30"/>
          <p:cNvGrpSpPr/>
          <p:nvPr/>
        </p:nvGrpSpPr>
        <p:grpSpPr>
          <a:xfrm>
            <a:off x="200" y="0"/>
            <a:ext cx="12191800" cy="6858000"/>
            <a:chOff x="200" y="0"/>
            <a:chExt cx="12191800" cy="6858000"/>
          </a:xfrm>
        </p:grpSpPr>
        <p:pic>
          <p:nvPicPr>
            <p:cNvPr id="243" name="Google Shape;243;p30"/>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44" name="Google Shape;244;p30"/>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45" name="Google Shape;245;p30"/>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46" name="Google Shape;246;p30"/>
          <p:cNvSpPr txBox="1"/>
          <p:nvPr>
            <p:ph idx="1" type="body"/>
          </p:nvPr>
        </p:nvSpPr>
        <p:spPr>
          <a:xfrm>
            <a:off x="3432747" y="2532767"/>
            <a:ext cx="8432255" cy="3981067"/>
          </a:xfrm>
          <a:prstGeom prst="rect">
            <a:avLst/>
          </a:prstGeom>
          <a:noFill/>
          <a:ln>
            <a:noFill/>
          </a:ln>
        </p:spPr>
        <p:txBody>
          <a:bodyPr anchorCtr="0" anchor="t" bIns="45700" lIns="91425" spcFirstLastPara="1" rIns="91425" wrap="square" tIns="45700">
            <a:noAutofit/>
          </a:bodyPr>
          <a:lstStyle/>
          <a:p>
            <a:pPr indent="0" lvl="0" marL="101600" rtl="0" algn="l">
              <a:lnSpc>
                <a:spcPct val="15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Any</a:t>
            </a:r>
            <a:r>
              <a:rPr lang="en-US">
                <a:solidFill>
                  <a:srgbClr val="004280"/>
                </a:solidFill>
                <a:latin typeface="Quattrocento Sans"/>
                <a:ea typeface="Quattrocento Sans"/>
                <a:cs typeface="Quattrocento Sans"/>
                <a:sym typeface="Quattrocento Sans"/>
              </a:rPr>
              <a:t> documentation provided must contain the following information:</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Name of the provider </a:t>
            </a:r>
            <a:endParaRPr>
              <a:solidFill>
                <a:srgbClr val="004280"/>
              </a:solidFill>
              <a:extLst>
                <a:ext uri="http://customooxmlschemas.google.com/">
                  <go:slidesCustomData xmlns:go="http://customooxmlschemas.google.com/" textRoundtripDataId="6"/>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7"/>
                  </a:ext>
                </a:extLst>
              </a:rPr>
              <a:t>Date service was received</a:t>
            </a:r>
            <a:endParaRPr>
              <a:solidFill>
                <a:srgbClr val="004280"/>
              </a:solidFill>
              <a:extLst>
                <a:ext uri="http://customooxmlschemas.google.com/">
                  <go:slidesCustomData xmlns:go="http://customooxmlschemas.google.com/" textRoundtripDataId="8"/>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9"/>
                  </a:ext>
                </a:extLst>
              </a:rPr>
              <a:t>Description of the service received</a:t>
            </a:r>
            <a:endParaRPr>
              <a:solidFill>
                <a:srgbClr val="004280"/>
              </a:solidFill>
              <a:extLst>
                <a:ext uri="http://customooxmlschemas.google.com/">
                  <go:slidesCustomData xmlns:go="http://customooxmlschemas.google.com/" textRoundtripDataId="10"/>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1"/>
                  </a:ext>
                </a:extLst>
              </a:rPr>
              <a:t>The dollar amount of the service</a:t>
            </a:r>
            <a:endParaRPr>
              <a:solidFill>
                <a:srgbClr val="004280"/>
              </a:solidFill>
              <a:extLst>
                <a:ext uri="http://customooxmlschemas.google.com/">
                  <go:slidesCustomData xmlns:go="http://customooxmlschemas.google.com/" textRoundtripDataId="12"/>
                </a:ext>
              </a:extLst>
            </a:endParaRPr>
          </a:p>
          <a:p>
            <a:pPr indent="0" lvl="0" marL="914400" rtl="0" algn="l">
              <a:lnSpc>
                <a:spcPct val="150000"/>
              </a:lnSpc>
              <a:spcBef>
                <a:spcPts val="500"/>
              </a:spcBef>
              <a:spcAft>
                <a:spcPts val="0"/>
              </a:spcAft>
              <a:buSzPts val="2000"/>
              <a:buNone/>
            </a:pPr>
            <a:r>
              <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247" name="Google Shape;247;p30"/>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a:t>
            </a:r>
            <a:endParaRPr>
              <a:solidFill>
                <a:srgbClr val="004280"/>
              </a:solidFill>
              <a:latin typeface="Quattrocento Sans"/>
              <a:ea typeface="Quattrocento Sans"/>
              <a:cs typeface="Quattrocento Sans"/>
              <a:sym typeface="Quattrocento Sans"/>
            </a:endParaRPr>
          </a:p>
        </p:txBody>
      </p:sp>
      <p:sp>
        <p:nvSpPr>
          <p:cNvPr id="248" name="Google Shape;248;p30"/>
          <p:cNvSpPr/>
          <p:nvPr/>
        </p:nvSpPr>
        <p:spPr>
          <a:xfrm>
            <a:off x="1166446" y="3200571"/>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p30"/>
          <p:cNvSpPr txBox="1"/>
          <p:nvPr/>
        </p:nvSpPr>
        <p:spPr>
          <a:xfrm>
            <a:off x="1166445" y="1546163"/>
            <a:ext cx="10465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The best form of documentation when submitting a claim is an itemized receipt from your provider</a:t>
            </a:r>
            <a:endParaRPr b="0" i="0" sz="1400" u="none" cap="none" strike="noStrike">
              <a:solidFill>
                <a:srgbClr val="004280"/>
              </a:solidFill>
              <a:latin typeface="Arial"/>
              <a:ea typeface="Arial"/>
              <a:cs typeface="Arial"/>
              <a:sym typeface="Arial"/>
            </a:endParaRPr>
          </a:p>
        </p:txBody>
      </p:sp>
      <p:pic>
        <p:nvPicPr>
          <p:cNvPr id="250" name="Google Shape;250;p30"/>
          <p:cNvPicPr preferRelativeResize="0"/>
          <p:nvPr/>
        </p:nvPicPr>
        <p:blipFill rotWithShape="1">
          <a:blip r:embed="rId4">
            <a:alphaModFix/>
          </a:blip>
          <a:srcRect b="0" l="0" r="0" t="0"/>
          <a:stretch/>
        </p:blipFill>
        <p:spPr>
          <a:xfrm>
            <a:off x="1198530" y="3327555"/>
            <a:ext cx="1687812" cy="16294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31"/>
          <p:cNvGrpSpPr/>
          <p:nvPr/>
        </p:nvGrpSpPr>
        <p:grpSpPr>
          <a:xfrm>
            <a:off x="200" y="0"/>
            <a:ext cx="12191800" cy="6858000"/>
            <a:chOff x="200" y="0"/>
            <a:chExt cx="12191800" cy="6858000"/>
          </a:xfrm>
        </p:grpSpPr>
        <p:pic>
          <p:nvPicPr>
            <p:cNvPr id="256" name="Google Shape;256;p31"/>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57" name="Google Shape;257;p31"/>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58" name="Google Shape;258;p31"/>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59" name="Google Shape;259;p31"/>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 options</a:t>
            </a:r>
            <a:endParaRPr>
              <a:solidFill>
                <a:srgbClr val="004280"/>
              </a:solidFill>
              <a:latin typeface="Quattrocento Sans"/>
              <a:ea typeface="Quattrocento Sans"/>
              <a:cs typeface="Quattrocento Sans"/>
              <a:sym typeface="Quattrocento Sans"/>
            </a:endParaRPr>
          </a:p>
        </p:txBody>
      </p:sp>
      <p:sp>
        <p:nvSpPr>
          <p:cNvPr id="260" name="Google Shape;260;p31"/>
          <p:cNvSpPr txBox="1"/>
          <p:nvPr/>
        </p:nvSpPr>
        <p:spPr>
          <a:xfrm>
            <a:off x="6425000" y="3607302"/>
            <a:ext cx="52137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Choose direct deposit or paper check</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Direct deposit – FREE</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 $25 minimum reimbursement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for paper checks</a:t>
            </a:r>
            <a:endParaRPr b="0" i="0" sz="1400" u="none" cap="none" strike="noStrike">
              <a:solidFill>
                <a:srgbClr val="004280"/>
              </a:solidFill>
              <a:latin typeface="Arial"/>
              <a:ea typeface="Arial"/>
              <a:cs typeface="Arial"/>
              <a:sym typeface="Arial"/>
            </a:endParaRPr>
          </a:p>
        </p:txBody>
      </p:sp>
      <p:sp>
        <p:nvSpPr>
          <p:cNvPr id="261" name="Google Shape;261;p31"/>
          <p:cNvSpPr txBox="1"/>
          <p:nvPr/>
        </p:nvSpPr>
        <p:spPr>
          <a:xfrm>
            <a:off x="697959" y="3631352"/>
            <a:ext cx="57270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Mobile app, online account</a:t>
            </a:r>
            <a:r>
              <a:rPr b="1"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or manual claims</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baseline="30000" i="0" sz="2800" u="none" cap="none" strike="noStrike">
              <a:solidFill>
                <a:srgbClr val="00428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Processed within two business days</a:t>
            </a:r>
            <a:endParaRPr b="0" i="0" sz="1400" u="none" cap="none" strike="noStrike">
              <a:solidFill>
                <a:srgbClr val="004280"/>
              </a:solidFill>
              <a:latin typeface="Arial"/>
              <a:ea typeface="Arial"/>
              <a:cs typeface="Arial"/>
              <a:sym typeface="Arial"/>
            </a:endParaRPr>
          </a:p>
        </p:txBody>
      </p:sp>
      <p:sp>
        <p:nvSpPr>
          <p:cNvPr id="262" name="Google Shape;262;p31"/>
          <p:cNvSpPr/>
          <p:nvPr/>
        </p:nvSpPr>
        <p:spPr>
          <a:xfrm>
            <a:off x="2362961"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31"/>
          <p:cNvSpPr/>
          <p:nvPr/>
        </p:nvSpPr>
        <p:spPr>
          <a:xfrm>
            <a:off x="7961656"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4" name="Google Shape;264;p31"/>
          <p:cNvPicPr preferRelativeResize="0"/>
          <p:nvPr/>
        </p:nvPicPr>
        <p:blipFill rotWithShape="1">
          <a:blip r:embed="rId4">
            <a:alphaModFix/>
          </a:blip>
          <a:srcRect b="-26560" l="-92659" r="-98629" t="-10424"/>
          <a:stretch/>
        </p:blipFill>
        <p:spPr>
          <a:xfrm>
            <a:off x="2178536" y="1670606"/>
            <a:ext cx="2361675" cy="1951350"/>
          </a:xfrm>
          <a:prstGeom prst="rect">
            <a:avLst/>
          </a:prstGeom>
          <a:noFill/>
          <a:ln>
            <a:noFill/>
          </a:ln>
        </p:spPr>
      </p:pic>
      <p:pic>
        <p:nvPicPr>
          <p:cNvPr id="265" name="Google Shape;265;p31"/>
          <p:cNvPicPr preferRelativeResize="0"/>
          <p:nvPr/>
        </p:nvPicPr>
        <p:blipFill rotWithShape="1">
          <a:blip r:embed="rId5">
            <a:alphaModFix/>
          </a:blip>
          <a:srcRect b="-15283" l="-23654" r="-29155" t="-10297"/>
          <a:stretch/>
        </p:blipFill>
        <p:spPr>
          <a:xfrm>
            <a:off x="7920750" y="1880575"/>
            <a:ext cx="2129400" cy="1382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32"/>
          <p:cNvGrpSpPr/>
          <p:nvPr/>
        </p:nvGrpSpPr>
        <p:grpSpPr>
          <a:xfrm>
            <a:off x="200" y="0"/>
            <a:ext cx="12191800" cy="6858000"/>
            <a:chOff x="200" y="0"/>
            <a:chExt cx="12191800" cy="6858000"/>
          </a:xfrm>
        </p:grpSpPr>
        <p:pic>
          <p:nvPicPr>
            <p:cNvPr id="271" name="Google Shape;271;p32"/>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72" name="Google Shape;272;p32"/>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73" name="Google Shape;273;p32"/>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74" name="Google Shape;274;p32"/>
          <p:cNvSpPr txBox="1"/>
          <p:nvPr>
            <p:ph type="ctrTitle"/>
          </p:nvPr>
        </p:nvSpPr>
        <p:spPr>
          <a:xfrm>
            <a:off x="11664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Account access</a:t>
            </a:r>
            <a:endParaRPr>
              <a:solidFill>
                <a:srgbClr val="004280"/>
              </a:solidFill>
              <a:latin typeface="Quattrocento Sans"/>
              <a:ea typeface="Quattrocento Sans"/>
              <a:cs typeface="Quattrocento Sans"/>
              <a:sym typeface="Quattrocento Sans"/>
            </a:endParaRPr>
          </a:p>
        </p:txBody>
      </p:sp>
      <p:sp>
        <p:nvSpPr>
          <p:cNvPr id="275" name="Google Shape;275;p32"/>
          <p:cNvSpPr/>
          <p:nvPr/>
        </p:nvSpPr>
        <p:spPr>
          <a:xfrm>
            <a:off x="2401688" y="2446592"/>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6" name="Google Shape;276;p32"/>
          <p:cNvSpPr/>
          <p:nvPr/>
        </p:nvSpPr>
        <p:spPr>
          <a:xfrm>
            <a:off x="7904130" y="2446592"/>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32"/>
          <p:cNvSpPr txBox="1"/>
          <p:nvPr/>
        </p:nvSpPr>
        <p:spPr>
          <a:xfrm>
            <a:off x="1962867"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Online account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78" name="Google Shape;278;p32"/>
          <p:cNvSpPr txBox="1"/>
          <p:nvPr/>
        </p:nvSpPr>
        <p:spPr>
          <a:xfrm>
            <a:off x="7468259"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Mobile App</a:t>
            </a:r>
            <a:endParaRPr b="0" i="0" sz="1400" u="none" cap="none" strike="noStrike">
              <a:solidFill>
                <a:srgbClr val="004280"/>
              </a:solidFill>
              <a:latin typeface="Arial"/>
              <a:ea typeface="Arial"/>
              <a:cs typeface="Arial"/>
              <a:sym typeface="Arial"/>
            </a:endParaRPr>
          </a:p>
        </p:txBody>
      </p:sp>
      <p:pic>
        <p:nvPicPr>
          <p:cNvPr id="279" name="Google Shape;279;p32"/>
          <p:cNvPicPr preferRelativeResize="0"/>
          <p:nvPr/>
        </p:nvPicPr>
        <p:blipFill rotWithShape="1">
          <a:blip r:embed="rId4">
            <a:alphaModFix/>
          </a:blip>
          <a:srcRect b="0" l="0" r="0" t="0"/>
          <a:stretch/>
        </p:blipFill>
        <p:spPr>
          <a:xfrm>
            <a:off x="2465948" y="2552302"/>
            <a:ext cx="1765116" cy="1704088"/>
          </a:xfrm>
          <a:prstGeom prst="rect">
            <a:avLst/>
          </a:prstGeom>
          <a:noFill/>
          <a:ln>
            <a:noFill/>
          </a:ln>
        </p:spPr>
      </p:pic>
      <p:pic>
        <p:nvPicPr>
          <p:cNvPr id="280" name="Google Shape;280;p32"/>
          <p:cNvPicPr preferRelativeResize="0"/>
          <p:nvPr/>
        </p:nvPicPr>
        <p:blipFill rotWithShape="1">
          <a:blip r:embed="rId5">
            <a:alphaModFix/>
          </a:blip>
          <a:srcRect b="-26560" l="-92659" r="-98629" t="-10424"/>
          <a:stretch/>
        </p:blipFill>
        <p:spPr>
          <a:xfrm>
            <a:off x="7711653" y="2518149"/>
            <a:ext cx="2361675" cy="1951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pic>
        <p:nvPicPr>
          <p:cNvPr id="286" name="Google Shape;286;g1989759cbaa_0_0"/>
          <p:cNvPicPr preferRelativeResize="0"/>
          <p:nvPr/>
        </p:nvPicPr>
        <p:blipFill rotWithShape="1">
          <a:blip r:embed="rId4">
            <a:alphaModFix/>
          </a:blip>
          <a:srcRect b="24744" l="0" r="0" t="0"/>
          <a:stretch/>
        </p:blipFill>
        <p:spPr>
          <a:xfrm>
            <a:off x="3095336" y="2187222"/>
            <a:ext cx="2111364" cy="3496025"/>
          </a:xfrm>
          <a:prstGeom prst="rect">
            <a:avLst/>
          </a:prstGeom>
          <a:noFill/>
          <a:ln>
            <a:noFill/>
          </a:ln>
        </p:spPr>
      </p:pic>
      <p:sp>
        <p:nvSpPr>
          <p:cNvPr id="287" name="Google Shape;287;g1989759cbaa_0_0"/>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989759cbaa_0_0"/>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Inter Black"/>
              <a:buNone/>
            </a:pPr>
            <a:r>
              <a:rPr b="1" i="0" lang="en-US" sz="4400" u="none" cap="none" strike="noStrike">
                <a:solidFill>
                  <a:srgbClr val="004280"/>
                </a:solidFill>
                <a:latin typeface="Quattrocento Sans"/>
                <a:ea typeface="Quattrocento Sans"/>
                <a:cs typeface="Quattrocento Sans"/>
                <a:sym typeface="Quattrocento Sans"/>
              </a:rPr>
              <a:t>With our mobile app you can:</a:t>
            </a:r>
            <a:endParaRPr b="1" i="0" sz="4400" u="none" cap="none" strike="noStrike">
              <a:solidFill>
                <a:srgbClr val="004280"/>
              </a:solidFill>
              <a:latin typeface="Quattrocento Sans"/>
              <a:ea typeface="Quattrocento Sans"/>
              <a:cs typeface="Quattrocento Sans"/>
              <a:sym typeface="Quattrocento Sans"/>
            </a:endParaRPr>
          </a:p>
        </p:txBody>
      </p:sp>
      <p:pic>
        <p:nvPicPr>
          <p:cNvPr id="289" name="Google Shape;289;g1989759cbaa_0_0"/>
          <p:cNvPicPr preferRelativeResize="0"/>
          <p:nvPr/>
        </p:nvPicPr>
        <p:blipFill rotWithShape="1">
          <a:blip r:embed="rId5">
            <a:alphaModFix/>
          </a:blip>
          <a:srcRect b="0" l="0" r="0" t="0"/>
          <a:stretch/>
        </p:blipFill>
        <p:spPr>
          <a:xfrm>
            <a:off x="8478350" y="1679225"/>
            <a:ext cx="2565000" cy="2732125"/>
          </a:xfrm>
          <a:prstGeom prst="rect">
            <a:avLst/>
          </a:prstGeom>
          <a:noFill/>
          <a:ln>
            <a:noFill/>
          </a:ln>
        </p:spPr>
      </p:pic>
      <p:pic>
        <p:nvPicPr>
          <p:cNvPr id="290" name="Google Shape;290;g1989759cbaa_0_0"/>
          <p:cNvPicPr preferRelativeResize="0"/>
          <p:nvPr/>
        </p:nvPicPr>
        <p:blipFill rotWithShape="1">
          <a:blip r:embed="rId6">
            <a:alphaModFix/>
          </a:blip>
          <a:srcRect b="0" l="0" r="0" t="0"/>
          <a:stretch/>
        </p:blipFill>
        <p:spPr>
          <a:xfrm>
            <a:off x="275363" y="1162062"/>
            <a:ext cx="3232000" cy="5998499"/>
          </a:xfrm>
          <a:prstGeom prst="rect">
            <a:avLst/>
          </a:prstGeom>
          <a:noFill/>
          <a:ln>
            <a:noFill/>
          </a:ln>
        </p:spPr>
      </p:pic>
      <p:pic>
        <p:nvPicPr>
          <p:cNvPr id="291" name="Google Shape;291;g1989759cbaa_0_0"/>
          <p:cNvPicPr preferRelativeResize="0"/>
          <p:nvPr/>
        </p:nvPicPr>
        <p:blipFill rotWithShape="1">
          <a:blip r:embed="rId7">
            <a:alphaModFix/>
          </a:blip>
          <a:srcRect b="0" l="0" r="0" t="0"/>
          <a:stretch/>
        </p:blipFill>
        <p:spPr>
          <a:xfrm>
            <a:off x="3550044" y="1864113"/>
            <a:ext cx="3977674" cy="592861"/>
          </a:xfrm>
          <a:prstGeom prst="rect">
            <a:avLst/>
          </a:prstGeom>
          <a:noFill/>
          <a:ln>
            <a:noFill/>
          </a:ln>
        </p:spPr>
      </p:pic>
      <p:pic>
        <p:nvPicPr>
          <p:cNvPr id="292" name="Google Shape;292;g1989759cbaa_0_0"/>
          <p:cNvPicPr preferRelativeResize="0"/>
          <p:nvPr/>
        </p:nvPicPr>
        <p:blipFill rotWithShape="1">
          <a:blip r:embed="rId8">
            <a:alphaModFix/>
          </a:blip>
          <a:srcRect b="0" l="0" r="0" t="0"/>
          <a:stretch/>
        </p:blipFill>
        <p:spPr>
          <a:xfrm>
            <a:off x="3647631" y="2497040"/>
            <a:ext cx="4722195" cy="627330"/>
          </a:xfrm>
          <a:prstGeom prst="rect">
            <a:avLst/>
          </a:prstGeom>
          <a:noFill/>
          <a:ln>
            <a:noFill/>
          </a:ln>
        </p:spPr>
      </p:pic>
      <p:pic>
        <p:nvPicPr>
          <p:cNvPr id="293" name="Google Shape;293;g1989759cbaa_0_0"/>
          <p:cNvPicPr preferRelativeResize="0"/>
          <p:nvPr/>
        </p:nvPicPr>
        <p:blipFill rotWithShape="1">
          <a:blip r:embed="rId9">
            <a:alphaModFix/>
          </a:blip>
          <a:srcRect b="0" l="0" r="0" t="0"/>
          <a:stretch/>
        </p:blipFill>
        <p:spPr>
          <a:xfrm>
            <a:off x="3683276" y="3164436"/>
            <a:ext cx="4777344" cy="544605"/>
          </a:xfrm>
          <a:prstGeom prst="rect">
            <a:avLst/>
          </a:prstGeom>
          <a:noFill/>
          <a:ln>
            <a:noFill/>
          </a:ln>
        </p:spPr>
      </p:pic>
      <p:pic>
        <p:nvPicPr>
          <p:cNvPr id="294" name="Google Shape;294;g1989759cbaa_0_0"/>
          <p:cNvPicPr preferRelativeResize="0"/>
          <p:nvPr/>
        </p:nvPicPr>
        <p:blipFill rotWithShape="1">
          <a:blip r:embed="rId10">
            <a:alphaModFix/>
          </a:blip>
          <a:srcRect b="0" l="0" r="0" t="0"/>
          <a:stretch/>
        </p:blipFill>
        <p:spPr>
          <a:xfrm>
            <a:off x="3611987" y="3749107"/>
            <a:ext cx="4935900" cy="503243"/>
          </a:xfrm>
          <a:prstGeom prst="rect">
            <a:avLst/>
          </a:prstGeom>
          <a:noFill/>
          <a:ln>
            <a:noFill/>
          </a:ln>
        </p:spPr>
      </p:pic>
      <p:pic>
        <p:nvPicPr>
          <p:cNvPr id="295" name="Google Shape;295;g1989759cbaa_0_0"/>
          <p:cNvPicPr preferRelativeResize="0"/>
          <p:nvPr/>
        </p:nvPicPr>
        <p:blipFill rotWithShape="1">
          <a:blip r:embed="rId11">
            <a:alphaModFix/>
          </a:blip>
          <a:srcRect b="0" l="0" r="0" t="0"/>
          <a:stretch/>
        </p:blipFill>
        <p:spPr>
          <a:xfrm>
            <a:off x="3576342" y="4292415"/>
            <a:ext cx="3701925" cy="565286"/>
          </a:xfrm>
          <a:prstGeom prst="rect">
            <a:avLst/>
          </a:prstGeom>
          <a:noFill/>
          <a:ln>
            <a:noFill/>
          </a:ln>
        </p:spPr>
      </p:pic>
      <p:pic>
        <p:nvPicPr>
          <p:cNvPr id="296" name="Google Shape;296;g1989759cbaa_0_0"/>
          <p:cNvPicPr preferRelativeResize="0"/>
          <p:nvPr/>
        </p:nvPicPr>
        <p:blipFill rotWithShape="1">
          <a:blip r:embed="rId12">
            <a:alphaModFix/>
          </a:blip>
          <a:srcRect b="0" l="0" r="0" t="0"/>
          <a:stretch/>
        </p:blipFill>
        <p:spPr>
          <a:xfrm>
            <a:off x="3604858" y="4897767"/>
            <a:ext cx="4715301" cy="572180"/>
          </a:xfrm>
          <a:prstGeom prst="rect">
            <a:avLst/>
          </a:prstGeom>
          <a:noFill/>
          <a:ln>
            <a:noFill/>
          </a:ln>
        </p:spPr>
      </p:pic>
      <p:pic>
        <p:nvPicPr>
          <p:cNvPr id="297" name="Google Shape;297;g1989759cbaa_0_0"/>
          <p:cNvPicPr preferRelativeResize="0"/>
          <p:nvPr/>
        </p:nvPicPr>
        <p:blipFill rotWithShape="1">
          <a:blip r:embed="rId13">
            <a:alphaModFix/>
          </a:blip>
          <a:srcRect b="0" l="0" r="0" t="0"/>
          <a:stretch/>
        </p:blipFill>
        <p:spPr>
          <a:xfrm>
            <a:off x="3611987" y="5510013"/>
            <a:ext cx="2205989" cy="49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g1989759cbaa_0_16"/>
          <p:cNvGrpSpPr/>
          <p:nvPr/>
        </p:nvGrpSpPr>
        <p:grpSpPr>
          <a:xfrm>
            <a:off x="200" y="0"/>
            <a:ext cx="12191800" cy="6858000"/>
            <a:chOff x="200" y="0"/>
            <a:chExt cx="12191800" cy="6858000"/>
          </a:xfrm>
        </p:grpSpPr>
        <p:pic>
          <p:nvPicPr>
            <p:cNvPr id="303" name="Google Shape;303;g1989759cbaa_0_1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04" name="Google Shape;304;g1989759cbaa_0_1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05" name="Google Shape;305;g1989759cbaa_0_1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06" name="Google Shape;306;g1989759cbaa_0_16"/>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307" name="Google Shape;307;g1989759cbaa_0_16"/>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g1989759cbaa_0_16"/>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9" name="Google Shape;309;g1989759cbaa_0_16"/>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0" name="Google Shape;310;g1989759cbaa_0_16"/>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1" name="Google Shape;311;g1989759cbaa_0_16"/>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312" name="Google Shape;312;g1989759cbaa_0_16"/>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3" name="Google Shape;313;g1989759cbaa_0_16"/>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4" name="Google Shape;314;g1989759cbaa_0_16"/>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315" name="Google Shape;315;g1989759cbaa_0_16"/>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316" name="Google Shape;316;g1989759cbaa_0_16"/>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317" name="Google Shape;317;g1989759cbaa_0_16"/>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318" name="Google Shape;318;g1989759cbaa_0_16"/>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18f8690975e_0_237"/>
          <p:cNvPicPr preferRelativeResize="0"/>
          <p:nvPr/>
        </p:nvPicPr>
        <p:blipFill rotWithShape="1">
          <a:blip r:embed="rId3">
            <a:alphaModFix/>
          </a:blip>
          <a:srcRect b="0" l="0" r="0" t="0"/>
          <a:stretch/>
        </p:blipFill>
        <p:spPr>
          <a:xfrm>
            <a:off x="0" y="8"/>
            <a:ext cx="12192000" cy="6857987"/>
          </a:xfrm>
          <a:prstGeom prst="rect">
            <a:avLst/>
          </a:prstGeom>
          <a:noFill/>
          <a:ln>
            <a:noFill/>
          </a:ln>
        </p:spPr>
      </p:pic>
      <p:sp>
        <p:nvSpPr>
          <p:cNvPr id="324" name="Google Shape;324;g18f8690975e_0_237"/>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18f8690975e_0_97"/>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142" name="Google Shape;142;g18f8690975e_0_97"/>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Dependent care </a:t>
            </a:r>
            <a:r>
              <a:rPr b="1" lang="en-US" sz="4800">
                <a:solidFill>
                  <a:schemeClr val="lt1"/>
                </a:solidFill>
                <a:latin typeface="Quattrocento Sans"/>
                <a:ea typeface="Quattrocento Sans"/>
                <a:cs typeface="Quattrocento Sans"/>
                <a:sym typeface="Quattrocento Sans"/>
              </a:rPr>
              <a:t>flexible</a:t>
            </a:r>
            <a:r>
              <a:rPr b="1" i="0" lang="en-US" sz="4800" u="none" cap="none" strike="noStrike">
                <a:solidFill>
                  <a:schemeClr val="lt1"/>
                </a:solidFill>
                <a:latin typeface="Quattrocento Sans"/>
                <a:ea typeface="Quattrocento Sans"/>
                <a:cs typeface="Quattrocento Sans"/>
                <a:sym typeface="Quattrocento Sans"/>
              </a:rPr>
              <a:t> spending account (dependent care FSA)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23"/>
          <p:cNvGrpSpPr/>
          <p:nvPr/>
        </p:nvGrpSpPr>
        <p:grpSpPr>
          <a:xfrm>
            <a:off x="200" y="0"/>
            <a:ext cx="12191800" cy="6858000"/>
            <a:chOff x="200" y="0"/>
            <a:chExt cx="12191800" cy="6858000"/>
          </a:xfrm>
        </p:grpSpPr>
        <p:pic>
          <p:nvPicPr>
            <p:cNvPr id="148" name="Google Shape;148;p23"/>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149" name="Google Shape;149;p23"/>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50" name="Google Shape;150;p23"/>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151" name="Google Shape;151;p23"/>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latin typeface="Quattrocento Sans"/>
                <a:ea typeface="Quattrocento Sans"/>
                <a:cs typeface="Quattrocento Sans"/>
                <a:sym typeface="Quattrocento Sans"/>
              </a:rPr>
              <a:t>Why choose a dependent care FSA</a:t>
            </a:r>
            <a:endParaRPr>
              <a:solidFill>
                <a:srgbClr val="004280"/>
              </a:solidFill>
              <a:latin typeface="Quattrocento Sans"/>
              <a:ea typeface="Quattrocento Sans"/>
              <a:cs typeface="Quattrocento Sans"/>
              <a:sym typeface="Quattrocento Sans"/>
            </a:endParaRPr>
          </a:p>
        </p:txBody>
      </p:sp>
      <p:sp>
        <p:nvSpPr>
          <p:cNvPr id="152" name="Google Shape;152;p23"/>
          <p:cNvSpPr txBox="1"/>
          <p:nvPr/>
        </p:nvSpPr>
        <p:spPr>
          <a:xfrm>
            <a:off x="1636296" y="4333671"/>
            <a:ext cx="22940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Pre-tax benefit</a:t>
            </a:r>
            <a:endParaRPr b="0" i="0" sz="2400" u="none" cap="none" strike="noStrike">
              <a:solidFill>
                <a:srgbClr val="004280"/>
              </a:solidFill>
              <a:latin typeface="Quattrocento Sans"/>
              <a:ea typeface="Quattrocento Sans"/>
              <a:cs typeface="Quattrocento Sans"/>
              <a:sym typeface="Quattrocento Sans"/>
            </a:endParaRPr>
          </a:p>
        </p:txBody>
      </p:sp>
      <p:sp>
        <p:nvSpPr>
          <p:cNvPr id="153" name="Google Shape;153;p23"/>
          <p:cNvSpPr txBox="1"/>
          <p:nvPr/>
        </p:nvSpPr>
        <p:spPr>
          <a:xfrm>
            <a:off x="5140337" y="4333671"/>
            <a:ext cx="191550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Save money</a:t>
            </a:r>
            <a:endParaRPr b="0" i="0" sz="2400" u="none" cap="none" strike="noStrike">
              <a:solidFill>
                <a:srgbClr val="004280"/>
              </a:solidFill>
              <a:latin typeface="Quattrocento Sans"/>
              <a:ea typeface="Quattrocento Sans"/>
              <a:cs typeface="Quattrocento Sans"/>
              <a:sym typeface="Quattrocento Sans"/>
            </a:endParaRPr>
          </a:p>
        </p:txBody>
      </p:sp>
      <p:sp>
        <p:nvSpPr>
          <p:cNvPr id="154" name="Google Shape;154;p23"/>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23"/>
          <p:cNvSpPr txBox="1"/>
          <p:nvPr/>
        </p:nvSpPr>
        <p:spPr>
          <a:xfrm>
            <a:off x="8117305" y="4333671"/>
            <a:ext cx="258277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Save strategically</a:t>
            </a:r>
            <a:endParaRPr b="0" i="0" sz="2400" u="none" cap="none" strike="noStrike">
              <a:solidFill>
                <a:srgbClr val="004280"/>
              </a:solidFill>
              <a:latin typeface="Quattrocento Sans"/>
              <a:ea typeface="Quattrocento Sans"/>
              <a:cs typeface="Quattrocento Sans"/>
              <a:sym typeface="Quattrocento Sans"/>
            </a:endParaRPr>
          </a:p>
        </p:txBody>
      </p:sp>
      <p:pic>
        <p:nvPicPr>
          <p:cNvPr id="156" name="Google Shape;156;p23"/>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157" name="Google Shape;157;p23"/>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p23"/>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59" name="Google Shape;159;p23"/>
          <p:cNvGrpSpPr/>
          <p:nvPr/>
        </p:nvGrpSpPr>
        <p:grpSpPr>
          <a:xfrm>
            <a:off x="5504682" y="2695416"/>
            <a:ext cx="1182634" cy="1010310"/>
            <a:chOff x="2760775" y="670475"/>
            <a:chExt cx="106375" cy="90875"/>
          </a:xfrm>
        </p:grpSpPr>
        <p:sp>
          <p:nvSpPr>
            <p:cNvPr id="160" name="Google Shape;160;p23"/>
            <p:cNvSpPr/>
            <p:nvPr/>
          </p:nvSpPr>
          <p:spPr>
            <a:xfrm>
              <a:off x="2792175" y="699775"/>
              <a:ext cx="38125" cy="9650"/>
            </a:xfrm>
            <a:custGeom>
              <a:rect b="b" l="l" r="r" t="t"/>
              <a:pathLst>
                <a:path extrusionOk="0" h="386" w="1525">
                  <a:moveTo>
                    <a:pt x="754" y="1"/>
                  </a:moveTo>
                  <a:lnTo>
                    <a:pt x="570" y="17"/>
                  </a:lnTo>
                  <a:lnTo>
                    <a:pt x="386" y="51"/>
                  </a:lnTo>
                  <a:lnTo>
                    <a:pt x="218" y="118"/>
                  </a:lnTo>
                  <a:lnTo>
                    <a:pt x="51" y="202"/>
                  </a:lnTo>
                  <a:lnTo>
                    <a:pt x="17" y="218"/>
                  </a:lnTo>
                  <a:lnTo>
                    <a:pt x="0" y="252"/>
                  </a:lnTo>
                  <a:lnTo>
                    <a:pt x="0" y="285"/>
                  </a:lnTo>
                  <a:lnTo>
                    <a:pt x="17" y="336"/>
                  </a:lnTo>
                  <a:lnTo>
                    <a:pt x="51" y="369"/>
                  </a:lnTo>
                  <a:lnTo>
                    <a:pt x="84" y="369"/>
                  </a:lnTo>
                  <a:lnTo>
                    <a:pt x="118" y="386"/>
                  </a:lnTo>
                  <a:lnTo>
                    <a:pt x="151" y="369"/>
                  </a:lnTo>
                  <a:lnTo>
                    <a:pt x="302" y="302"/>
                  </a:lnTo>
                  <a:lnTo>
                    <a:pt x="453" y="235"/>
                  </a:lnTo>
                  <a:lnTo>
                    <a:pt x="603" y="218"/>
                  </a:lnTo>
                  <a:lnTo>
                    <a:pt x="754" y="202"/>
                  </a:lnTo>
                  <a:lnTo>
                    <a:pt x="922" y="218"/>
                  </a:lnTo>
                  <a:lnTo>
                    <a:pt x="1072" y="235"/>
                  </a:lnTo>
                  <a:lnTo>
                    <a:pt x="1223" y="302"/>
                  </a:lnTo>
                  <a:lnTo>
                    <a:pt x="1374" y="369"/>
                  </a:lnTo>
                  <a:lnTo>
                    <a:pt x="1424" y="386"/>
                  </a:lnTo>
                  <a:lnTo>
                    <a:pt x="1475" y="369"/>
                  </a:lnTo>
                  <a:lnTo>
                    <a:pt x="1508" y="336"/>
                  </a:lnTo>
                  <a:lnTo>
                    <a:pt x="1525" y="285"/>
                  </a:lnTo>
                  <a:lnTo>
                    <a:pt x="1525" y="252"/>
                  </a:lnTo>
                  <a:lnTo>
                    <a:pt x="1508" y="218"/>
                  </a:lnTo>
                  <a:lnTo>
                    <a:pt x="1475" y="202"/>
                  </a:lnTo>
                  <a:lnTo>
                    <a:pt x="1307" y="118"/>
                  </a:lnTo>
                  <a:lnTo>
                    <a:pt x="1123" y="51"/>
                  </a:lnTo>
                  <a:lnTo>
                    <a:pt x="955" y="17"/>
                  </a:lnTo>
                  <a:lnTo>
                    <a:pt x="7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p:nvPr/>
          </p:nvSpPr>
          <p:spPr>
            <a:xfrm>
              <a:off x="2760775" y="691400"/>
              <a:ext cx="90475" cy="69950"/>
            </a:xfrm>
            <a:custGeom>
              <a:rect b="b" l="l" r="r" t="t"/>
              <a:pathLst>
                <a:path extrusionOk="0" h="2798" w="3619">
                  <a:moveTo>
                    <a:pt x="536" y="1"/>
                  </a:moveTo>
                  <a:lnTo>
                    <a:pt x="469" y="17"/>
                  </a:lnTo>
                  <a:lnTo>
                    <a:pt x="402" y="51"/>
                  </a:lnTo>
                  <a:lnTo>
                    <a:pt x="385" y="51"/>
                  </a:lnTo>
                  <a:lnTo>
                    <a:pt x="352" y="68"/>
                  </a:lnTo>
                  <a:lnTo>
                    <a:pt x="335" y="101"/>
                  </a:lnTo>
                  <a:lnTo>
                    <a:pt x="335" y="151"/>
                  </a:lnTo>
                  <a:lnTo>
                    <a:pt x="352" y="185"/>
                  </a:lnTo>
                  <a:lnTo>
                    <a:pt x="553" y="570"/>
                  </a:lnTo>
                  <a:lnTo>
                    <a:pt x="486" y="704"/>
                  </a:lnTo>
                  <a:lnTo>
                    <a:pt x="352" y="955"/>
                  </a:lnTo>
                  <a:lnTo>
                    <a:pt x="67" y="1106"/>
                  </a:lnTo>
                  <a:lnTo>
                    <a:pt x="17" y="1140"/>
                  </a:lnTo>
                  <a:lnTo>
                    <a:pt x="0" y="1190"/>
                  </a:lnTo>
                  <a:lnTo>
                    <a:pt x="0" y="1307"/>
                  </a:lnTo>
                  <a:lnTo>
                    <a:pt x="17" y="1475"/>
                  </a:lnTo>
                  <a:lnTo>
                    <a:pt x="34" y="1659"/>
                  </a:lnTo>
                  <a:lnTo>
                    <a:pt x="67" y="1743"/>
                  </a:lnTo>
                  <a:lnTo>
                    <a:pt x="101" y="1810"/>
                  </a:lnTo>
                  <a:lnTo>
                    <a:pt x="151" y="1843"/>
                  </a:lnTo>
                  <a:lnTo>
                    <a:pt x="201" y="1877"/>
                  </a:lnTo>
                  <a:lnTo>
                    <a:pt x="318" y="1927"/>
                  </a:lnTo>
                  <a:lnTo>
                    <a:pt x="436" y="1944"/>
                  </a:lnTo>
                  <a:lnTo>
                    <a:pt x="603" y="1944"/>
                  </a:lnTo>
                  <a:lnTo>
                    <a:pt x="871" y="2228"/>
                  </a:lnTo>
                  <a:lnTo>
                    <a:pt x="1005" y="2731"/>
                  </a:lnTo>
                  <a:lnTo>
                    <a:pt x="1022" y="2764"/>
                  </a:lnTo>
                  <a:lnTo>
                    <a:pt x="1039" y="2781"/>
                  </a:lnTo>
                  <a:lnTo>
                    <a:pt x="1072" y="2798"/>
                  </a:lnTo>
                  <a:lnTo>
                    <a:pt x="1424" y="2798"/>
                  </a:lnTo>
                  <a:lnTo>
                    <a:pt x="1474" y="2781"/>
                  </a:lnTo>
                  <a:lnTo>
                    <a:pt x="1524" y="2731"/>
                  </a:lnTo>
                  <a:lnTo>
                    <a:pt x="1591" y="2513"/>
                  </a:lnTo>
                  <a:lnTo>
                    <a:pt x="1709" y="2530"/>
                  </a:lnTo>
                  <a:lnTo>
                    <a:pt x="2144" y="2530"/>
                  </a:lnTo>
                  <a:lnTo>
                    <a:pt x="2261" y="2513"/>
                  </a:lnTo>
                  <a:lnTo>
                    <a:pt x="2295" y="2714"/>
                  </a:lnTo>
                  <a:lnTo>
                    <a:pt x="2312" y="2748"/>
                  </a:lnTo>
                  <a:lnTo>
                    <a:pt x="2328" y="2781"/>
                  </a:lnTo>
                  <a:lnTo>
                    <a:pt x="2362" y="2798"/>
                  </a:lnTo>
                  <a:lnTo>
                    <a:pt x="2680" y="2798"/>
                  </a:lnTo>
                  <a:lnTo>
                    <a:pt x="2747" y="2781"/>
                  </a:lnTo>
                  <a:lnTo>
                    <a:pt x="2781" y="2748"/>
                  </a:lnTo>
                  <a:lnTo>
                    <a:pt x="2982" y="2262"/>
                  </a:lnTo>
                  <a:lnTo>
                    <a:pt x="3099" y="2195"/>
                  </a:lnTo>
                  <a:lnTo>
                    <a:pt x="3200" y="2128"/>
                  </a:lnTo>
                  <a:lnTo>
                    <a:pt x="3300" y="2027"/>
                  </a:lnTo>
                  <a:lnTo>
                    <a:pt x="3401" y="1910"/>
                  </a:lnTo>
                  <a:lnTo>
                    <a:pt x="3501" y="1759"/>
                  </a:lnTo>
                  <a:lnTo>
                    <a:pt x="3568" y="1592"/>
                  </a:lnTo>
                  <a:lnTo>
                    <a:pt x="3602" y="1491"/>
                  </a:lnTo>
                  <a:lnTo>
                    <a:pt x="3618" y="1374"/>
                  </a:lnTo>
                  <a:lnTo>
                    <a:pt x="3618" y="1207"/>
                  </a:lnTo>
                  <a:lnTo>
                    <a:pt x="3602" y="1039"/>
                  </a:lnTo>
                  <a:lnTo>
                    <a:pt x="3551" y="872"/>
                  </a:lnTo>
                  <a:lnTo>
                    <a:pt x="3484" y="721"/>
                  </a:lnTo>
                  <a:lnTo>
                    <a:pt x="3401" y="570"/>
                  </a:lnTo>
                  <a:lnTo>
                    <a:pt x="3300" y="419"/>
                  </a:lnTo>
                  <a:lnTo>
                    <a:pt x="3166" y="302"/>
                  </a:lnTo>
                  <a:lnTo>
                    <a:pt x="3032" y="185"/>
                  </a:lnTo>
                  <a:lnTo>
                    <a:pt x="2982" y="168"/>
                  </a:lnTo>
                  <a:lnTo>
                    <a:pt x="2948" y="168"/>
                  </a:lnTo>
                  <a:lnTo>
                    <a:pt x="2915" y="185"/>
                  </a:lnTo>
                  <a:lnTo>
                    <a:pt x="2881" y="218"/>
                  </a:lnTo>
                  <a:lnTo>
                    <a:pt x="2865" y="252"/>
                  </a:lnTo>
                  <a:lnTo>
                    <a:pt x="2865" y="285"/>
                  </a:lnTo>
                  <a:lnTo>
                    <a:pt x="2881" y="319"/>
                  </a:lnTo>
                  <a:lnTo>
                    <a:pt x="2915" y="352"/>
                  </a:lnTo>
                  <a:lnTo>
                    <a:pt x="3032" y="453"/>
                  </a:lnTo>
                  <a:lnTo>
                    <a:pt x="3149" y="553"/>
                  </a:lnTo>
                  <a:lnTo>
                    <a:pt x="3233" y="671"/>
                  </a:lnTo>
                  <a:lnTo>
                    <a:pt x="3300" y="805"/>
                  </a:lnTo>
                  <a:lnTo>
                    <a:pt x="3367" y="939"/>
                  </a:lnTo>
                  <a:lnTo>
                    <a:pt x="3401" y="1073"/>
                  </a:lnTo>
                  <a:lnTo>
                    <a:pt x="3417" y="1223"/>
                  </a:lnTo>
                  <a:lnTo>
                    <a:pt x="3417" y="1357"/>
                  </a:lnTo>
                  <a:lnTo>
                    <a:pt x="3384" y="1542"/>
                  </a:lnTo>
                  <a:lnTo>
                    <a:pt x="3317" y="1692"/>
                  </a:lnTo>
                  <a:lnTo>
                    <a:pt x="3233" y="1810"/>
                  </a:lnTo>
                  <a:lnTo>
                    <a:pt x="3149" y="1910"/>
                  </a:lnTo>
                  <a:lnTo>
                    <a:pt x="3066" y="1977"/>
                  </a:lnTo>
                  <a:lnTo>
                    <a:pt x="2982" y="2027"/>
                  </a:lnTo>
                  <a:lnTo>
                    <a:pt x="2898" y="2078"/>
                  </a:lnTo>
                  <a:lnTo>
                    <a:pt x="2848" y="2111"/>
                  </a:lnTo>
                  <a:lnTo>
                    <a:pt x="2798" y="2161"/>
                  </a:lnTo>
                  <a:lnTo>
                    <a:pt x="2613" y="2597"/>
                  </a:lnTo>
                  <a:lnTo>
                    <a:pt x="2479" y="2597"/>
                  </a:lnTo>
                  <a:lnTo>
                    <a:pt x="2463" y="2463"/>
                  </a:lnTo>
                  <a:lnTo>
                    <a:pt x="2429" y="2396"/>
                  </a:lnTo>
                  <a:lnTo>
                    <a:pt x="2379" y="2346"/>
                  </a:lnTo>
                  <a:lnTo>
                    <a:pt x="2328" y="2312"/>
                  </a:lnTo>
                  <a:lnTo>
                    <a:pt x="2245" y="2312"/>
                  </a:lnTo>
                  <a:lnTo>
                    <a:pt x="2144" y="2329"/>
                  </a:lnTo>
                  <a:lnTo>
                    <a:pt x="1709" y="2329"/>
                  </a:lnTo>
                  <a:lnTo>
                    <a:pt x="1608" y="2312"/>
                  </a:lnTo>
                  <a:lnTo>
                    <a:pt x="1541" y="2312"/>
                  </a:lnTo>
                  <a:lnTo>
                    <a:pt x="1491" y="2329"/>
                  </a:lnTo>
                  <a:lnTo>
                    <a:pt x="1441" y="2379"/>
                  </a:lnTo>
                  <a:lnTo>
                    <a:pt x="1407" y="2429"/>
                  </a:lnTo>
                  <a:lnTo>
                    <a:pt x="1357" y="2597"/>
                  </a:lnTo>
                  <a:lnTo>
                    <a:pt x="1189" y="2597"/>
                  </a:lnTo>
                  <a:lnTo>
                    <a:pt x="1055" y="2178"/>
                  </a:lnTo>
                  <a:lnTo>
                    <a:pt x="1022" y="2094"/>
                  </a:lnTo>
                  <a:lnTo>
                    <a:pt x="754" y="1810"/>
                  </a:lnTo>
                  <a:lnTo>
                    <a:pt x="687" y="1759"/>
                  </a:lnTo>
                  <a:lnTo>
                    <a:pt x="637" y="1743"/>
                  </a:lnTo>
                  <a:lnTo>
                    <a:pt x="452" y="1743"/>
                  </a:lnTo>
                  <a:lnTo>
                    <a:pt x="369" y="1726"/>
                  </a:lnTo>
                  <a:lnTo>
                    <a:pt x="302" y="1709"/>
                  </a:lnTo>
                  <a:lnTo>
                    <a:pt x="268" y="1676"/>
                  </a:lnTo>
                  <a:lnTo>
                    <a:pt x="235" y="1625"/>
                  </a:lnTo>
                  <a:lnTo>
                    <a:pt x="218" y="1542"/>
                  </a:lnTo>
                  <a:lnTo>
                    <a:pt x="201" y="1408"/>
                  </a:lnTo>
                  <a:lnTo>
                    <a:pt x="201" y="1257"/>
                  </a:lnTo>
                  <a:lnTo>
                    <a:pt x="452" y="1140"/>
                  </a:lnTo>
                  <a:lnTo>
                    <a:pt x="503" y="1106"/>
                  </a:lnTo>
                  <a:lnTo>
                    <a:pt x="536" y="1039"/>
                  </a:lnTo>
                  <a:lnTo>
                    <a:pt x="603" y="888"/>
                  </a:lnTo>
                  <a:lnTo>
                    <a:pt x="670" y="788"/>
                  </a:lnTo>
                  <a:lnTo>
                    <a:pt x="720" y="687"/>
                  </a:lnTo>
                  <a:lnTo>
                    <a:pt x="754" y="637"/>
                  </a:lnTo>
                  <a:lnTo>
                    <a:pt x="754" y="587"/>
                  </a:lnTo>
                  <a:lnTo>
                    <a:pt x="754" y="537"/>
                  </a:lnTo>
                  <a:lnTo>
                    <a:pt x="737" y="486"/>
                  </a:lnTo>
                  <a:lnTo>
                    <a:pt x="586" y="202"/>
                  </a:lnTo>
                  <a:lnTo>
                    <a:pt x="603" y="202"/>
                  </a:lnTo>
                  <a:lnTo>
                    <a:pt x="670" y="235"/>
                  </a:lnTo>
                  <a:lnTo>
                    <a:pt x="737" y="269"/>
                  </a:lnTo>
                  <a:lnTo>
                    <a:pt x="838" y="352"/>
                  </a:lnTo>
                  <a:lnTo>
                    <a:pt x="888" y="386"/>
                  </a:lnTo>
                  <a:lnTo>
                    <a:pt x="955" y="403"/>
                  </a:lnTo>
                  <a:lnTo>
                    <a:pt x="1022" y="403"/>
                  </a:lnTo>
                  <a:lnTo>
                    <a:pt x="1072" y="369"/>
                  </a:lnTo>
                  <a:lnTo>
                    <a:pt x="1122" y="336"/>
                  </a:lnTo>
                  <a:lnTo>
                    <a:pt x="1156" y="319"/>
                  </a:lnTo>
                  <a:lnTo>
                    <a:pt x="1173" y="285"/>
                  </a:lnTo>
                  <a:lnTo>
                    <a:pt x="1173" y="235"/>
                  </a:lnTo>
                  <a:lnTo>
                    <a:pt x="1156" y="202"/>
                  </a:lnTo>
                  <a:lnTo>
                    <a:pt x="1139" y="168"/>
                  </a:lnTo>
                  <a:lnTo>
                    <a:pt x="1106" y="151"/>
                  </a:lnTo>
                  <a:lnTo>
                    <a:pt x="1055" y="151"/>
                  </a:lnTo>
                  <a:lnTo>
                    <a:pt x="1022" y="168"/>
                  </a:lnTo>
                  <a:lnTo>
                    <a:pt x="972" y="202"/>
                  </a:lnTo>
                  <a:lnTo>
                    <a:pt x="854" y="101"/>
                  </a:lnTo>
                  <a:lnTo>
                    <a:pt x="754" y="51"/>
                  </a:lnTo>
                  <a:lnTo>
                    <a:pt x="653" y="17"/>
                  </a:lnTo>
                  <a:lnTo>
                    <a:pt x="5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2846200" y="706050"/>
              <a:ext cx="20950" cy="17625"/>
            </a:xfrm>
            <a:custGeom>
              <a:rect b="b" l="l" r="r" t="t"/>
              <a:pathLst>
                <a:path extrusionOk="0" h="705" w="838">
                  <a:moveTo>
                    <a:pt x="402" y="202"/>
                  </a:moveTo>
                  <a:lnTo>
                    <a:pt x="402" y="219"/>
                  </a:lnTo>
                  <a:lnTo>
                    <a:pt x="402" y="269"/>
                  </a:lnTo>
                  <a:lnTo>
                    <a:pt x="369" y="319"/>
                  </a:lnTo>
                  <a:lnTo>
                    <a:pt x="352" y="235"/>
                  </a:lnTo>
                  <a:lnTo>
                    <a:pt x="369" y="202"/>
                  </a:lnTo>
                  <a:close/>
                  <a:moveTo>
                    <a:pt x="302" y="1"/>
                  </a:moveTo>
                  <a:lnTo>
                    <a:pt x="235" y="51"/>
                  </a:lnTo>
                  <a:lnTo>
                    <a:pt x="185" y="118"/>
                  </a:lnTo>
                  <a:lnTo>
                    <a:pt x="168" y="168"/>
                  </a:lnTo>
                  <a:lnTo>
                    <a:pt x="168" y="235"/>
                  </a:lnTo>
                  <a:lnTo>
                    <a:pt x="168" y="319"/>
                  </a:lnTo>
                  <a:lnTo>
                    <a:pt x="185" y="403"/>
                  </a:lnTo>
                  <a:lnTo>
                    <a:pt x="101" y="403"/>
                  </a:lnTo>
                  <a:lnTo>
                    <a:pt x="67" y="420"/>
                  </a:lnTo>
                  <a:lnTo>
                    <a:pt x="34" y="436"/>
                  </a:lnTo>
                  <a:lnTo>
                    <a:pt x="0" y="470"/>
                  </a:lnTo>
                  <a:lnTo>
                    <a:pt x="0" y="503"/>
                  </a:lnTo>
                  <a:lnTo>
                    <a:pt x="0" y="554"/>
                  </a:lnTo>
                  <a:lnTo>
                    <a:pt x="34" y="587"/>
                  </a:lnTo>
                  <a:lnTo>
                    <a:pt x="67" y="604"/>
                  </a:lnTo>
                  <a:lnTo>
                    <a:pt x="151" y="604"/>
                  </a:lnTo>
                  <a:lnTo>
                    <a:pt x="268" y="587"/>
                  </a:lnTo>
                  <a:lnTo>
                    <a:pt x="319" y="637"/>
                  </a:lnTo>
                  <a:lnTo>
                    <a:pt x="386" y="671"/>
                  </a:lnTo>
                  <a:lnTo>
                    <a:pt x="453" y="704"/>
                  </a:lnTo>
                  <a:lnTo>
                    <a:pt x="520" y="704"/>
                  </a:lnTo>
                  <a:lnTo>
                    <a:pt x="620" y="688"/>
                  </a:lnTo>
                  <a:lnTo>
                    <a:pt x="704" y="637"/>
                  </a:lnTo>
                  <a:lnTo>
                    <a:pt x="788" y="570"/>
                  </a:lnTo>
                  <a:lnTo>
                    <a:pt x="804" y="520"/>
                  </a:lnTo>
                  <a:lnTo>
                    <a:pt x="838" y="470"/>
                  </a:lnTo>
                  <a:lnTo>
                    <a:pt x="838" y="420"/>
                  </a:lnTo>
                  <a:lnTo>
                    <a:pt x="821" y="386"/>
                  </a:lnTo>
                  <a:lnTo>
                    <a:pt x="788" y="353"/>
                  </a:lnTo>
                  <a:lnTo>
                    <a:pt x="754" y="336"/>
                  </a:lnTo>
                  <a:lnTo>
                    <a:pt x="721" y="336"/>
                  </a:lnTo>
                  <a:lnTo>
                    <a:pt x="687" y="353"/>
                  </a:lnTo>
                  <a:lnTo>
                    <a:pt x="654" y="369"/>
                  </a:lnTo>
                  <a:lnTo>
                    <a:pt x="637" y="420"/>
                  </a:lnTo>
                  <a:lnTo>
                    <a:pt x="620" y="453"/>
                  </a:lnTo>
                  <a:lnTo>
                    <a:pt x="587" y="487"/>
                  </a:lnTo>
                  <a:lnTo>
                    <a:pt x="520" y="503"/>
                  </a:lnTo>
                  <a:lnTo>
                    <a:pt x="469" y="487"/>
                  </a:lnTo>
                  <a:lnTo>
                    <a:pt x="536" y="420"/>
                  </a:lnTo>
                  <a:lnTo>
                    <a:pt x="587" y="319"/>
                  </a:lnTo>
                  <a:lnTo>
                    <a:pt x="603" y="269"/>
                  </a:lnTo>
                  <a:lnTo>
                    <a:pt x="603" y="202"/>
                  </a:lnTo>
                  <a:lnTo>
                    <a:pt x="587" y="118"/>
                  </a:lnTo>
                  <a:lnTo>
                    <a:pt x="536" y="51"/>
                  </a:lnTo>
                  <a:lnTo>
                    <a:pt x="46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2792600" y="670475"/>
              <a:ext cx="37700" cy="35600"/>
            </a:xfrm>
            <a:custGeom>
              <a:rect b="b" l="l" r="r" t="t"/>
              <a:pathLst>
                <a:path extrusionOk="0" h="1424" w="1508">
                  <a:moveTo>
                    <a:pt x="754" y="0"/>
                  </a:moveTo>
                  <a:lnTo>
                    <a:pt x="603" y="17"/>
                  </a:lnTo>
                  <a:lnTo>
                    <a:pt x="452" y="67"/>
                  </a:lnTo>
                  <a:lnTo>
                    <a:pt x="335" y="134"/>
                  </a:lnTo>
                  <a:lnTo>
                    <a:pt x="218" y="218"/>
                  </a:lnTo>
                  <a:lnTo>
                    <a:pt x="134" y="335"/>
                  </a:lnTo>
                  <a:lnTo>
                    <a:pt x="67" y="469"/>
                  </a:lnTo>
                  <a:lnTo>
                    <a:pt x="17" y="603"/>
                  </a:lnTo>
                  <a:lnTo>
                    <a:pt x="0" y="754"/>
                  </a:lnTo>
                  <a:lnTo>
                    <a:pt x="0" y="854"/>
                  </a:lnTo>
                  <a:lnTo>
                    <a:pt x="17" y="955"/>
                  </a:lnTo>
                  <a:lnTo>
                    <a:pt x="50" y="1039"/>
                  </a:lnTo>
                  <a:lnTo>
                    <a:pt x="101" y="1122"/>
                  </a:lnTo>
                  <a:lnTo>
                    <a:pt x="151" y="1206"/>
                  </a:lnTo>
                  <a:lnTo>
                    <a:pt x="201" y="1273"/>
                  </a:lnTo>
                  <a:lnTo>
                    <a:pt x="285" y="1340"/>
                  </a:lnTo>
                  <a:lnTo>
                    <a:pt x="352" y="1407"/>
                  </a:lnTo>
                  <a:lnTo>
                    <a:pt x="419" y="1424"/>
                  </a:lnTo>
                  <a:lnTo>
                    <a:pt x="469" y="1407"/>
                  </a:lnTo>
                  <a:lnTo>
                    <a:pt x="503" y="1374"/>
                  </a:lnTo>
                  <a:lnTo>
                    <a:pt x="519" y="1323"/>
                  </a:lnTo>
                  <a:lnTo>
                    <a:pt x="503" y="1290"/>
                  </a:lnTo>
                  <a:lnTo>
                    <a:pt x="503" y="1256"/>
                  </a:lnTo>
                  <a:lnTo>
                    <a:pt x="469" y="1223"/>
                  </a:lnTo>
                  <a:lnTo>
                    <a:pt x="352" y="1139"/>
                  </a:lnTo>
                  <a:lnTo>
                    <a:pt x="268" y="1022"/>
                  </a:lnTo>
                  <a:lnTo>
                    <a:pt x="218" y="905"/>
                  </a:lnTo>
                  <a:lnTo>
                    <a:pt x="201" y="754"/>
                  </a:lnTo>
                  <a:lnTo>
                    <a:pt x="218" y="653"/>
                  </a:lnTo>
                  <a:lnTo>
                    <a:pt x="251" y="536"/>
                  </a:lnTo>
                  <a:lnTo>
                    <a:pt x="302" y="452"/>
                  </a:lnTo>
                  <a:lnTo>
                    <a:pt x="369" y="369"/>
                  </a:lnTo>
                  <a:lnTo>
                    <a:pt x="452" y="302"/>
                  </a:lnTo>
                  <a:lnTo>
                    <a:pt x="536" y="251"/>
                  </a:lnTo>
                  <a:lnTo>
                    <a:pt x="637" y="218"/>
                  </a:lnTo>
                  <a:lnTo>
                    <a:pt x="754" y="201"/>
                  </a:lnTo>
                  <a:lnTo>
                    <a:pt x="871" y="218"/>
                  </a:lnTo>
                  <a:lnTo>
                    <a:pt x="972" y="251"/>
                  </a:lnTo>
                  <a:lnTo>
                    <a:pt x="1055" y="302"/>
                  </a:lnTo>
                  <a:lnTo>
                    <a:pt x="1139" y="369"/>
                  </a:lnTo>
                  <a:lnTo>
                    <a:pt x="1206" y="452"/>
                  </a:lnTo>
                  <a:lnTo>
                    <a:pt x="1257" y="536"/>
                  </a:lnTo>
                  <a:lnTo>
                    <a:pt x="1290" y="653"/>
                  </a:lnTo>
                  <a:lnTo>
                    <a:pt x="1307" y="754"/>
                  </a:lnTo>
                  <a:lnTo>
                    <a:pt x="1290" y="888"/>
                  </a:lnTo>
                  <a:lnTo>
                    <a:pt x="1240" y="1022"/>
                  </a:lnTo>
                  <a:lnTo>
                    <a:pt x="1173" y="1122"/>
                  </a:lnTo>
                  <a:lnTo>
                    <a:pt x="1072" y="1206"/>
                  </a:lnTo>
                  <a:lnTo>
                    <a:pt x="1039" y="1240"/>
                  </a:lnTo>
                  <a:lnTo>
                    <a:pt x="1022" y="1273"/>
                  </a:lnTo>
                  <a:lnTo>
                    <a:pt x="1022" y="1323"/>
                  </a:lnTo>
                  <a:lnTo>
                    <a:pt x="1039" y="1357"/>
                  </a:lnTo>
                  <a:lnTo>
                    <a:pt x="1072" y="1374"/>
                  </a:lnTo>
                  <a:lnTo>
                    <a:pt x="1106" y="1390"/>
                  </a:lnTo>
                  <a:lnTo>
                    <a:pt x="1139" y="1390"/>
                  </a:lnTo>
                  <a:lnTo>
                    <a:pt x="1190" y="1374"/>
                  </a:lnTo>
                  <a:lnTo>
                    <a:pt x="1257" y="1323"/>
                  </a:lnTo>
                  <a:lnTo>
                    <a:pt x="1324" y="1256"/>
                  </a:lnTo>
                  <a:lnTo>
                    <a:pt x="1374" y="1189"/>
                  </a:lnTo>
                  <a:lnTo>
                    <a:pt x="1424" y="1106"/>
                  </a:lnTo>
                  <a:lnTo>
                    <a:pt x="1458" y="1022"/>
                  </a:lnTo>
                  <a:lnTo>
                    <a:pt x="1491" y="938"/>
                  </a:lnTo>
                  <a:lnTo>
                    <a:pt x="1508" y="854"/>
                  </a:lnTo>
                  <a:lnTo>
                    <a:pt x="1508" y="754"/>
                  </a:lnTo>
                  <a:lnTo>
                    <a:pt x="1491" y="603"/>
                  </a:lnTo>
                  <a:lnTo>
                    <a:pt x="1441" y="469"/>
                  </a:lnTo>
                  <a:lnTo>
                    <a:pt x="1374" y="335"/>
                  </a:lnTo>
                  <a:lnTo>
                    <a:pt x="1290" y="218"/>
                  </a:lnTo>
                  <a:lnTo>
                    <a:pt x="1173" y="134"/>
                  </a:lnTo>
                  <a:lnTo>
                    <a:pt x="1039" y="67"/>
                  </a:lnTo>
                  <a:lnTo>
                    <a:pt x="905" y="17"/>
                  </a:lnTo>
                  <a:lnTo>
                    <a:pt x="7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23"/>
          <p:cNvGrpSpPr/>
          <p:nvPr/>
        </p:nvGrpSpPr>
        <p:grpSpPr>
          <a:xfrm>
            <a:off x="8830335" y="2672068"/>
            <a:ext cx="999534" cy="1033658"/>
            <a:chOff x="2949625" y="1046925"/>
            <a:chExt cx="98850" cy="102225"/>
          </a:xfrm>
        </p:grpSpPr>
        <p:sp>
          <p:nvSpPr>
            <p:cNvPr id="165" name="Google Shape;165;p23"/>
            <p:cNvSpPr/>
            <p:nvPr/>
          </p:nvSpPr>
          <p:spPr>
            <a:xfrm>
              <a:off x="2949625" y="1108075"/>
              <a:ext cx="15100" cy="34375"/>
            </a:xfrm>
            <a:custGeom>
              <a:rect b="b" l="l" r="r" t="t"/>
              <a:pathLst>
                <a:path extrusionOk="0" h="1375" w="604">
                  <a:moveTo>
                    <a:pt x="403" y="202"/>
                  </a:moveTo>
                  <a:lnTo>
                    <a:pt x="403" y="1173"/>
                  </a:lnTo>
                  <a:lnTo>
                    <a:pt x="202" y="1173"/>
                  </a:lnTo>
                  <a:lnTo>
                    <a:pt x="202" y="202"/>
                  </a:lnTo>
                  <a:close/>
                  <a:moveTo>
                    <a:pt x="101" y="1"/>
                  </a:moveTo>
                  <a:lnTo>
                    <a:pt x="68" y="17"/>
                  </a:lnTo>
                  <a:lnTo>
                    <a:pt x="34" y="34"/>
                  </a:lnTo>
                  <a:lnTo>
                    <a:pt x="1" y="68"/>
                  </a:lnTo>
                  <a:lnTo>
                    <a:pt x="1" y="101"/>
                  </a:lnTo>
                  <a:lnTo>
                    <a:pt x="1" y="1274"/>
                  </a:lnTo>
                  <a:lnTo>
                    <a:pt x="1" y="1324"/>
                  </a:lnTo>
                  <a:lnTo>
                    <a:pt x="34" y="1357"/>
                  </a:lnTo>
                  <a:lnTo>
                    <a:pt x="68" y="1374"/>
                  </a:lnTo>
                  <a:lnTo>
                    <a:pt x="537" y="1374"/>
                  </a:lnTo>
                  <a:lnTo>
                    <a:pt x="570" y="1357"/>
                  </a:lnTo>
                  <a:lnTo>
                    <a:pt x="604" y="1324"/>
                  </a:lnTo>
                  <a:lnTo>
                    <a:pt x="604" y="1274"/>
                  </a:lnTo>
                  <a:lnTo>
                    <a:pt x="604" y="101"/>
                  </a:lnTo>
                  <a:lnTo>
                    <a:pt x="604" y="68"/>
                  </a:lnTo>
                  <a:lnTo>
                    <a:pt x="570" y="34"/>
                  </a:lnTo>
                  <a:lnTo>
                    <a:pt x="537" y="17"/>
                  </a:lnTo>
                  <a:lnTo>
                    <a:pt x="5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3"/>
            <p:cNvSpPr/>
            <p:nvPr/>
          </p:nvSpPr>
          <p:spPr>
            <a:xfrm>
              <a:off x="2961775" y="1111850"/>
              <a:ext cx="86700" cy="37300"/>
            </a:xfrm>
            <a:custGeom>
              <a:rect b="b" l="l" r="r" t="t"/>
              <a:pathLst>
                <a:path extrusionOk="0" h="1492" w="3468">
                  <a:moveTo>
                    <a:pt x="3183" y="0"/>
                  </a:moveTo>
                  <a:lnTo>
                    <a:pt x="3116" y="17"/>
                  </a:lnTo>
                  <a:lnTo>
                    <a:pt x="3066" y="17"/>
                  </a:lnTo>
                  <a:lnTo>
                    <a:pt x="2999" y="51"/>
                  </a:lnTo>
                  <a:lnTo>
                    <a:pt x="2061" y="637"/>
                  </a:lnTo>
                  <a:lnTo>
                    <a:pt x="2027" y="654"/>
                  </a:lnTo>
                  <a:lnTo>
                    <a:pt x="2011" y="687"/>
                  </a:lnTo>
                  <a:lnTo>
                    <a:pt x="2011" y="737"/>
                  </a:lnTo>
                  <a:lnTo>
                    <a:pt x="2027" y="771"/>
                  </a:lnTo>
                  <a:lnTo>
                    <a:pt x="2044" y="804"/>
                  </a:lnTo>
                  <a:lnTo>
                    <a:pt x="2094" y="821"/>
                  </a:lnTo>
                  <a:lnTo>
                    <a:pt x="2128" y="821"/>
                  </a:lnTo>
                  <a:lnTo>
                    <a:pt x="2161" y="804"/>
                  </a:lnTo>
                  <a:lnTo>
                    <a:pt x="3099" y="218"/>
                  </a:lnTo>
                  <a:lnTo>
                    <a:pt x="3183" y="218"/>
                  </a:lnTo>
                  <a:lnTo>
                    <a:pt x="3217" y="235"/>
                  </a:lnTo>
                  <a:lnTo>
                    <a:pt x="3250" y="268"/>
                  </a:lnTo>
                  <a:lnTo>
                    <a:pt x="3267" y="302"/>
                  </a:lnTo>
                  <a:lnTo>
                    <a:pt x="3267" y="352"/>
                  </a:lnTo>
                  <a:lnTo>
                    <a:pt x="3250" y="386"/>
                  </a:lnTo>
                  <a:lnTo>
                    <a:pt x="3217" y="402"/>
                  </a:lnTo>
                  <a:lnTo>
                    <a:pt x="1759" y="1257"/>
                  </a:lnTo>
                  <a:lnTo>
                    <a:pt x="1709" y="1273"/>
                  </a:lnTo>
                  <a:lnTo>
                    <a:pt x="1642" y="1290"/>
                  </a:lnTo>
                  <a:lnTo>
                    <a:pt x="1592" y="1290"/>
                  </a:lnTo>
                  <a:lnTo>
                    <a:pt x="1542" y="1273"/>
                  </a:lnTo>
                  <a:lnTo>
                    <a:pt x="419" y="905"/>
                  </a:lnTo>
                  <a:lnTo>
                    <a:pt x="51" y="905"/>
                  </a:lnTo>
                  <a:lnTo>
                    <a:pt x="34" y="938"/>
                  </a:lnTo>
                  <a:lnTo>
                    <a:pt x="0" y="955"/>
                  </a:lnTo>
                  <a:lnTo>
                    <a:pt x="0" y="1005"/>
                  </a:lnTo>
                  <a:lnTo>
                    <a:pt x="0" y="1039"/>
                  </a:lnTo>
                  <a:lnTo>
                    <a:pt x="34" y="1072"/>
                  </a:lnTo>
                  <a:lnTo>
                    <a:pt x="51" y="1089"/>
                  </a:lnTo>
                  <a:lnTo>
                    <a:pt x="101" y="1106"/>
                  </a:lnTo>
                  <a:lnTo>
                    <a:pt x="369" y="1106"/>
                  </a:lnTo>
                  <a:lnTo>
                    <a:pt x="1475" y="1458"/>
                  </a:lnTo>
                  <a:lnTo>
                    <a:pt x="1542" y="1474"/>
                  </a:lnTo>
                  <a:lnTo>
                    <a:pt x="1625" y="1491"/>
                  </a:lnTo>
                  <a:lnTo>
                    <a:pt x="1743" y="1474"/>
                  </a:lnTo>
                  <a:lnTo>
                    <a:pt x="1860" y="1424"/>
                  </a:lnTo>
                  <a:lnTo>
                    <a:pt x="3317" y="587"/>
                  </a:lnTo>
                  <a:lnTo>
                    <a:pt x="3367" y="553"/>
                  </a:lnTo>
                  <a:lnTo>
                    <a:pt x="3401" y="503"/>
                  </a:lnTo>
                  <a:lnTo>
                    <a:pt x="3434" y="453"/>
                  </a:lnTo>
                  <a:lnTo>
                    <a:pt x="3451" y="402"/>
                  </a:lnTo>
                  <a:lnTo>
                    <a:pt x="3468" y="335"/>
                  </a:lnTo>
                  <a:lnTo>
                    <a:pt x="3468" y="268"/>
                  </a:lnTo>
                  <a:lnTo>
                    <a:pt x="3451" y="218"/>
                  </a:lnTo>
                  <a:lnTo>
                    <a:pt x="3418" y="168"/>
                  </a:lnTo>
                  <a:lnTo>
                    <a:pt x="3384" y="118"/>
                  </a:lnTo>
                  <a:lnTo>
                    <a:pt x="3351" y="67"/>
                  </a:lnTo>
                  <a:lnTo>
                    <a:pt x="3300" y="34"/>
                  </a:lnTo>
                  <a:lnTo>
                    <a:pt x="3233" y="17"/>
                  </a:lnTo>
                  <a:lnTo>
                    <a:pt x="318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3"/>
            <p:cNvSpPr/>
            <p:nvPr/>
          </p:nvSpPr>
          <p:spPr>
            <a:xfrm>
              <a:off x="2960925" y="1111000"/>
              <a:ext cx="58675" cy="22225"/>
            </a:xfrm>
            <a:custGeom>
              <a:rect b="b" l="l" r="r" t="t"/>
              <a:pathLst>
                <a:path extrusionOk="0" h="889" w="2347">
                  <a:moveTo>
                    <a:pt x="101" y="1"/>
                  </a:moveTo>
                  <a:lnTo>
                    <a:pt x="68" y="18"/>
                  </a:lnTo>
                  <a:lnTo>
                    <a:pt x="34" y="34"/>
                  </a:lnTo>
                  <a:lnTo>
                    <a:pt x="18" y="68"/>
                  </a:lnTo>
                  <a:lnTo>
                    <a:pt x="1" y="101"/>
                  </a:lnTo>
                  <a:lnTo>
                    <a:pt x="18" y="135"/>
                  </a:lnTo>
                  <a:lnTo>
                    <a:pt x="34" y="168"/>
                  </a:lnTo>
                  <a:lnTo>
                    <a:pt x="68" y="202"/>
                  </a:lnTo>
                  <a:lnTo>
                    <a:pt x="688" y="202"/>
                  </a:lnTo>
                  <a:lnTo>
                    <a:pt x="1375" y="470"/>
                  </a:lnTo>
                  <a:lnTo>
                    <a:pt x="2045" y="470"/>
                  </a:lnTo>
                  <a:lnTo>
                    <a:pt x="2078" y="487"/>
                  </a:lnTo>
                  <a:lnTo>
                    <a:pt x="2112" y="503"/>
                  </a:lnTo>
                  <a:lnTo>
                    <a:pt x="2145" y="537"/>
                  </a:lnTo>
                  <a:lnTo>
                    <a:pt x="2145" y="570"/>
                  </a:lnTo>
                  <a:lnTo>
                    <a:pt x="2145" y="621"/>
                  </a:lnTo>
                  <a:lnTo>
                    <a:pt x="2112" y="654"/>
                  </a:lnTo>
                  <a:lnTo>
                    <a:pt x="2078" y="671"/>
                  </a:lnTo>
                  <a:lnTo>
                    <a:pt x="2045" y="688"/>
                  </a:lnTo>
                  <a:lnTo>
                    <a:pt x="1190" y="688"/>
                  </a:lnTo>
                  <a:lnTo>
                    <a:pt x="1157" y="721"/>
                  </a:lnTo>
                  <a:lnTo>
                    <a:pt x="1123" y="755"/>
                  </a:lnTo>
                  <a:lnTo>
                    <a:pt x="1123" y="788"/>
                  </a:lnTo>
                  <a:lnTo>
                    <a:pt x="1123" y="822"/>
                  </a:lnTo>
                  <a:lnTo>
                    <a:pt x="1157" y="855"/>
                  </a:lnTo>
                  <a:lnTo>
                    <a:pt x="1190" y="872"/>
                  </a:lnTo>
                  <a:lnTo>
                    <a:pt x="1224" y="889"/>
                  </a:lnTo>
                  <a:lnTo>
                    <a:pt x="2112" y="889"/>
                  </a:lnTo>
                  <a:lnTo>
                    <a:pt x="2162" y="855"/>
                  </a:lnTo>
                  <a:lnTo>
                    <a:pt x="2212" y="838"/>
                  </a:lnTo>
                  <a:lnTo>
                    <a:pt x="2262" y="788"/>
                  </a:lnTo>
                  <a:lnTo>
                    <a:pt x="2296" y="755"/>
                  </a:lnTo>
                  <a:lnTo>
                    <a:pt x="2329" y="704"/>
                  </a:lnTo>
                  <a:lnTo>
                    <a:pt x="2346" y="637"/>
                  </a:lnTo>
                  <a:lnTo>
                    <a:pt x="2346" y="570"/>
                  </a:lnTo>
                  <a:lnTo>
                    <a:pt x="2346" y="520"/>
                  </a:lnTo>
                  <a:lnTo>
                    <a:pt x="2329" y="453"/>
                  </a:lnTo>
                  <a:lnTo>
                    <a:pt x="2296" y="403"/>
                  </a:lnTo>
                  <a:lnTo>
                    <a:pt x="2262" y="353"/>
                  </a:lnTo>
                  <a:lnTo>
                    <a:pt x="2212" y="319"/>
                  </a:lnTo>
                  <a:lnTo>
                    <a:pt x="2162" y="302"/>
                  </a:lnTo>
                  <a:lnTo>
                    <a:pt x="2112" y="269"/>
                  </a:lnTo>
                  <a:lnTo>
                    <a:pt x="1442" y="269"/>
                  </a:lnTo>
                  <a:lnTo>
                    <a:pt x="73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3"/>
            <p:cNvSpPr/>
            <p:nvPr/>
          </p:nvSpPr>
          <p:spPr>
            <a:xfrm>
              <a:off x="2974750" y="1046925"/>
              <a:ext cx="60325" cy="60350"/>
            </a:xfrm>
            <a:custGeom>
              <a:rect b="b" l="l" r="r" t="t"/>
              <a:pathLst>
                <a:path extrusionOk="0" h="2414" w="2413">
                  <a:moveTo>
                    <a:pt x="1207" y="202"/>
                  </a:moveTo>
                  <a:lnTo>
                    <a:pt x="1324" y="219"/>
                  </a:lnTo>
                  <a:lnTo>
                    <a:pt x="1408" y="219"/>
                  </a:lnTo>
                  <a:lnTo>
                    <a:pt x="1609" y="286"/>
                  </a:lnTo>
                  <a:lnTo>
                    <a:pt x="1776" y="369"/>
                  </a:lnTo>
                  <a:lnTo>
                    <a:pt x="1927" y="503"/>
                  </a:lnTo>
                  <a:lnTo>
                    <a:pt x="2044" y="654"/>
                  </a:lnTo>
                  <a:lnTo>
                    <a:pt x="2145" y="822"/>
                  </a:lnTo>
                  <a:lnTo>
                    <a:pt x="2195" y="1006"/>
                  </a:lnTo>
                  <a:lnTo>
                    <a:pt x="2212" y="1106"/>
                  </a:lnTo>
                  <a:lnTo>
                    <a:pt x="2212" y="1207"/>
                  </a:lnTo>
                  <a:lnTo>
                    <a:pt x="2212" y="1307"/>
                  </a:lnTo>
                  <a:lnTo>
                    <a:pt x="2195" y="1408"/>
                  </a:lnTo>
                  <a:lnTo>
                    <a:pt x="2145" y="1609"/>
                  </a:lnTo>
                  <a:lnTo>
                    <a:pt x="2044" y="1777"/>
                  </a:lnTo>
                  <a:lnTo>
                    <a:pt x="1927" y="1927"/>
                  </a:lnTo>
                  <a:lnTo>
                    <a:pt x="1776" y="2045"/>
                  </a:lnTo>
                  <a:lnTo>
                    <a:pt x="1609" y="2145"/>
                  </a:lnTo>
                  <a:lnTo>
                    <a:pt x="1408" y="2195"/>
                  </a:lnTo>
                  <a:lnTo>
                    <a:pt x="1324" y="2212"/>
                  </a:lnTo>
                  <a:lnTo>
                    <a:pt x="1106" y="2212"/>
                  </a:lnTo>
                  <a:lnTo>
                    <a:pt x="1006" y="2195"/>
                  </a:lnTo>
                  <a:lnTo>
                    <a:pt x="822" y="2145"/>
                  </a:lnTo>
                  <a:lnTo>
                    <a:pt x="654" y="2045"/>
                  </a:lnTo>
                  <a:lnTo>
                    <a:pt x="503" y="1927"/>
                  </a:lnTo>
                  <a:lnTo>
                    <a:pt x="386" y="1777"/>
                  </a:lnTo>
                  <a:lnTo>
                    <a:pt x="286" y="1609"/>
                  </a:lnTo>
                  <a:lnTo>
                    <a:pt x="235" y="1408"/>
                  </a:lnTo>
                  <a:lnTo>
                    <a:pt x="219" y="1307"/>
                  </a:lnTo>
                  <a:lnTo>
                    <a:pt x="202" y="1207"/>
                  </a:lnTo>
                  <a:lnTo>
                    <a:pt x="219" y="1106"/>
                  </a:lnTo>
                  <a:lnTo>
                    <a:pt x="235" y="1006"/>
                  </a:lnTo>
                  <a:lnTo>
                    <a:pt x="286" y="822"/>
                  </a:lnTo>
                  <a:lnTo>
                    <a:pt x="386" y="654"/>
                  </a:lnTo>
                  <a:lnTo>
                    <a:pt x="503" y="503"/>
                  </a:lnTo>
                  <a:lnTo>
                    <a:pt x="654" y="369"/>
                  </a:lnTo>
                  <a:lnTo>
                    <a:pt x="822" y="286"/>
                  </a:lnTo>
                  <a:lnTo>
                    <a:pt x="1006" y="219"/>
                  </a:lnTo>
                  <a:lnTo>
                    <a:pt x="1106" y="219"/>
                  </a:lnTo>
                  <a:lnTo>
                    <a:pt x="1207" y="202"/>
                  </a:lnTo>
                  <a:close/>
                  <a:moveTo>
                    <a:pt x="1207" y="1"/>
                  </a:moveTo>
                  <a:lnTo>
                    <a:pt x="1090" y="18"/>
                  </a:lnTo>
                  <a:lnTo>
                    <a:pt x="972" y="34"/>
                  </a:lnTo>
                  <a:lnTo>
                    <a:pt x="855" y="51"/>
                  </a:lnTo>
                  <a:lnTo>
                    <a:pt x="738" y="101"/>
                  </a:lnTo>
                  <a:lnTo>
                    <a:pt x="637" y="152"/>
                  </a:lnTo>
                  <a:lnTo>
                    <a:pt x="537" y="219"/>
                  </a:lnTo>
                  <a:lnTo>
                    <a:pt x="453" y="286"/>
                  </a:lnTo>
                  <a:lnTo>
                    <a:pt x="353" y="353"/>
                  </a:lnTo>
                  <a:lnTo>
                    <a:pt x="286" y="436"/>
                  </a:lnTo>
                  <a:lnTo>
                    <a:pt x="219" y="537"/>
                  </a:lnTo>
                  <a:lnTo>
                    <a:pt x="152" y="637"/>
                  </a:lnTo>
                  <a:lnTo>
                    <a:pt x="101" y="738"/>
                  </a:lnTo>
                  <a:lnTo>
                    <a:pt x="68" y="855"/>
                  </a:lnTo>
                  <a:lnTo>
                    <a:pt x="34" y="972"/>
                  </a:lnTo>
                  <a:lnTo>
                    <a:pt x="18" y="1090"/>
                  </a:lnTo>
                  <a:lnTo>
                    <a:pt x="1" y="1207"/>
                  </a:lnTo>
                  <a:lnTo>
                    <a:pt x="18" y="1341"/>
                  </a:lnTo>
                  <a:lnTo>
                    <a:pt x="34" y="1458"/>
                  </a:lnTo>
                  <a:lnTo>
                    <a:pt x="68" y="1576"/>
                  </a:lnTo>
                  <a:lnTo>
                    <a:pt x="101" y="1676"/>
                  </a:lnTo>
                  <a:lnTo>
                    <a:pt x="152" y="1793"/>
                  </a:lnTo>
                  <a:lnTo>
                    <a:pt x="219" y="1894"/>
                  </a:lnTo>
                  <a:lnTo>
                    <a:pt x="286" y="1978"/>
                  </a:lnTo>
                  <a:lnTo>
                    <a:pt x="353" y="2061"/>
                  </a:lnTo>
                  <a:lnTo>
                    <a:pt x="453" y="2145"/>
                  </a:lnTo>
                  <a:lnTo>
                    <a:pt x="537" y="2212"/>
                  </a:lnTo>
                  <a:lnTo>
                    <a:pt x="637" y="2279"/>
                  </a:lnTo>
                  <a:lnTo>
                    <a:pt x="738" y="2329"/>
                  </a:lnTo>
                  <a:lnTo>
                    <a:pt x="855" y="2363"/>
                  </a:lnTo>
                  <a:lnTo>
                    <a:pt x="972" y="2396"/>
                  </a:lnTo>
                  <a:lnTo>
                    <a:pt x="1090" y="2413"/>
                  </a:lnTo>
                  <a:lnTo>
                    <a:pt x="1341" y="2413"/>
                  </a:lnTo>
                  <a:lnTo>
                    <a:pt x="1458" y="2396"/>
                  </a:lnTo>
                  <a:lnTo>
                    <a:pt x="1575" y="2363"/>
                  </a:lnTo>
                  <a:lnTo>
                    <a:pt x="1676" y="2329"/>
                  </a:lnTo>
                  <a:lnTo>
                    <a:pt x="1793" y="2279"/>
                  </a:lnTo>
                  <a:lnTo>
                    <a:pt x="1894" y="2212"/>
                  </a:lnTo>
                  <a:lnTo>
                    <a:pt x="1977" y="2145"/>
                  </a:lnTo>
                  <a:lnTo>
                    <a:pt x="2061" y="2061"/>
                  </a:lnTo>
                  <a:lnTo>
                    <a:pt x="2145" y="1978"/>
                  </a:lnTo>
                  <a:lnTo>
                    <a:pt x="2212" y="1894"/>
                  </a:lnTo>
                  <a:lnTo>
                    <a:pt x="2279" y="1793"/>
                  </a:lnTo>
                  <a:lnTo>
                    <a:pt x="2329" y="1676"/>
                  </a:lnTo>
                  <a:lnTo>
                    <a:pt x="2363" y="1576"/>
                  </a:lnTo>
                  <a:lnTo>
                    <a:pt x="2396" y="1458"/>
                  </a:lnTo>
                  <a:lnTo>
                    <a:pt x="2413" y="1341"/>
                  </a:lnTo>
                  <a:lnTo>
                    <a:pt x="2413" y="1207"/>
                  </a:lnTo>
                  <a:lnTo>
                    <a:pt x="2413" y="1090"/>
                  </a:lnTo>
                  <a:lnTo>
                    <a:pt x="2396" y="972"/>
                  </a:lnTo>
                  <a:lnTo>
                    <a:pt x="2363" y="855"/>
                  </a:lnTo>
                  <a:lnTo>
                    <a:pt x="2329" y="738"/>
                  </a:lnTo>
                  <a:lnTo>
                    <a:pt x="2279" y="637"/>
                  </a:lnTo>
                  <a:lnTo>
                    <a:pt x="2212" y="537"/>
                  </a:lnTo>
                  <a:lnTo>
                    <a:pt x="2145" y="436"/>
                  </a:lnTo>
                  <a:lnTo>
                    <a:pt x="2061" y="353"/>
                  </a:lnTo>
                  <a:lnTo>
                    <a:pt x="1977" y="286"/>
                  </a:lnTo>
                  <a:lnTo>
                    <a:pt x="1894" y="219"/>
                  </a:lnTo>
                  <a:lnTo>
                    <a:pt x="1793" y="152"/>
                  </a:lnTo>
                  <a:lnTo>
                    <a:pt x="1676" y="101"/>
                  </a:lnTo>
                  <a:lnTo>
                    <a:pt x="1575" y="51"/>
                  </a:lnTo>
                  <a:lnTo>
                    <a:pt x="1458" y="34"/>
                  </a:lnTo>
                  <a:lnTo>
                    <a:pt x="1341" y="18"/>
                  </a:lnTo>
                  <a:lnTo>
                    <a:pt x="120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a:off x="3002400" y="1060325"/>
              <a:ext cx="10075" cy="7150"/>
            </a:xfrm>
            <a:custGeom>
              <a:rect b="b" l="l" r="r" t="t"/>
              <a:pathLst>
                <a:path extrusionOk="0" h="286" w="403">
                  <a:moveTo>
                    <a:pt x="67" y="1"/>
                  </a:moveTo>
                  <a:lnTo>
                    <a:pt x="34" y="18"/>
                  </a:lnTo>
                  <a:lnTo>
                    <a:pt x="17" y="51"/>
                  </a:lnTo>
                  <a:lnTo>
                    <a:pt x="0" y="101"/>
                  </a:lnTo>
                  <a:lnTo>
                    <a:pt x="17" y="135"/>
                  </a:lnTo>
                  <a:lnTo>
                    <a:pt x="34" y="168"/>
                  </a:lnTo>
                  <a:lnTo>
                    <a:pt x="67" y="185"/>
                  </a:lnTo>
                  <a:lnTo>
                    <a:pt x="101" y="202"/>
                  </a:lnTo>
                  <a:lnTo>
                    <a:pt x="168" y="202"/>
                  </a:lnTo>
                  <a:lnTo>
                    <a:pt x="218" y="252"/>
                  </a:lnTo>
                  <a:lnTo>
                    <a:pt x="252" y="269"/>
                  </a:lnTo>
                  <a:lnTo>
                    <a:pt x="302" y="286"/>
                  </a:lnTo>
                  <a:lnTo>
                    <a:pt x="335" y="269"/>
                  </a:lnTo>
                  <a:lnTo>
                    <a:pt x="369" y="252"/>
                  </a:lnTo>
                  <a:lnTo>
                    <a:pt x="386" y="219"/>
                  </a:lnTo>
                  <a:lnTo>
                    <a:pt x="402" y="185"/>
                  </a:lnTo>
                  <a:lnTo>
                    <a:pt x="386" y="152"/>
                  </a:lnTo>
                  <a:lnTo>
                    <a:pt x="369" y="101"/>
                  </a:lnTo>
                  <a:lnTo>
                    <a:pt x="319" y="68"/>
                  </a:lnTo>
                  <a:lnTo>
                    <a:pt x="252" y="18"/>
                  </a:lnTo>
                  <a:lnTo>
                    <a:pt x="1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3"/>
            <p:cNvSpPr/>
            <p:nvPr/>
          </p:nvSpPr>
          <p:spPr>
            <a:xfrm>
              <a:off x="2997375" y="1083775"/>
              <a:ext cx="9650" cy="7150"/>
            </a:xfrm>
            <a:custGeom>
              <a:rect b="b" l="l" r="r" t="t"/>
              <a:pathLst>
                <a:path extrusionOk="0" h="286" w="386">
                  <a:moveTo>
                    <a:pt x="101" y="1"/>
                  </a:moveTo>
                  <a:lnTo>
                    <a:pt x="67" y="18"/>
                  </a:lnTo>
                  <a:lnTo>
                    <a:pt x="34" y="35"/>
                  </a:lnTo>
                  <a:lnTo>
                    <a:pt x="0" y="68"/>
                  </a:lnTo>
                  <a:lnTo>
                    <a:pt x="0" y="102"/>
                  </a:lnTo>
                  <a:lnTo>
                    <a:pt x="0" y="135"/>
                  </a:lnTo>
                  <a:lnTo>
                    <a:pt x="34" y="169"/>
                  </a:lnTo>
                  <a:lnTo>
                    <a:pt x="84" y="219"/>
                  </a:lnTo>
                  <a:lnTo>
                    <a:pt x="151" y="269"/>
                  </a:lnTo>
                  <a:lnTo>
                    <a:pt x="218" y="286"/>
                  </a:lnTo>
                  <a:lnTo>
                    <a:pt x="335" y="286"/>
                  </a:lnTo>
                  <a:lnTo>
                    <a:pt x="352" y="269"/>
                  </a:lnTo>
                  <a:lnTo>
                    <a:pt x="386" y="236"/>
                  </a:lnTo>
                  <a:lnTo>
                    <a:pt x="386" y="185"/>
                  </a:lnTo>
                  <a:lnTo>
                    <a:pt x="386" y="152"/>
                  </a:lnTo>
                  <a:lnTo>
                    <a:pt x="352" y="118"/>
                  </a:lnTo>
                  <a:lnTo>
                    <a:pt x="335" y="102"/>
                  </a:lnTo>
                  <a:lnTo>
                    <a:pt x="285" y="85"/>
                  </a:lnTo>
                  <a:lnTo>
                    <a:pt x="218" y="85"/>
                  </a:lnTo>
                  <a:lnTo>
                    <a:pt x="168" y="35"/>
                  </a:lnTo>
                  <a:lnTo>
                    <a:pt x="134"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3"/>
            <p:cNvSpPr/>
            <p:nvPr/>
          </p:nvSpPr>
          <p:spPr>
            <a:xfrm>
              <a:off x="2996125" y="1060325"/>
              <a:ext cx="11325" cy="17625"/>
            </a:xfrm>
            <a:custGeom>
              <a:rect b="b" l="l" r="r" t="t"/>
              <a:pathLst>
                <a:path extrusionOk="0" h="705" w="453">
                  <a:moveTo>
                    <a:pt x="285" y="1"/>
                  </a:moveTo>
                  <a:lnTo>
                    <a:pt x="218" y="18"/>
                  </a:lnTo>
                  <a:lnTo>
                    <a:pt x="151" y="51"/>
                  </a:lnTo>
                  <a:lnTo>
                    <a:pt x="101" y="101"/>
                  </a:lnTo>
                  <a:lnTo>
                    <a:pt x="67" y="152"/>
                  </a:lnTo>
                  <a:lnTo>
                    <a:pt x="34" y="219"/>
                  </a:lnTo>
                  <a:lnTo>
                    <a:pt x="0" y="286"/>
                  </a:lnTo>
                  <a:lnTo>
                    <a:pt x="0" y="353"/>
                  </a:lnTo>
                  <a:lnTo>
                    <a:pt x="0" y="420"/>
                  </a:lnTo>
                  <a:lnTo>
                    <a:pt x="34" y="487"/>
                  </a:lnTo>
                  <a:lnTo>
                    <a:pt x="67" y="554"/>
                  </a:lnTo>
                  <a:lnTo>
                    <a:pt x="101" y="604"/>
                  </a:lnTo>
                  <a:lnTo>
                    <a:pt x="151" y="654"/>
                  </a:lnTo>
                  <a:lnTo>
                    <a:pt x="218" y="688"/>
                  </a:lnTo>
                  <a:lnTo>
                    <a:pt x="285" y="704"/>
                  </a:lnTo>
                  <a:lnTo>
                    <a:pt x="402" y="704"/>
                  </a:lnTo>
                  <a:lnTo>
                    <a:pt x="436" y="688"/>
                  </a:lnTo>
                  <a:lnTo>
                    <a:pt x="452" y="654"/>
                  </a:lnTo>
                  <a:lnTo>
                    <a:pt x="452" y="604"/>
                  </a:lnTo>
                  <a:lnTo>
                    <a:pt x="452" y="570"/>
                  </a:lnTo>
                  <a:lnTo>
                    <a:pt x="436" y="537"/>
                  </a:lnTo>
                  <a:lnTo>
                    <a:pt x="402" y="520"/>
                  </a:lnTo>
                  <a:lnTo>
                    <a:pt x="352" y="503"/>
                  </a:lnTo>
                  <a:lnTo>
                    <a:pt x="302" y="503"/>
                  </a:lnTo>
                  <a:lnTo>
                    <a:pt x="251" y="470"/>
                  </a:lnTo>
                  <a:lnTo>
                    <a:pt x="218" y="420"/>
                  </a:lnTo>
                  <a:lnTo>
                    <a:pt x="201" y="353"/>
                  </a:lnTo>
                  <a:lnTo>
                    <a:pt x="218" y="286"/>
                  </a:lnTo>
                  <a:lnTo>
                    <a:pt x="251" y="235"/>
                  </a:lnTo>
                  <a:lnTo>
                    <a:pt x="302" y="202"/>
                  </a:lnTo>
                  <a:lnTo>
                    <a:pt x="352" y="202"/>
                  </a:lnTo>
                  <a:lnTo>
                    <a:pt x="402" y="185"/>
                  </a:lnTo>
                  <a:lnTo>
                    <a:pt x="436" y="168"/>
                  </a:lnTo>
                  <a:lnTo>
                    <a:pt x="452" y="135"/>
                  </a:lnTo>
                  <a:lnTo>
                    <a:pt x="452" y="101"/>
                  </a:lnTo>
                  <a:lnTo>
                    <a:pt x="452" y="51"/>
                  </a:lnTo>
                  <a:lnTo>
                    <a:pt x="436" y="18"/>
                  </a:lnTo>
                  <a:lnTo>
                    <a:pt x="40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3"/>
            <p:cNvSpPr/>
            <p:nvPr/>
          </p:nvSpPr>
          <p:spPr>
            <a:xfrm>
              <a:off x="3002400" y="1072900"/>
              <a:ext cx="11750" cy="18025"/>
            </a:xfrm>
            <a:custGeom>
              <a:rect b="b" l="l" r="r" t="t"/>
              <a:pathLst>
                <a:path extrusionOk="0" h="721" w="470">
                  <a:moveTo>
                    <a:pt x="101" y="0"/>
                  </a:moveTo>
                  <a:lnTo>
                    <a:pt x="67" y="17"/>
                  </a:lnTo>
                  <a:lnTo>
                    <a:pt x="34" y="34"/>
                  </a:lnTo>
                  <a:lnTo>
                    <a:pt x="17" y="67"/>
                  </a:lnTo>
                  <a:lnTo>
                    <a:pt x="0" y="101"/>
                  </a:lnTo>
                  <a:lnTo>
                    <a:pt x="17" y="151"/>
                  </a:lnTo>
                  <a:lnTo>
                    <a:pt x="34" y="185"/>
                  </a:lnTo>
                  <a:lnTo>
                    <a:pt x="67" y="201"/>
                  </a:lnTo>
                  <a:lnTo>
                    <a:pt x="101" y="201"/>
                  </a:lnTo>
                  <a:lnTo>
                    <a:pt x="168" y="218"/>
                  </a:lnTo>
                  <a:lnTo>
                    <a:pt x="218" y="252"/>
                  </a:lnTo>
                  <a:lnTo>
                    <a:pt x="252" y="302"/>
                  </a:lnTo>
                  <a:lnTo>
                    <a:pt x="268" y="369"/>
                  </a:lnTo>
                  <a:lnTo>
                    <a:pt x="252" y="436"/>
                  </a:lnTo>
                  <a:lnTo>
                    <a:pt x="218" y="486"/>
                  </a:lnTo>
                  <a:lnTo>
                    <a:pt x="168" y="520"/>
                  </a:lnTo>
                  <a:lnTo>
                    <a:pt x="101" y="520"/>
                  </a:lnTo>
                  <a:lnTo>
                    <a:pt x="67" y="537"/>
                  </a:lnTo>
                  <a:lnTo>
                    <a:pt x="34" y="553"/>
                  </a:lnTo>
                  <a:lnTo>
                    <a:pt x="17" y="587"/>
                  </a:lnTo>
                  <a:lnTo>
                    <a:pt x="0" y="620"/>
                  </a:lnTo>
                  <a:lnTo>
                    <a:pt x="17" y="671"/>
                  </a:lnTo>
                  <a:lnTo>
                    <a:pt x="34" y="704"/>
                  </a:lnTo>
                  <a:lnTo>
                    <a:pt x="67" y="721"/>
                  </a:lnTo>
                  <a:lnTo>
                    <a:pt x="185" y="721"/>
                  </a:lnTo>
                  <a:lnTo>
                    <a:pt x="252" y="704"/>
                  </a:lnTo>
                  <a:lnTo>
                    <a:pt x="302" y="671"/>
                  </a:lnTo>
                  <a:lnTo>
                    <a:pt x="369" y="620"/>
                  </a:lnTo>
                  <a:lnTo>
                    <a:pt x="402" y="570"/>
                  </a:lnTo>
                  <a:lnTo>
                    <a:pt x="436" y="503"/>
                  </a:lnTo>
                  <a:lnTo>
                    <a:pt x="453" y="436"/>
                  </a:lnTo>
                  <a:lnTo>
                    <a:pt x="469" y="369"/>
                  </a:lnTo>
                  <a:lnTo>
                    <a:pt x="453" y="302"/>
                  </a:lnTo>
                  <a:lnTo>
                    <a:pt x="436" y="235"/>
                  </a:lnTo>
                  <a:lnTo>
                    <a:pt x="402" y="168"/>
                  </a:lnTo>
                  <a:lnTo>
                    <a:pt x="369" y="118"/>
                  </a:lnTo>
                  <a:lnTo>
                    <a:pt x="302" y="67"/>
                  </a:lnTo>
                  <a:lnTo>
                    <a:pt x="252" y="34"/>
                  </a:lnTo>
                  <a:lnTo>
                    <a:pt x="18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3"/>
            <p:cNvSpPr/>
            <p:nvPr/>
          </p:nvSpPr>
          <p:spPr>
            <a:xfrm>
              <a:off x="3001975" y="1085875"/>
              <a:ext cx="5050" cy="8400"/>
            </a:xfrm>
            <a:custGeom>
              <a:rect b="b" l="l" r="r" t="t"/>
              <a:pathLst>
                <a:path extrusionOk="0" h="336" w="202">
                  <a:moveTo>
                    <a:pt x="101" y="1"/>
                  </a:moveTo>
                  <a:lnTo>
                    <a:pt x="68" y="18"/>
                  </a:lnTo>
                  <a:lnTo>
                    <a:pt x="34" y="34"/>
                  </a:lnTo>
                  <a:lnTo>
                    <a:pt x="17" y="68"/>
                  </a:lnTo>
                  <a:lnTo>
                    <a:pt x="1" y="101"/>
                  </a:lnTo>
                  <a:lnTo>
                    <a:pt x="1" y="235"/>
                  </a:lnTo>
                  <a:lnTo>
                    <a:pt x="17" y="269"/>
                  </a:lnTo>
                  <a:lnTo>
                    <a:pt x="34" y="302"/>
                  </a:lnTo>
                  <a:lnTo>
                    <a:pt x="68" y="336"/>
                  </a:lnTo>
                  <a:lnTo>
                    <a:pt x="151" y="336"/>
                  </a:lnTo>
                  <a:lnTo>
                    <a:pt x="168" y="302"/>
                  </a:lnTo>
                  <a:lnTo>
                    <a:pt x="202" y="269"/>
                  </a:lnTo>
                  <a:lnTo>
                    <a:pt x="202" y="235"/>
                  </a:lnTo>
                  <a:lnTo>
                    <a:pt x="202" y="101"/>
                  </a:lnTo>
                  <a:lnTo>
                    <a:pt x="202" y="68"/>
                  </a:lnTo>
                  <a:lnTo>
                    <a:pt x="168" y="34"/>
                  </a:lnTo>
                  <a:lnTo>
                    <a:pt x="151"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3"/>
            <p:cNvSpPr/>
            <p:nvPr/>
          </p:nvSpPr>
          <p:spPr>
            <a:xfrm>
              <a:off x="3001975" y="1056975"/>
              <a:ext cx="5050" cy="8400"/>
            </a:xfrm>
            <a:custGeom>
              <a:rect b="b" l="l" r="r" t="t"/>
              <a:pathLst>
                <a:path extrusionOk="0" h="336" w="202">
                  <a:moveTo>
                    <a:pt x="68" y="1"/>
                  </a:moveTo>
                  <a:lnTo>
                    <a:pt x="34" y="34"/>
                  </a:lnTo>
                  <a:lnTo>
                    <a:pt x="17" y="51"/>
                  </a:lnTo>
                  <a:lnTo>
                    <a:pt x="1" y="101"/>
                  </a:lnTo>
                  <a:lnTo>
                    <a:pt x="1" y="235"/>
                  </a:lnTo>
                  <a:lnTo>
                    <a:pt x="17" y="269"/>
                  </a:lnTo>
                  <a:lnTo>
                    <a:pt x="34" y="302"/>
                  </a:lnTo>
                  <a:lnTo>
                    <a:pt x="68" y="319"/>
                  </a:lnTo>
                  <a:lnTo>
                    <a:pt x="101" y="336"/>
                  </a:lnTo>
                  <a:lnTo>
                    <a:pt x="151" y="319"/>
                  </a:lnTo>
                  <a:lnTo>
                    <a:pt x="168" y="302"/>
                  </a:lnTo>
                  <a:lnTo>
                    <a:pt x="202" y="269"/>
                  </a:lnTo>
                  <a:lnTo>
                    <a:pt x="202" y="235"/>
                  </a:lnTo>
                  <a:lnTo>
                    <a:pt x="202" y="101"/>
                  </a:lnTo>
                  <a:lnTo>
                    <a:pt x="202" y="51"/>
                  </a:lnTo>
                  <a:lnTo>
                    <a:pt x="168" y="34"/>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4"/>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180" name="Google Shape;180;p24"/>
          <p:cNvSpPr txBox="1"/>
          <p:nvPr>
            <p:ph idx="1" type="body"/>
          </p:nvPr>
        </p:nvSpPr>
        <p:spPr>
          <a:xfrm>
            <a:off x="861646" y="1931476"/>
            <a:ext cx="9859200" cy="3867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2025 dependent care FSA maximum: </a:t>
            </a:r>
            <a:endParaRPr sz="2400">
              <a:solidFill>
                <a:srgbClr val="004280"/>
              </a:solidFill>
              <a:latin typeface="Quattrocento Sans"/>
              <a:ea typeface="Quattrocento Sans"/>
              <a:cs typeface="Quattrocento Sans"/>
              <a:sym typeface="Quattrocento Sans"/>
            </a:endParaRPr>
          </a:p>
        </p:txBody>
      </p:sp>
      <p:sp>
        <p:nvSpPr>
          <p:cNvPr id="181" name="Google Shape;181;p24"/>
          <p:cNvSpPr/>
          <p:nvPr/>
        </p:nvSpPr>
        <p:spPr>
          <a:xfrm>
            <a:off x="-4010" y="484521"/>
            <a:ext cx="8101200" cy="1392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24"/>
          <p:cNvSpPr txBox="1"/>
          <p:nvPr>
            <p:ph type="ctrTitle"/>
          </p:nvPr>
        </p:nvSpPr>
        <p:spPr>
          <a:xfrm>
            <a:off x="633046" y="564732"/>
            <a:ext cx="5346600" cy="123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latin typeface="Quattrocento Sans"/>
                <a:ea typeface="Quattrocento Sans"/>
                <a:cs typeface="Quattrocento Sans"/>
                <a:sym typeface="Quattrocento Sans"/>
              </a:rPr>
              <a:t>Annual contribution limit</a:t>
            </a:r>
            <a:endParaRPr>
              <a:latin typeface="Quattrocento Sans"/>
              <a:ea typeface="Quattrocento Sans"/>
              <a:cs typeface="Quattrocento Sans"/>
              <a:sym typeface="Quattrocento Sans"/>
            </a:endParaRPr>
          </a:p>
        </p:txBody>
      </p:sp>
      <p:sp>
        <p:nvSpPr>
          <p:cNvPr id="183" name="Google Shape;183;p24"/>
          <p:cNvSpPr txBox="1"/>
          <p:nvPr/>
        </p:nvSpPr>
        <p:spPr>
          <a:xfrm>
            <a:off x="681217" y="2595995"/>
            <a:ext cx="62130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BF3F"/>
              </a:buClr>
              <a:buSzPts val="4400"/>
              <a:buFont typeface="Arial"/>
              <a:buNone/>
            </a:pPr>
            <a:r>
              <a:rPr b="1" i="0" lang="en-US" sz="4400" u="none" cap="none" strike="noStrike">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$5,000</a:t>
            </a:r>
            <a:r>
              <a:rPr b="1" i="0" lang="en-US" sz="4400" u="none" cap="none" strike="noStrike">
                <a:solidFill>
                  <a:srgbClr val="004280"/>
                </a:solidFill>
                <a:latin typeface="Quattrocento Sans"/>
                <a:ea typeface="Quattrocento Sans"/>
                <a:cs typeface="Quattrocento Sans"/>
                <a:sym typeface="Quattrocento Sans"/>
              </a:rPr>
              <a:t> </a:t>
            </a:r>
            <a:r>
              <a:rPr b="0" i="0" lang="en-US" sz="2000" u="none" cap="none" strike="noStrike">
                <a:solidFill>
                  <a:srgbClr val="004280"/>
                </a:solidFill>
                <a:latin typeface="Quattrocento Sans"/>
                <a:ea typeface="Quattrocento Sans"/>
                <a:cs typeface="Quattrocento Sans"/>
                <a:sym typeface="Quattrocento Sans"/>
              </a:rPr>
              <a:t>per household</a:t>
            </a:r>
            <a:endParaRPr b="0" i="0" sz="1400" u="none" cap="none" strike="noStrike">
              <a:solidFill>
                <a:srgbClr val="004280"/>
              </a:solidFill>
              <a:latin typeface="Arial"/>
              <a:ea typeface="Arial"/>
              <a:cs typeface="Arial"/>
              <a:sym typeface="Arial"/>
            </a:endParaRPr>
          </a:p>
          <a:p>
            <a:pPr indent="0" lvl="0" marL="0" marR="0" rtl="0" algn="l">
              <a:lnSpc>
                <a:spcPct val="100000"/>
              </a:lnSpc>
              <a:spcBef>
                <a:spcPts val="0"/>
              </a:spcBef>
              <a:spcAft>
                <a:spcPts val="0"/>
              </a:spcAft>
              <a:buClr>
                <a:srgbClr val="FEBD3E"/>
              </a:buClr>
              <a:buSzPts val="3200"/>
              <a:buFont typeface="Arial"/>
              <a:buNone/>
            </a:pPr>
            <a:r>
              <a:rPr b="1" i="0" lang="en-US" sz="3200" u="none" cap="none" strike="noStrike">
                <a:solidFill>
                  <a:srgbClr val="004280"/>
                </a:solidFill>
                <a:latin typeface="Quattrocento Sans"/>
                <a:ea typeface="Quattrocento Sans"/>
                <a:cs typeface="Quattrocento Sans"/>
                <a:sym typeface="Quattrocento Sans"/>
              </a:rPr>
              <a:t> </a:t>
            </a:r>
            <a:r>
              <a:rPr b="1" i="0" lang="en-US" sz="4400" u="none" cap="none" strike="noStrike">
                <a:solidFill>
                  <a:srgbClr val="05AAC6"/>
                </a:solidFill>
                <a:latin typeface="Quattrocento Sans"/>
                <a:ea typeface="Quattrocento Sans"/>
                <a:cs typeface="Quattrocento Sans"/>
                <a:sym typeface="Quattrocento Sans"/>
              </a:rPr>
              <a:t>$2,500</a:t>
            </a:r>
            <a:r>
              <a:rPr b="1" i="0" lang="en-US" sz="4400" u="none" cap="none" strike="noStrike">
                <a:solidFill>
                  <a:srgbClr val="004280"/>
                </a:solidFill>
                <a:latin typeface="Quattrocento Sans"/>
                <a:ea typeface="Quattrocento Sans"/>
                <a:cs typeface="Quattrocento Sans"/>
                <a:sym typeface="Quattrocento Sans"/>
              </a:rPr>
              <a:t> </a:t>
            </a:r>
            <a:r>
              <a:rPr b="0" i="0" lang="en-US" sz="2000" u="none" cap="none" strike="noStrike">
                <a:solidFill>
                  <a:srgbClr val="004280"/>
                </a:solidFill>
                <a:latin typeface="Quattrocento Sans"/>
                <a:ea typeface="Quattrocento Sans"/>
                <a:cs typeface="Quattrocento Sans"/>
                <a:sym typeface="Quattrocento Sans"/>
              </a:rPr>
              <a:t>per person </a:t>
            </a:r>
            <a:endParaRPr b="0" i="0" sz="1400" u="none" cap="none" strike="noStrike">
              <a:solidFill>
                <a:srgbClr val="004280"/>
              </a:solidFill>
              <a:latin typeface="Arial"/>
              <a:ea typeface="Arial"/>
              <a:cs typeface="Arial"/>
              <a:sym typeface="Arial"/>
            </a:endParaRPr>
          </a:p>
          <a:p>
            <a:pPr indent="0" lvl="0" marL="0" marR="0" rtl="0" algn="l">
              <a:lnSpc>
                <a:spcPct val="100000"/>
              </a:lnSpc>
              <a:spcBef>
                <a:spcPts val="0"/>
              </a:spcBef>
              <a:spcAft>
                <a:spcPts val="0"/>
              </a:spcAft>
              <a:buClr>
                <a:srgbClr val="203847"/>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		      (if married or filing separately)</a:t>
            </a:r>
            <a:endParaRPr b="0" i="0" sz="1400" u="none" cap="none" strike="noStrike">
              <a:solidFill>
                <a:srgbClr val="004280"/>
              </a:solidFill>
              <a:latin typeface="Arial"/>
              <a:ea typeface="Arial"/>
              <a:cs typeface="Arial"/>
              <a:sym typeface="Arial"/>
            </a:endParaRPr>
          </a:p>
        </p:txBody>
      </p:sp>
      <p:sp>
        <p:nvSpPr>
          <p:cNvPr id="184" name="Google Shape;184;p24"/>
          <p:cNvSpPr txBox="1"/>
          <p:nvPr/>
        </p:nvSpPr>
        <p:spPr>
          <a:xfrm>
            <a:off x="829797" y="4637481"/>
            <a:ext cx="9332400" cy="1323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Contribute and spend funds tax-free</a:t>
            </a:r>
            <a:endParaRPr b="0" i="0" sz="1400" u="none" cap="none" strike="noStrike">
              <a:solidFill>
                <a:srgbClr val="004280"/>
              </a:solidFill>
              <a:latin typeface="Arial"/>
              <a:ea typeface="Arial"/>
              <a:cs typeface="Arial"/>
              <a:sym typeface="Arial"/>
            </a:endParaRPr>
          </a:p>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Pay for qualified dependent care expenses</a:t>
            </a:r>
            <a:endParaRPr b="0" i="0" sz="1400" u="none" cap="none" strike="noStrike">
              <a:solidFill>
                <a:srgbClr val="004280"/>
              </a:solidFill>
              <a:latin typeface="Arial"/>
              <a:ea typeface="Arial"/>
              <a:cs typeface="Arial"/>
              <a:sym typeface="Arial"/>
            </a:endParaRPr>
          </a:p>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Recurring Dependent Care Form</a:t>
            </a:r>
            <a:endParaRPr b="0" i="0" sz="1400" u="none" cap="none" strike="noStrike">
              <a:solidFill>
                <a:srgbClr val="004280"/>
              </a:solidFill>
              <a:latin typeface="Arial"/>
              <a:ea typeface="Arial"/>
              <a:cs typeface="Arial"/>
              <a:sym typeface="Arial"/>
            </a:endParaRPr>
          </a:p>
        </p:txBody>
      </p:sp>
      <p:pic>
        <p:nvPicPr>
          <p:cNvPr id="185" name="Google Shape;185;p24"/>
          <p:cNvPicPr preferRelativeResize="0"/>
          <p:nvPr/>
        </p:nvPicPr>
        <p:blipFill rotWithShape="1">
          <a:blip r:embed="rId4">
            <a:alphaModFix/>
          </a:blip>
          <a:srcRect b="0" l="40156" r="0" t="0"/>
          <a:stretch/>
        </p:blipFill>
        <p:spPr>
          <a:xfrm>
            <a:off x="6035824" y="0"/>
            <a:ext cx="6156176" cy="6858000"/>
          </a:xfrm>
          <a:custGeom>
            <a:rect b="b" l="l" r="r" t="t"/>
            <a:pathLst>
              <a:path extrusionOk="0" h="6858000" w="6156176">
                <a:moveTo>
                  <a:pt x="0" y="0"/>
                </a:moveTo>
                <a:lnTo>
                  <a:pt x="6156176" y="0"/>
                </a:lnTo>
                <a:lnTo>
                  <a:pt x="6156176" y="6858000"/>
                </a:lnTo>
                <a:lnTo>
                  <a:pt x="0" y="6858000"/>
                </a:lnTo>
                <a:lnTo>
                  <a:pt x="2306071"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b="0" l="0" r="0" t="0"/>
          <a:stretch/>
        </p:blipFill>
        <p:spPr>
          <a:xfrm>
            <a:off x="0" y="0"/>
            <a:ext cx="10993524" cy="6858000"/>
          </a:xfrm>
          <a:prstGeom prst="rect">
            <a:avLst/>
          </a:prstGeom>
          <a:noFill/>
          <a:ln>
            <a:noFill/>
          </a:ln>
        </p:spPr>
      </p:pic>
      <p:sp>
        <p:nvSpPr>
          <p:cNvPr id="191" name="Google Shape;191;p25"/>
          <p:cNvSpPr/>
          <p:nvPr/>
        </p:nvSpPr>
        <p:spPr>
          <a:xfrm>
            <a:off x="1166447" y="4315326"/>
            <a:ext cx="8266311" cy="1860885"/>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p25"/>
          <p:cNvSpPr txBox="1"/>
          <p:nvPr>
            <p:ph type="ctrTitle"/>
          </p:nvPr>
        </p:nvSpPr>
        <p:spPr>
          <a:xfrm>
            <a:off x="796697" y="756681"/>
            <a:ext cx="6600300" cy="112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Meet Kenneth</a:t>
            </a:r>
            <a:endParaRPr>
              <a:solidFill>
                <a:srgbClr val="004280"/>
              </a:solidFill>
              <a:latin typeface="Quattrocento Sans"/>
              <a:ea typeface="Quattrocento Sans"/>
              <a:cs typeface="Quattrocento Sans"/>
              <a:sym typeface="Quattrocento Sans"/>
            </a:endParaRPr>
          </a:p>
          <a:p>
            <a:pPr indent="0" lvl="0" marL="0" rtl="0" algn="l">
              <a:lnSpc>
                <a:spcPct val="90000"/>
              </a:lnSpc>
              <a:spcBef>
                <a:spcPts val="0"/>
              </a:spcBef>
              <a:spcAft>
                <a:spcPts val="0"/>
              </a:spcAft>
              <a:buClr>
                <a:schemeClr val="lt1"/>
              </a:buClr>
              <a:buSzPts val="4000"/>
              <a:buFont typeface="Inter Black"/>
              <a:buNone/>
            </a:pPr>
            <a:br>
              <a:rPr lang="en-US" sz="1000">
                <a:solidFill>
                  <a:srgbClr val="004280"/>
                </a:solidFill>
                <a:latin typeface="Quattrocento Sans"/>
                <a:ea typeface="Quattrocento Sans"/>
                <a:cs typeface="Quattrocento Sans"/>
                <a:sym typeface="Quattrocento Sans"/>
              </a:rPr>
            </a:br>
            <a:r>
              <a:rPr b="0" lang="en-US" sz="2000">
                <a:solidFill>
                  <a:srgbClr val="004280"/>
                </a:solidFill>
                <a:latin typeface="Quattrocento Sans"/>
                <a:ea typeface="Quattrocento Sans"/>
                <a:cs typeface="Quattrocento Sans"/>
                <a:sym typeface="Quattrocento Sans"/>
              </a:rPr>
              <a:t>Kenneth is a 36 year old single father with two children in daycare.</a:t>
            </a:r>
            <a:endParaRPr>
              <a:solidFill>
                <a:srgbClr val="004280"/>
              </a:solidFill>
              <a:latin typeface="Quattrocento Sans"/>
              <a:ea typeface="Quattrocento Sans"/>
              <a:cs typeface="Quattrocento Sans"/>
              <a:sym typeface="Quattrocento Sans"/>
            </a:endParaRPr>
          </a:p>
        </p:txBody>
      </p:sp>
      <p:sp>
        <p:nvSpPr>
          <p:cNvPr id="193" name="Google Shape;193;p25"/>
          <p:cNvSpPr txBox="1"/>
          <p:nvPr/>
        </p:nvSpPr>
        <p:spPr>
          <a:xfrm>
            <a:off x="1166447" y="2439310"/>
            <a:ext cx="3660602"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-$10,800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NET ANNUAL PAY …………………….…  $49,200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DEPENDENT CARE  EXPENSES …. -$5,000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 $44,200</a:t>
            </a:r>
            <a:endParaRPr b="0" i="0" sz="1400" u="none" cap="none" strike="noStrike">
              <a:solidFill>
                <a:srgbClr val="004280"/>
              </a:solidFill>
              <a:latin typeface="Arial"/>
              <a:ea typeface="Arial"/>
              <a:cs typeface="Arial"/>
              <a:sym typeface="Arial"/>
            </a:endParaRPr>
          </a:p>
        </p:txBody>
      </p:sp>
      <p:sp>
        <p:nvSpPr>
          <p:cNvPr id="194" name="Google Shape;194;p25"/>
          <p:cNvSpPr txBox="1"/>
          <p:nvPr/>
        </p:nvSpPr>
        <p:spPr>
          <a:xfrm>
            <a:off x="4924869" y="2439310"/>
            <a:ext cx="3780646"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ANNUAL FSA CONTRIBUTION  ...-$5,000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ADJUSTED GROSS PAY …………..…..$55,000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TAX RATE (18%) ………………………...… -$9,900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 $45,100</a:t>
            </a:r>
            <a:endParaRPr b="0" i="0" sz="1400" u="none" cap="none" strike="noStrike">
              <a:solidFill>
                <a:srgbClr val="004280"/>
              </a:solidFill>
              <a:latin typeface="Arial"/>
              <a:ea typeface="Arial"/>
              <a:cs typeface="Arial"/>
              <a:sym typeface="Arial"/>
            </a:endParaRPr>
          </a:p>
        </p:txBody>
      </p:sp>
      <p:sp>
        <p:nvSpPr>
          <p:cNvPr id="195" name="Google Shape;195;p25"/>
          <p:cNvSpPr txBox="1"/>
          <p:nvPr/>
        </p:nvSpPr>
        <p:spPr>
          <a:xfrm>
            <a:off x="4548741" y="4587956"/>
            <a:ext cx="2573960" cy="879429"/>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chemeClr val="lt1"/>
                </a:solidFill>
                <a:latin typeface="Quattrocento Sans"/>
                <a:ea typeface="Quattrocento Sans"/>
                <a:cs typeface="Quattrocento Sans"/>
                <a:sym typeface="Quattrocento Sans"/>
              </a:rPr>
              <a:t>$900</a:t>
            </a:r>
            <a:endParaRPr b="0" i="0" sz="1400" u="none" cap="none" strike="noStrike">
              <a:solidFill>
                <a:schemeClr val="lt1"/>
              </a:solidFill>
              <a:latin typeface="Quattrocento Sans"/>
              <a:ea typeface="Quattrocento Sans"/>
              <a:cs typeface="Quattrocento Sans"/>
              <a:sym typeface="Quattrocento Sans"/>
            </a:endParaRPr>
          </a:p>
        </p:txBody>
      </p:sp>
      <p:sp>
        <p:nvSpPr>
          <p:cNvPr id="196" name="Google Shape;196;p25"/>
          <p:cNvSpPr txBox="1"/>
          <p:nvPr/>
        </p:nvSpPr>
        <p:spPr>
          <a:xfrm>
            <a:off x="1166447" y="1977645"/>
            <a:ext cx="33260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Without dependent 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197" name="Google Shape;197;p25"/>
          <p:cNvSpPr txBox="1"/>
          <p:nvPr/>
        </p:nvSpPr>
        <p:spPr>
          <a:xfrm>
            <a:off x="4928334" y="1977645"/>
            <a:ext cx="299646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 dependent 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198" name="Google Shape;198;p25"/>
          <p:cNvSpPr txBox="1"/>
          <p:nvPr/>
        </p:nvSpPr>
        <p:spPr>
          <a:xfrm>
            <a:off x="1456092" y="4539245"/>
            <a:ext cx="33725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Quattrocento Sans"/>
                <a:ea typeface="Quattrocento Sans"/>
                <a:cs typeface="Quattrocento Sans"/>
                <a:sym typeface="Quattrocento Sans"/>
              </a:rPr>
              <a:t>Take home this much more with a dependent care FSA</a:t>
            </a:r>
            <a:endParaRPr b="0" i="0" sz="2000" u="none" cap="none" strike="noStrike">
              <a:solidFill>
                <a:schemeClr val="lt1"/>
              </a:solidFill>
              <a:latin typeface="Quattrocento Sans"/>
              <a:ea typeface="Quattrocento Sans"/>
              <a:cs typeface="Quattrocento Sans"/>
              <a:sym typeface="Quattrocento Sans"/>
            </a:endParaRPr>
          </a:p>
        </p:txBody>
      </p:sp>
      <p:sp>
        <p:nvSpPr>
          <p:cNvPr id="199" name="Google Shape;199;p25"/>
          <p:cNvSpPr txBox="1"/>
          <p:nvPr/>
        </p:nvSpPr>
        <p:spPr>
          <a:xfrm>
            <a:off x="1330727" y="5449311"/>
            <a:ext cx="6435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Quattrocento Sans"/>
                <a:ea typeface="Quattrocento Sans"/>
                <a:cs typeface="Quattrocento Sans"/>
                <a:sym typeface="Quattrocento Sans"/>
              </a:rPr>
              <a:t>All figures in this table are estimates and based on an annual salary of $60,000 and maximum contribution limits to the benefit account. Your salary, tax rate, healthcare expenses and tax savings may be different.. </a:t>
            </a:r>
            <a:endParaRPr b="0" i="0" sz="1200" u="none" cap="none" strike="noStrike">
              <a:solidFill>
                <a:schemeClr val="lt1"/>
              </a:solidFill>
              <a:latin typeface="Quattrocento Sans"/>
              <a:ea typeface="Quattrocento Sans"/>
              <a:cs typeface="Quattrocento Sans"/>
              <a:sym typeface="Quattrocento Sans"/>
            </a:endParaRPr>
          </a:p>
        </p:txBody>
      </p:sp>
      <p:pic>
        <p:nvPicPr>
          <p:cNvPr id="200" name="Google Shape;200;p25"/>
          <p:cNvPicPr preferRelativeResize="0"/>
          <p:nvPr/>
        </p:nvPicPr>
        <p:blipFill rotWithShape="1">
          <a:blip r:embed="rId4">
            <a:alphaModFix/>
          </a:blip>
          <a:srcRect b="0" l="39790" r="0" t="0"/>
          <a:stretch/>
        </p:blipFill>
        <p:spPr>
          <a:xfrm>
            <a:off x="7089976" y="0"/>
            <a:ext cx="6193772" cy="6858000"/>
          </a:xfrm>
          <a:custGeom>
            <a:rect b="b" l="l" r="r" t="t"/>
            <a:pathLst>
              <a:path extrusionOk="0" h="6858000" w="6193772">
                <a:moveTo>
                  <a:pt x="0" y="0"/>
                </a:moveTo>
                <a:lnTo>
                  <a:pt x="6193772" y="0"/>
                </a:lnTo>
                <a:lnTo>
                  <a:pt x="6193772" y="6858000"/>
                </a:lnTo>
                <a:lnTo>
                  <a:pt x="0" y="6858000"/>
                </a:lnTo>
                <a:lnTo>
                  <a:pt x="2306071"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26"/>
          <p:cNvGrpSpPr/>
          <p:nvPr/>
        </p:nvGrpSpPr>
        <p:grpSpPr>
          <a:xfrm>
            <a:off x="200" y="0"/>
            <a:ext cx="12191800" cy="6858000"/>
            <a:chOff x="200" y="0"/>
            <a:chExt cx="12191800" cy="6858000"/>
          </a:xfrm>
        </p:grpSpPr>
        <p:pic>
          <p:nvPicPr>
            <p:cNvPr id="206" name="Google Shape;206;p2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07" name="Google Shape;207;p2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08" name="Google Shape;208;p2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09" name="Google Shape;209;p26"/>
          <p:cNvSpPr/>
          <p:nvPr/>
        </p:nvSpPr>
        <p:spPr>
          <a:xfrm>
            <a:off x="891078" y="2001847"/>
            <a:ext cx="3002400" cy="31440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0" name="Google Shape;210;p26"/>
          <p:cNvSpPr txBox="1"/>
          <p:nvPr>
            <p:ph type="ctrTitle"/>
          </p:nvPr>
        </p:nvSpPr>
        <p:spPr>
          <a:xfrm>
            <a:off x="1166446" y="336132"/>
            <a:ext cx="10287600" cy="758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Inter Black"/>
              <a:buNone/>
            </a:pPr>
            <a:r>
              <a:rPr lang="en-US">
                <a:solidFill>
                  <a:srgbClr val="004280"/>
                </a:solidFill>
                <a:latin typeface="Quattrocento Sans"/>
                <a:ea typeface="Quattrocento Sans"/>
                <a:cs typeface="Quattrocento Sans"/>
                <a:sym typeface="Quattrocento Sans"/>
              </a:rPr>
              <a:t>Dependent care FSA grace period and run-out</a:t>
            </a:r>
            <a:endParaRPr>
              <a:solidFill>
                <a:srgbClr val="004280"/>
              </a:solidFill>
              <a:latin typeface="Quattrocento Sans"/>
              <a:ea typeface="Quattrocento Sans"/>
              <a:cs typeface="Quattrocento Sans"/>
              <a:sym typeface="Quattrocento Sans"/>
            </a:endParaRPr>
          </a:p>
        </p:txBody>
      </p:sp>
      <p:sp>
        <p:nvSpPr>
          <p:cNvPr id="211" name="Google Shape;211;p26"/>
          <p:cNvSpPr txBox="1"/>
          <p:nvPr>
            <p:ph idx="4294967295" type="body"/>
          </p:nvPr>
        </p:nvSpPr>
        <p:spPr>
          <a:xfrm>
            <a:off x="4286501" y="2247566"/>
            <a:ext cx="7167562" cy="4300538"/>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January 1, 202</a:t>
            </a:r>
            <a:r>
              <a:rPr lang="en-US">
                <a:solidFill>
                  <a:srgbClr val="004280"/>
                </a:solidFill>
                <a:latin typeface="Quattrocento Sans"/>
                <a:ea typeface="Quattrocento Sans"/>
                <a:cs typeface="Quattrocento Sans"/>
                <a:sym typeface="Quattrocento Sans"/>
              </a:rPr>
              <a:t>5</a:t>
            </a:r>
            <a:r>
              <a:rPr lang="en-US" sz="2800">
                <a:solidFill>
                  <a:srgbClr val="004280"/>
                </a:solidFill>
                <a:latin typeface="Quattrocento Sans"/>
                <a:ea typeface="Quattrocento Sans"/>
                <a:cs typeface="Quattrocento Sans"/>
                <a:sym typeface="Quattrocento Sans"/>
              </a:rPr>
              <a:t> – December 31, 202</a:t>
            </a:r>
            <a:r>
              <a:rPr lang="en-US">
                <a:solidFill>
                  <a:srgbClr val="004280"/>
                </a:solidFill>
                <a:latin typeface="Quattrocento Sans"/>
                <a:ea typeface="Quattrocento Sans"/>
                <a:cs typeface="Quattrocento Sans"/>
                <a:sym typeface="Quattrocento Sans"/>
              </a:rPr>
              <a:t>5</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15, 202</a:t>
            </a:r>
            <a:r>
              <a:rPr lang="en-US">
                <a:solidFill>
                  <a:srgbClr val="004280"/>
                </a:solidFill>
                <a:latin typeface="Quattrocento Sans"/>
                <a:ea typeface="Quattrocento Sans"/>
                <a:cs typeface="Quattrocento Sans"/>
                <a:sym typeface="Quattrocento Sans"/>
              </a:rPr>
              <a:t>6</a:t>
            </a:r>
            <a:r>
              <a:rPr lang="en-US" sz="2800">
                <a:solidFill>
                  <a:srgbClr val="004280"/>
                </a:solidFill>
                <a:latin typeface="Quattrocento Sans"/>
                <a:ea typeface="Quattrocento Sans"/>
                <a:cs typeface="Quattrocento Sans"/>
                <a:sym typeface="Quattrocento Sans"/>
              </a:rPr>
              <a:t> – deadline to incur claims</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31, 202</a:t>
            </a:r>
            <a:r>
              <a:rPr lang="en-US">
                <a:solidFill>
                  <a:srgbClr val="004280"/>
                </a:solidFill>
                <a:latin typeface="Quattrocento Sans"/>
                <a:ea typeface="Quattrocento Sans"/>
                <a:cs typeface="Quattrocento Sans"/>
                <a:sym typeface="Quattrocento Sans"/>
              </a:rPr>
              <a:t>6</a:t>
            </a:r>
            <a:r>
              <a:rPr lang="en-US" sz="2800">
                <a:solidFill>
                  <a:srgbClr val="004280"/>
                </a:solidFill>
                <a:latin typeface="Quattrocento Sans"/>
                <a:ea typeface="Quattrocento Sans"/>
                <a:cs typeface="Quattrocento Sans"/>
                <a:sym typeface="Quattrocento Sans"/>
              </a:rPr>
              <a:t> – deadline to submit claims</a:t>
            </a:r>
            <a:endParaRPr sz="2800">
              <a:solidFill>
                <a:srgbClr val="004280"/>
              </a:solidFill>
              <a:latin typeface="Quattrocento Sans"/>
              <a:ea typeface="Quattrocento Sans"/>
              <a:cs typeface="Quattrocento Sans"/>
              <a:sym typeface="Quattrocento Sans"/>
            </a:endParaRPr>
          </a:p>
        </p:txBody>
      </p:sp>
      <p:pic>
        <p:nvPicPr>
          <p:cNvPr id="212" name="Google Shape;212;p26"/>
          <p:cNvPicPr preferRelativeResize="0"/>
          <p:nvPr/>
        </p:nvPicPr>
        <p:blipFill rotWithShape="1">
          <a:blip r:embed="rId4">
            <a:alphaModFix/>
          </a:blip>
          <a:srcRect b="1867" l="0" r="0" t="1867"/>
          <a:stretch/>
        </p:blipFill>
        <p:spPr>
          <a:xfrm>
            <a:off x="1447425" y="2595623"/>
            <a:ext cx="1986975" cy="1956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18f8690975e_0_139"/>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218" name="Google Shape;218;g18f8690975e_0_139"/>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Using dependent care flexible spending accounts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8"/>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224" name="Google Shape;224;p28"/>
          <p:cNvSpPr/>
          <p:nvPr/>
        </p:nvSpPr>
        <p:spPr>
          <a:xfrm>
            <a:off x="0" y="336875"/>
            <a:ext cx="7523700" cy="1341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28"/>
          <p:cNvSpPr txBox="1"/>
          <p:nvPr>
            <p:ph idx="1" type="body"/>
          </p:nvPr>
        </p:nvSpPr>
        <p:spPr>
          <a:xfrm>
            <a:off x="1166446" y="1983127"/>
            <a:ext cx="9859200" cy="4128900"/>
          </a:xfrm>
          <a:prstGeom prst="rect">
            <a:avLst/>
          </a:prstGeom>
          <a:noFill/>
          <a:ln>
            <a:noFill/>
          </a:ln>
        </p:spPr>
        <p:txBody>
          <a:bodyPr anchorCtr="0" anchor="t" bIns="45700" lIns="91425" spcFirstLastPara="1" rIns="91425" wrap="square" tIns="45700">
            <a:normAutofit lnSpcReduction="10000"/>
          </a:bodyPr>
          <a:lstStyle/>
          <a:p>
            <a:pPr indent="0" lvl="0" marL="101600" rtl="0" algn="l">
              <a:lnSpc>
                <a:spcPct val="15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Qualifying status changes include:</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Elections cannot be changed mid-year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Qualifying status changes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Marital status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Number of dependents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Job status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Daycare cost/provider change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30 days to make changes</a:t>
            </a:r>
            <a:endParaRPr>
              <a:solidFill>
                <a:srgbClr val="004280"/>
              </a:solidFill>
              <a:latin typeface="Quattrocento Sans"/>
              <a:ea typeface="Quattrocento Sans"/>
              <a:cs typeface="Quattrocento Sans"/>
              <a:sym typeface="Quattrocento Sans"/>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latin typeface="Quattrocento Sans"/>
              <a:ea typeface="Quattrocento Sans"/>
              <a:cs typeface="Quattrocento Sans"/>
              <a:sym typeface="Quattrocento Sans"/>
            </a:endParaRPr>
          </a:p>
        </p:txBody>
      </p:sp>
      <p:pic>
        <p:nvPicPr>
          <p:cNvPr id="226" name="Google Shape;226;p28"/>
          <p:cNvPicPr preferRelativeResize="0"/>
          <p:nvPr/>
        </p:nvPicPr>
        <p:blipFill rotWithShape="1">
          <a:blip r:embed="rId4">
            <a:alphaModFix/>
          </a:blip>
          <a:srcRect b="0" l="0" r="27777" t="0"/>
          <a:stretch/>
        </p:blipFill>
        <p:spPr>
          <a:xfrm>
            <a:off x="4762500" y="0"/>
            <a:ext cx="7429500" cy="6858000"/>
          </a:xfrm>
          <a:custGeom>
            <a:rect b="b" l="l" r="r" t="t"/>
            <a:pathLst>
              <a:path extrusionOk="0" h="6858000" w="7429500">
                <a:moveTo>
                  <a:pt x="1262346" y="0"/>
                </a:moveTo>
                <a:lnTo>
                  <a:pt x="7429500" y="0"/>
                </a:lnTo>
                <a:lnTo>
                  <a:pt x="7429500" y="6858000"/>
                </a:lnTo>
                <a:lnTo>
                  <a:pt x="0" y="6858000"/>
                </a:lnTo>
                <a:lnTo>
                  <a:pt x="0" y="6838950"/>
                </a:lnTo>
                <a:lnTo>
                  <a:pt x="1249693" y="6838950"/>
                </a:lnTo>
                <a:lnTo>
                  <a:pt x="3527235" y="3409950"/>
                </a:lnTo>
                <a:close/>
              </a:path>
            </a:pathLst>
          </a:custGeom>
          <a:noFill/>
          <a:ln>
            <a:noFill/>
          </a:ln>
        </p:spPr>
      </p:pic>
      <p:sp>
        <p:nvSpPr>
          <p:cNvPr id="227" name="Google Shape;227;p2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latin typeface="Quattrocento Sans"/>
                <a:ea typeface="Quattrocento Sans"/>
                <a:cs typeface="Quattrocento Sans"/>
                <a:sym typeface="Quattrocento Sans"/>
              </a:rPr>
              <a:t>IRS regulations</a:t>
            </a:r>
            <a:endParaRPr>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g18f8690975e_0_149"/>
          <p:cNvGrpSpPr/>
          <p:nvPr/>
        </p:nvGrpSpPr>
        <p:grpSpPr>
          <a:xfrm>
            <a:off x="200" y="0"/>
            <a:ext cx="12191800" cy="6858000"/>
            <a:chOff x="200" y="0"/>
            <a:chExt cx="12191800" cy="6858000"/>
          </a:xfrm>
        </p:grpSpPr>
        <p:pic>
          <p:nvPicPr>
            <p:cNvPr id="233" name="Google Shape;233;g18f8690975e_0_149"/>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34" name="Google Shape;234;g18f8690975e_0_149"/>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35" name="Google Shape;235;g18f8690975e_0_149"/>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36" name="Google Shape;236;g18f8690975e_0_149"/>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Free benefits card </a:t>
            </a:r>
            <a:endParaRPr>
              <a:solidFill>
                <a:srgbClr val="004280"/>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Minimize the amount of out-of-pocket spending</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Valid for three+ years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Instant access to plan funds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237" name="Google Shape;237;g18f8690975e_0_149"/>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 card</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0x010100554219A7D48DB7429B6A01936C89E213</vt:lpwstr>
  </property>
  <property fmtid="{D5CDD505-2E9C-101B-9397-08002B2CF9AE}" pid="3" name="MediaServiceImageTags">
    <vt:lpwstr/>
  </property>
</Properties>
</file>