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Inter"/>
      <p:regular r:id="rId24"/>
      <p:bold r:id="rId25"/>
    </p:embeddedFont>
    <p:embeddedFont>
      <p:font typeface="Quattrocento Sans"/>
      <p:regular r:id="rId26"/>
      <p:bold r:id="rId27"/>
      <p:italic r:id="rId28"/>
      <p:boldItalic r:id="rId29"/>
    </p:embeddedFont>
    <p:embeddedFont>
      <p:font typeface="Inter Black"/>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h8iFRnG/ASPm/SKuDmGBmj3n+X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Inter-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QuattrocentoSans-regular.fntdata"/><Relationship Id="rId25" Type="http://schemas.openxmlformats.org/officeDocument/2006/relationships/font" Target="fonts/Inter-bold.fntdata"/><Relationship Id="rId28" Type="http://schemas.openxmlformats.org/officeDocument/2006/relationships/font" Target="fonts/QuattrocentoSans-italic.fntdata"/><Relationship Id="rId27" Type="http://schemas.openxmlformats.org/officeDocument/2006/relationships/font" Target="fonts/Quattrocento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InterBlack-bold.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9d84bf66a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solidFill>
                  <a:schemeClr val="dk1"/>
                </a:solidFill>
              </a:rPr>
              <a:t>This presentation is being presented by Mercer Marketplace 365+. My name is ____________ and I am happy to be here with you today! </a:t>
            </a:r>
            <a:endParaRPr/>
          </a:p>
        </p:txBody>
      </p:sp>
      <p:sp>
        <p:nvSpPr>
          <p:cNvPr id="56" name="Google Shape;56;g19d84bf66a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This slide represents the </a:t>
            </a:r>
            <a:r>
              <a:rPr b="0" i="0" lang="en-US" sz="1200" u="none" cap="none" strike="noStrike">
                <a:solidFill>
                  <a:srgbClr val="000000"/>
                </a:solidFill>
                <a:latin typeface="Calibri"/>
                <a:ea typeface="Calibri"/>
                <a:cs typeface="Calibri"/>
                <a:sym typeface="Calibri"/>
                <a:extLst>
                  <a:ext uri="http://customooxmlschemas.google.com/">
                    <go:slidesCustomData xmlns:go="http://customooxmlschemas.google.com/" textRoundtripDataId="6"/>
                  </a:ext>
                </a:extLst>
              </a:rPr>
              <a:t>202</a:t>
            </a:r>
            <a:r>
              <a:rPr lang="en-US" sz="1200">
                <a:latin typeface="Calibri"/>
                <a:ea typeface="Calibri"/>
                <a:cs typeface="Calibri"/>
                <a:sym typeface="Calibri"/>
              </a:rPr>
              <a:t>5</a:t>
            </a:r>
            <a:r>
              <a:rPr b="0" i="0" lang="en-US" sz="1200" u="none" cap="none" strike="noStrike">
                <a:solidFill>
                  <a:srgbClr val="000000"/>
                </a:solidFill>
                <a:latin typeface="Calibri"/>
                <a:ea typeface="Calibri"/>
                <a:cs typeface="Calibri"/>
                <a:sym typeface="Calibri"/>
              </a:rPr>
              <a:t> HSA annual contribution limits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annual contributions should not exceed the annual limits or you may be fined by the IRS.</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We will alert you via email if you contribute more than the IRS maximum. You can also set up text alerts so you receive a notification once you meet an established contribution threshold.</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Any individual age 55 or older, who is </a:t>
            </a:r>
            <a:r>
              <a:rPr b="0" i="0" lang="en-US" sz="1200" u="sng" cap="none" strike="noStrike">
                <a:solidFill>
                  <a:srgbClr val="000000"/>
                </a:solidFill>
                <a:latin typeface="Calibri"/>
                <a:ea typeface="Calibri"/>
                <a:cs typeface="Calibri"/>
                <a:sym typeface="Calibri"/>
              </a:rPr>
              <a:t>currently</a:t>
            </a:r>
            <a:r>
              <a:rPr b="0" i="0" lang="en-US" sz="1200" u="none" cap="none" strike="noStrike">
                <a:solidFill>
                  <a:srgbClr val="000000"/>
                </a:solidFill>
                <a:latin typeface="Calibri"/>
                <a:ea typeface="Calibri"/>
                <a:cs typeface="Calibri"/>
                <a:sym typeface="Calibri"/>
              </a:rPr>
              <a:t> enrolled </a:t>
            </a:r>
            <a:r>
              <a:rPr b="0" i="0" lang="en-US" sz="1200" u="sng" cap="none" strike="noStrike">
                <a:solidFill>
                  <a:srgbClr val="000000"/>
                </a:solidFill>
                <a:latin typeface="Calibri"/>
                <a:ea typeface="Calibri"/>
                <a:cs typeface="Calibri"/>
                <a:sym typeface="Calibri"/>
              </a:rPr>
              <a:t>and</a:t>
            </a:r>
            <a:r>
              <a:rPr b="0" i="0" lang="en-US" sz="1200" u="none" cap="none" strike="noStrike">
                <a:solidFill>
                  <a:srgbClr val="000000"/>
                </a:solidFill>
                <a:latin typeface="Calibri"/>
                <a:ea typeface="Calibri"/>
                <a:cs typeface="Calibri"/>
                <a:sym typeface="Calibri"/>
              </a:rPr>
              <a:t> eligible for the HSA may contribute the additional $1000 annually to their account.</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Ways to contribute: you can contribute pretax and post tax contributions. Contributions can be changed at any time throughout the year.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Studies are showing that Americans appreciate their benefits even more now and are in fact contributing more.  Encourage you to sit down and run your numbers. Set savings goals. If you</a:t>
            </a:r>
            <a:r>
              <a:rPr lang="en-US" sz="1200">
                <a:latin typeface="Calibri"/>
                <a:ea typeface="Calibri"/>
                <a:cs typeface="Calibri"/>
                <a:sym typeface="Calibri"/>
              </a:rPr>
              <a:t> a</a:t>
            </a:r>
            <a:r>
              <a:rPr b="0" i="0" lang="en-US" sz="1200" u="none" cap="none" strike="noStrike">
                <a:solidFill>
                  <a:srgbClr val="000000"/>
                </a:solidFill>
                <a:latin typeface="Calibri"/>
                <a:ea typeface="Calibri"/>
                <a:cs typeface="Calibri"/>
                <a:sym typeface="Calibri"/>
              </a:rPr>
              <a:t>re just starting off, some will contribute just enough to cover their deductible.  Then, if a healthcare expense comes out of left-field, it does</a:t>
            </a:r>
            <a:r>
              <a:rPr lang="en-US" sz="1200">
                <a:latin typeface="Calibri"/>
                <a:ea typeface="Calibri"/>
                <a:cs typeface="Calibri"/>
                <a:sym typeface="Calibri"/>
              </a:rPr>
              <a:t> no</a:t>
            </a:r>
            <a:r>
              <a:rPr b="0" i="0" lang="en-US" sz="1200" u="none" cap="none" strike="noStrike">
                <a:solidFill>
                  <a:srgbClr val="000000"/>
                </a:solidFill>
                <a:latin typeface="Calibri"/>
                <a:ea typeface="Calibri"/>
                <a:cs typeface="Calibri"/>
                <a:sym typeface="Calibri"/>
              </a:rPr>
              <a:t>t weigh you down.  You can use your HSA.  Then, save whenever you can.  Some of those smaller items can be paid for out-of-pocket so that you can save your HSA instead.  Down the road, you could always pull the HSA funds out if you really need them.  Remember it</a:t>
            </a:r>
            <a:r>
              <a:rPr lang="en-US" sz="1200">
                <a:latin typeface="Calibri"/>
                <a:ea typeface="Calibri"/>
                <a:cs typeface="Calibri"/>
                <a:sym typeface="Calibri"/>
              </a:rPr>
              <a:t> is</a:t>
            </a:r>
            <a:r>
              <a:rPr b="0" i="0" lang="en-US" sz="1200" u="none" cap="none" strike="noStrike">
                <a:solidFill>
                  <a:srgbClr val="000000"/>
                </a:solidFill>
                <a:latin typeface="Calibri"/>
                <a:ea typeface="Calibri"/>
                <a:cs typeface="Calibri"/>
                <a:sym typeface="Calibri"/>
              </a:rPr>
              <a:t> a health savings account, not a health spending account.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In addition to using your debit card you can also submit a distribution request from your HSA at anytime.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login to your online account or use your mobile app to request a payment to be sent directly to your provider or request a distribution directly to yourself for an expense you paid out of pocket.</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And do</a:t>
            </a:r>
            <a:r>
              <a:rPr lang="en-US" sz="1200">
                <a:latin typeface="Calibri"/>
                <a:ea typeface="Calibri"/>
                <a:cs typeface="Calibri"/>
                <a:sym typeface="Calibri"/>
              </a:rPr>
              <a:t> not </a:t>
            </a:r>
            <a:r>
              <a:rPr b="0" i="0" lang="en-US" sz="1200" u="none" cap="none" strike="noStrike">
                <a:solidFill>
                  <a:srgbClr val="000000"/>
                </a:solidFill>
                <a:latin typeface="Calibri"/>
                <a:ea typeface="Calibri"/>
                <a:cs typeface="Calibri"/>
                <a:sym typeface="Calibri"/>
              </a:rPr>
              <a:t>forget about direct deposit! You can set up direct deposit directly from your online account allowing us to automatically distribute funds directly to your bank account!</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So what do you need to do when it comes to your HSA?</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a:t>
            </a:r>
            <a:r>
              <a:rPr lang="en-US" sz="1200">
                <a:latin typeface="Calibri"/>
                <a:ea typeface="Calibri"/>
                <a:cs typeface="Calibri"/>
                <a:sym typeface="Calibri"/>
              </a:rPr>
              <a:t>e</a:t>
            </a:r>
            <a:r>
              <a:rPr b="0" i="0" lang="en-US" sz="1200" u="none" cap="none" strike="noStrike">
                <a:solidFill>
                  <a:srgbClr val="000000"/>
                </a:solidFill>
                <a:latin typeface="Calibri"/>
                <a:ea typeface="Calibri"/>
                <a:cs typeface="Calibri"/>
                <a:sym typeface="Calibri"/>
              </a:rPr>
              <a:t> will make it easy for you to manager your HSA with an online account, free benefits mobile app as well as text and email alerts.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All you have to do is make sure you use your HSA for eligible health care expenses.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We recommend saving your documentation such as itemized receipts and EOBs for tax purposes.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Then at the end of the year we will provide you with the necessary tax forms for you to file your taxes. But it is still your responsibility to report your HSA contributions and distributions at tax time.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So let us talk a little more about investment options.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After you have met your minimum cash balance you can start investing your HSA funds.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We have 30 different investment options for you to choose from – and now you can even keep track of your HSA portfolio right from your benefits mobile app!</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a:t>
            </a:r>
            <a:r>
              <a:rPr lang="en-US" sz="1200">
                <a:latin typeface="Calibri"/>
                <a:ea typeface="Calibri"/>
                <a:cs typeface="Calibri"/>
                <a:sym typeface="Calibri"/>
              </a:rPr>
              <a:t>e</a:t>
            </a:r>
            <a:r>
              <a:rPr b="0" i="0" lang="en-US" sz="1200" u="none" cap="none" strike="noStrike">
                <a:solidFill>
                  <a:srgbClr val="000000"/>
                </a:solidFill>
                <a:latin typeface="Calibri"/>
                <a:ea typeface="Calibri"/>
                <a:cs typeface="Calibri"/>
                <a:sym typeface="Calibri"/>
              </a:rPr>
              <a:t> also provide you with a variety of tools to help you manage your health care expenses including:</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Your online account has an investment guidance tool – just follow the series of questions about your HSA goals and we will provide you with recommendations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We also have an HSA calculator to help you estimate how much to contribute into your HSA each year.</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enrollment in an HSA includes our free benefits debit card. This allows you to easily access your HSA funds right from your wallet to help you minimize the amount of out of pocket spending.</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 already have our debit card, they are good for </a:t>
            </a:r>
            <a:r>
              <a:rPr lang="en-US" sz="1200">
                <a:latin typeface="Calibri"/>
                <a:ea typeface="Calibri"/>
                <a:cs typeface="Calibri"/>
                <a:sym typeface="Calibri"/>
              </a:rPr>
              <a:t>three</a:t>
            </a:r>
            <a:r>
              <a:rPr b="0" i="0" lang="en-US" sz="1200" u="none" cap="none" strike="noStrike">
                <a:solidFill>
                  <a:srgbClr val="000000"/>
                </a:solidFill>
                <a:latin typeface="Calibri"/>
                <a:ea typeface="Calibri"/>
                <a:cs typeface="Calibri"/>
                <a:sym typeface="Calibri"/>
              </a:rPr>
              <a:t> years, so if you received one within the last </a:t>
            </a:r>
            <a:r>
              <a:rPr lang="en-US" sz="1200">
                <a:latin typeface="Calibri"/>
                <a:ea typeface="Calibri"/>
                <a:cs typeface="Calibri"/>
                <a:sym typeface="Calibri"/>
              </a:rPr>
              <a:t>two</a:t>
            </a:r>
            <a:r>
              <a:rPr b="0" i="0" lang="en-US" sz="1200" u="none" cap="none" strike="noStrike">
                <a:solidFill>
                  <a:srgbClr val="000000"/>
                </a:solidFill>
                <a:latin typeface="Calibri"/>
                <a:ea typeface="Calibri"/>
                <a:cs typeface="Calibri"/>
                <a:sym typeface="Calibri"/>
              </a:rPr>
              <a:t> years you will not get a new one again next year. We will mail you a new debit card 90 days before the expiration date of your current debit card. All new cards will be good for 4 years.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Regardless if you are enrolled in an HSA, FSA, or dependent care FSA you will use the same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your card is lost or stolen, you can order a new card free of charge from the benefits mobile app or by going through your online account.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request a debit card for your dependents and/or spouse. First ensure they are added to your online account. You can do that by going to the Profile section of your online account. Once they are added you can select Banking/Cards and request a card for each dependent. A dependent must be 18 years of age or older to receive a debit card.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932a42f08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g1932a42f08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a:t>
            </a:r>
            <a:r>
              <a:rPr lang="en-US" sz="1200">
                <a:latin typeface="Calibri"/>
                <a:ea typeface="Calibri"/>
                <a:cs typeface="Calibri"/>
                <a:sym typeface="Calibri"/>
              </a:rPr>
              <a:t>Mercer Marketplace Accounts Mobile App</a:t>
            </a:r>
            <a:r>
              <a:rPr b="0" i="0" lang="en-US" sz="1200" u="none" cap="none" strike="noStrike">
                <a:solidFill>
                  <a:srgbClr val="000000"/>
                </a:solidFill>
                <a:latin typeface="Calibri"/>
                <a:ea typeface="Calibri"/>
                <a:cs typeface="Calibri"/>
                <a:sym typeface="Calibri"/>
              </a:rPr>
              <a:t> provides you with quick easy access to your online account. After logging in the first time, you can set up fingerprint access right from your phone.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Other great features include: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Take a photo of your explanation of benefits or itemized receipt in order to submit documentation for any outstanding claims. This saves a ton of time since you don’t have to scan an email receipt and upload it manually. </a:t>
            </a:r>
            <a:endParaRPr/>
          </a:p>
          <a:p>
            <a:pPr indent="-181240" lvl="0" marL="18124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Easily check your account balance while standing in line at the store, making it easy to decide if </a:t>
            </a:r>
            <a:r>
              <a:rPr lang="en-US" sz="1200">
                <a:latin typeface="Calibri"/>
                <a:ea typeface="Calibri"/>
                <a:cs typeface="Calibri"/>
                <a:sym typeface="Calibri"/>
              </a:rPr>
              <a:t>you</a:t>
            </a:r>
            <a:r>
              <a:rPr b="0" i="0" lang="en-US" sz="1200" u="none" cap="none" strike="noStrike">
                <a:solidFill>
                  <a:srgbClr val="000000"/>
                </a:solidFill>
                <a:latin typeface="Calibri"/>
                <a:ea typeface="Calibri"/>
                <a:cs typeface="Calibri"/>
                <a:sym typeface="Calibri"/>
              </a:rPr>
              <a:t> want to use </a:t>
            </a:r>
            <a:r>
              <a:rPr lang="en-US" sz="1200">
                <a:latin typeface="Calibri"/>
                <a:ea typeface="Calibri"/>
                <a:cs typeface="Calibri"/>
                <a:sym typeface="Calibri"/>
              </a:rPr>
              <a:t>your</a:t>
            </a:r>
            <a:r>
              <a:rPr b="0" i="0" lang="en-US" sz="1200" u="none" cap="none" strike="noStrike">
                <a:solidFill>
                  <a:srgbClr val="000000"/>
                </a:solidFill>
                <a:latin typeface="Calibri"/>
                <a:ea typeface="Calibri"/>
                <a:cs typeface="Calibri"/>
                <a:sym typeface="Calibri"/>
              </a:rPr>
              <a:t> FSA dollars to cover a purchase.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
        <p:nvSpPr>
          <p:cNvPr id="353" name="Google Shape;353;g1932a42f086_0_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932a42f086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1932a42f08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Our participant services team is available to you Monday through Friday from 6 a.m. to 9 p.m. Central time.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have a variety of options when contacting us. </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use the CHAT feature from our website </a:t>
            </a:r>
            <a:r>
              <a:rPr b="1" i="0" lang="en-US" sz="1200" u="none" cap="none" strike="noStrike">
                <a:solidFill>
                  <a:srgbClr val="000000"/>
                </a:solidFill>
                <a:latin typeface="Calibri"/>
                <a:ea typeface="Calibri"/>
                <a:cs typeface="Calibri"/>
                <a:sym typeface="Calibri"/>
              </a:rPr>
              <a:t>by logging into your online account.</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can email us</a:t>
            </a:r>
            <a:r>
              <a:rPr lang="en-US" sz="1200">
                <a:latin typeface="Calibri"/>
                <a:ea typeface="Calibri"/>
                <a:cs typeface="Calibri"/>
                <a:sym typeface="Calibri"/>
              </a:rPr>
              <a:t> o</a:t>
            </a:r>
            <a:r>
              <a:rPr b="0" i="0" lang="en-US" sz="1200" u="none" cap="none" strike="noStrike">
                <a:solidFill>
                  <a:srgbClr val="000000"/>
                </a:solidFill>
                <a:latin typeface="Calibri"/>
                <a:ea typeface="Calibri"/>
                <a:cs typeface="Calibri"/>
                <a:sym typeface="Calibri"/>
              </a:rPr>
              <a:t>r call us and check your balance using the automated system.</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8f8118262f_0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g18f8118262f_0_2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8f8118262f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During our presentation today, I will be reviewing what a health savings account, or HSA, is and why you should consider enrolling in an HSA.</a:t>
            </a:r>
            <a:endParaRPr>
              <a:solidFill>
                <a:schemeClr val="dk1"/>
              </a:solidFill>
            </a:endParaRPr>
          </a:p>
          <a:p>
            <a:pPr indent="0" lvl="0" marL="0" rtl="0" algn="l">
              <a:lnSpc>
                <a:spcPct val="100000"/>
              </a:lnSpc>
              <a:spcBef>
                <a:spcPts val="0"/>
              </a:spcBef>
              <a:spcAft>
                <a:spcPts val="0"/>
              </a:spcAft>
              <a:buSzPts val="1200"/>
              <a:buNone/>
            </a:pPr>
            <a:r>
              <a:t/>
            </a:r>
            <a:endParaRPr sz="1200">
              <a:solidFill>
                <a:schemeClr val="dk1"/>
              </a:solidFill>
              <a:latin typeface="Calibri"/>
              <a:ea typeface="Calibri"/>
              <a:cs typeface="Calibri"/>
              <a:sym typeface="Calibri"/>
            </a:endParaRPr>
          </a:p>
        </p:txBody>
      </p:sp>
      <p:sp>
        <p:nvSpPr>
          <p:cNvPr id="62" name="Google Shape;62;g18f8118262f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 health savings account is a benefit that allows you to choose how much of your paycheck you’d like to set aside, before taxes are taken out, for healthcare expenses or use as a retirement savings tool.</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This plan offers more tax savings than a traditional Roth 401(k) and IRA, making it a powerful option for diversifying your retirement portfolio.</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lang="en-US" sz="1200">
                <a:latin typeface="Calibri"/>
                <a:ea typeface="Calibri"/>
                <a:cs typeface="Calibri"/>
                <a:sym typeface="Calibri"/>
              </a:rPr>
              <a:t>Now, to</a:t>
            </a:r>
            <a:r>
              <a:rPr b="0" i="0" lang="en-US" sz="1200" u="none" cap="none" strike="noStrike">
                <a:solidFill>
                  <a:srgbClr val="000000"/>
                </a:solidFill>
                <a:latin typeface="Calibri"/>
                <a:ea typeface="Calibri"/>
                <a:cs typeface="Calibri"/>
                <a:sym typeface="Calibri"/>
              </a:rPr>
              <a:t> cover the nuts and bolts of HSA eligibility. In order to be eligible for an HSA you must be enrolled in a high-deductible health plan (HDHP).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This means they cannot be covered by a PPO or HMO health plan regardless if you are enrolled in the plan or you are covered by your spouse’s or guardian’s PPO or HMO health plan.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reference a PPO or HMO plan would have co-pays. In order to qualify as a HDHP - the health plan must have a deductible of $1350 for individual coverage and $2750 for family coverage.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Did you know you can enroll in an HSA and still enroll in a dependent care FSA? </a:t>
            </a:r>
            <a:r>
              <a:rPr b="0" i="1" lang="en-US" sz="1200" u="none" cap="none" strike="noStrike">
                <a:solidFill>
                  <a:srgbClr val="000000"/>
                </a:solidFill>
                <a:latin typeface="Calibri"/>
                <a:ea typeface="Calibri"/>
                <a:cs typeface="Calibri"/>
                <a:sym typeface="Calibri"/>
              </a:rPr>
              <a:t>[or Limited or Combo FSA?]</a:t>
            </a:r>
            <a:r>
              <a:rPr b="0" i="0" lang="en-US" sz="12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When you reach age 65, you can withdraw money (without penalty) and use it for anything, including non-healthcare expenses. You</a:t>
            </a:r>
            <a:r>
              <a:rPr lang="en-US" sz="1200">
                <a:latin typeface="Calibri"/>
                <a:ea typeface="Calibri"/>
                <a:cs typeface="Calibri"/>
                <a:sym typeface="Calibri"/>
              </a:rPr>
              <a:t> a</a:t>
            </a:r>
            <a:r>
              <a:rPr b="0" i="0" lang="en-US" sz="1200" u="none" cap="none" strike="noStrike">
                <a:solidFill>
                  <a:srgbClr val="000000"/>
                </a:solidFill>
                <a:latin typeface="Calibri"/>
                <a:ea typeface="Calibri"/>
                <a:cs typeface="Calibri"/>
                <a:sym typeface="Calibri"/>
              </a:rPr>
              <a:t>re eligible to contribute to an HSA after you turn 65 if you meet the following criteria:</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remain enrolled in a qualified high-deductible health plan (HDHP).</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 do</a:t>
            </a:r>
            <a:r>
              <a:rPr lang="en-US" sz="1200">
                <a:latin typeface="Calibri"/>
                <a:ea typeface="Calibri"/>
                <a:cs typeface="Calibri"/>
                <a:sym typeface="Calibri"/>
              </a:rPr>
              <a:t> not</a:t>
            </a:r>
            <a:r>
              <a:rPr b="0" i="0" lang="en-US" sz="1200" u="none" cap="none" strike="noStrike">
                <a:solidFill>
                  <a:srgbClr val="000000"/>
                </a:solidFill>
                <a:latin typeface="Calibri"/>
                <a:ea typeface="Calibri"/>
                <a:cs typeface="Calibri"/>
                <a:sym typeface="Calibri"/>
              </a:rPr>
              <a:t> enroll in Medicare.</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0" i="0" lang="en-US" sz="1200" u="sng" cap="none" strike="noStrike">
                <a:solidFill>
                  <a:srgbClr val="000000"/>
                </a:solidFill>
                <a:latin typeface="Calibri"/>
                <a:ea typeface="Calibri"/>
                <a:cs typeface="Calibri"/>
                <a:sym typeface="Calibri"/>
              </a:rPr>
              <a:t>Note</a:t>
            </a:r>
            <a:r>
              <a:rPr b="0" i="0" lang="en-US" sz="1200" u="none" cap="none" strike="noStrike">
                <a:solidFill>
                  <a:srgbClr val="000000"/>
                </a:solidFill>
                <a:latin typeface="Calibri"/>
                <a:ea typeface="Calibri"/>
                <a:cs typeface="Calibri"/>
                <a:sym typeface="Calibri"/>
              </a:rPr>
              <a:t>: If you sign up for Social Security, you</a:t>
            </a:r>
            <a:r>
              <a:rPr lang="en-US" sz="1200">
                <a:latin typeface="Calibri"/>
                <a:ea typeface="Calibri"/>
                <a:cs typeface="Calibri"/>
                <a:sym typeface="Calibri"/>
              </a:rPr>
              <a:t> a</a:t>
            </a:r>
            <a:r>
              <a:rPr b="0" i="0" lang="en-US" sz="1200" u="none" cap="none" strike="noStrike">
                <a:solidFill>
                  <a:srgbClr val="000000"/>
                </a:solidFill>
                <a:latin typeface="Calibri"/>
                <a:ea typeface="Calibri"/>
                <a:cs typeface="Calibri"/>
                <a:sym typeface="Calibri"/>
              </a:rPr>
              <a:t>re automatically enrolled in Medicare Part A.</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If you</a:t>
            </a:r>
            <a:r>
              <a:rPr lang="en-US" sz="1200">
                <a:latin typeface="Calibri"/>
                <a:ea typeface="Calibri"/>
                <a:cs typeface="Calibri"/>
                <a:sym typeface="Calibri"/>
              </a:rPr>
              <a:t> ar</a:t>
            </a:r>
            <a:r>
              <a:rPr b="0" i="0" lang="en-US" sz="1200" u="none" cap="none" strike="noStrike">
                <a:solidFill>
                  <a:srgbClr val="000000"/>
                </a:solidFill>
                <a:latin typeface="Calibri"/>
                <a:ea typeface="Calibri"/>
                <a:cs typeface="Calibri"/>
                <a:sym typeface="Calibri"/>
              </a:rPr>
              <a:t>e enrolled in Medicare, you are</a:t>
            </a:r>
            <a:r>
              <a:rPr lang="en-US" sz="1200">
                <a:latin typeface="Calibri"/>
                <a:ea typeface="Calibri"/>
                <a:cs typeface="Calibri"/>
                <a:sym typeface="Calibri"/>
              </a:rPr>
              <a:t> no</a:t>
            </a:r>
            <a:r>
              <a:rPr b="0" i="0" lang="en-US" sz="1200" u="none" cap="none" strike="noStrike">
                <a:solidFill>
                  <a:srgbClr val="000000"/>
                </a:solidFill>
                <a:latin typeface="Calibri"/>
                <a:ea typeface="Calibri"/>
                <a:cs typeface="Calibri"/>
                <a:sym typeface="Calibri"/>
              </a:rPr>
              <a:t>t eligible to contribute to your HSA. However, you may continue to withdraw funds from your HSA without penalty. Distributions remain tax deductible if they</a:t>
            </a:r>
            <a:r>
              <a:rPr lang="en-US" sz="1200">
                <a:latin typeface="Calibri"/>
                <a:ea typeface="Calibri"/>
                <a:cs typeface="Calibri"/>
                <a:sym typeface="Calibri"/>
              </a:rPr>
              <a:t> a</a:t>
            </a:r>
            <a:r>
              <a:rPr b="0" i="0" lang="en-US" sz="1200" u="none" cap="none" strike="noStrike">
                <a:solidFill>
                  <a:srgbClr val="000000"/>
                </a:solidFill>
                <a:latin typeface="Calibri"/>
                <a:ea typeface="Calibri"/>
                <a:cs typeface="Calibri"/>
                <a:sym typeface="Calibri"/>
              </a:rPr>
              <a:t>re used to pay for qualified medical expenses.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Your spouse’s enrollment in Medicare doesn’t provide coverage for you, so you remain eligible to contribute to your HSA as long as you are</a:t>
            </a:r>
            <a:r>
              <a:rPr lang="en-US" sz="1200">
                <a:latin typeface="Calibri"/>
                <a:ea typeface="Calibri"/>
                <a:cs typeface="Calibri"/>
                <a:sym typeface="Calibri"/>
              </a:rPr>
              <a:t> no</a:t>
            </a:r>
            <a:r>
              <a:rPr b="0" i="0" lang="en-US" sz="1200" u="none" cap="none" strike="noStrike">
                <a:solidFill>
                  <a:srgbClr val="000000"/>
                </a:solidFill>
                <a:latin typeface="Calibri"/>
                <a:ea typeface="Calibri"/>
                <a:cs typeface="Calibri"/>
                <a:sym typeface="Calibri"/>
              </a:rPr>
              <a:t>t covered by a non-high-deductible health plan (non-HDHP). Your spouse’s qualified medical expenses are still eligible for reimbursement from your HSA even though your spouse is enrolled in Medicare.</a:t>
            </a:r>
            <a:br>
              <a:rPr b="0" i="0" lang="en-US" sz="1200" u="none" cap="none" strike="noStrike">
                <a:solidFill>
                  <a:srgbClr val="000000"/>
                </a:solidFill>
                <a:latin typeface="Calibri"/>
                <a:ea typeface="Calibri"/>
                <a:cs typeface="Calibri"/>
                <a:sym typeface="Calibri"/>
              </a:rPr>
            </a:b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There are thousands of eligible items. The list includes but is not limited to:</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Copays, coinsurance, insurance premiums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Doctor visits and surgeries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Over-the-counter medications (first-aid, allergy, asthma, cold/flu, heartburn, etc.)</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Prescription drugs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Birthing and lamaze classes</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Dental and orthodontia </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Calibri"/>
                <a:ea typeface="Calibri"/>
                <a:cs typeface="Calibri"/>
                <a:sym typeface="Calibri"/>
              </a:rPr>
              <a:t>Vision expenses, such as frames, contacts, prescription sunglasses, etc</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Now let</a:t>
            </a:r>
            <a:r>
              <a:rPr lang="en-US" sz="1200">
                <a:latin typeface="Calibri"/>
                <a:ea typeface="Calibri"/>
                <a:cs typeface="Calibri"/>
                <a:sym typeface="Calibri"/>
              </a:rPr>
              <a:t> u</a:t>
            </a:r>
            <a:r>
              <a:rPr b="0" i="0" lang="en-US" sz="1200" u="none" cap="none" strike="noStrike">
                <a:solidFill>
                  <a:srgbClr val="000000"/>
                </a:solidFill>
                <a:latin typeface="Calibri"/>
                <a:ea typeface="Calibri"/>
                <a:cs typeface="Calibri"/>
                <a:sym typeface="Calibri"/>
              </a:rPr>
              <a:t>s go over some of the benefits of the HSA. </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It</a:t>
            </a:r>
            <a:r>
              <a:rPr lang="en-US" sz="1200">
                <a:latin typeface="Calibri"/>
                <a:ea typeface="Calibri"/>
                <a:cs typeface="Calibri"/>
                <a:sym typeface="Calibri"/>
              </a:rPr>
              <a:t> i</a:t>
            </a:r>
            <a:r>
              <a:rPr b="0" i="0" lang="en-US" sz="1200" u="none" cap="none" strike="noStrike">
                <a:solidFill>
                  <a:srgbClr val="000000"/>
                </a:solidFill>
                <a:latin typeface="Calibri"/>
                <a:ea typeface="Calibri"/>
                <a:cs typeface="Calibri"/>
                <a:sym typeface="Calibri"/>
              </a:rPr>
              <a:t>s yours, think of your HSA as a personal savings account. Any unspent money in your HSA remains yours, allowing you to grow your balance over time. When you reach age 65, you can withdraw money (without penalty) and use it for anything, including non-healthcare expenses. </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It</a:t>
            </a:r>
            <a:r>
              <a:rPr lang="en-US" sz="1200">
                <a:latin typeface="Calibri"/>
                <a:ea typeface="Calibri"/>
                <a:cs typeface="Calibri"/>
                <a:sym typeface="Calibri"/>
              </a:rPr>
              <a:t> i</a:t>
            </a:r>
            <a:r>
              <a:rPr b="0" i="0" lang="en-US" sz="1200" u="none" cap="none" strike="noStrike">
                <a:solidFill>
                  <a:srgbClr val="000000"/>
                </a:solidFill>
                <a:latin typeface="Calibri"/>
                <a:ea typeface="Calibri"/>
                <a:cs typeface="Calibri"/>
                <a:sym typeface="Calibri"/>
              </a:rPr>
              <a:t>s flexible and helps you save for a rainy day, Invest for your future retirement, Or simply spend your funds on qualified expenses, penalty free.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The HSA’s unique, triple-tax savings means the money you contribute, earnings from investments and withdrawals for eligible expenses are all tax-free, making it a powerful savings and retirement tool.</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r>
              <a:rPr b="0" i="0" lang="en-US" sz="1200" u="none" cap="none" strike="noStrike">
                <a:solidFill>
                  <a:srgbClr val="000000"/>
                </a:solidFill>
                <a:latin typeface="Calibri"/>
                <a:ea typeface="Calibri"/>
                <a:cs typeface="Calibri"/>
                <a:sym typeface="Calibri"/>
              </a:rPr>
              <a:t>You also have investment options, You can invest your HSA funds in an interest-bearing account or our standard mutual fund lineup. Savvy investors may opt for a health savings brokerage account powered by Charles Schwab, giving you access to more than 8,500 mutual funds, stocks and bonds. </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Let</a:t>
            </a:r>
            <a:r>
              <a:rPr lang="en-US" sz="1200">
                <a:latin typeface="Calibri"/>
                <a:ea typeface="Calibri"/>
                <a:cs typeface="Calibri"/>
                <a:sym typeface="Calibri"/>
              </a:rPr>
              <a:t> u</a:t>
            </a:r>
            <a:r>
              <a:rPr b="0" i="0" lang="en-US" sz="1200" u="none" cap="none" strike="noStrike">
                <a:solidFill>
                  <a:srgbClr val="000000"/>
                </a:solidFill>
                <a:latin typeface="Calibri"/>
                <a:ea typeface="Calibri"/>
                <a:cs typeface="Calibri"/>
                <a:sym typeface="Calibri"/>
              </a:rPr>
              <a:t>s review a real life example of how having an HSA can save you money.</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Meet Angela. Angela is a 38 year old mother of 3 kids and has a full time career.</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She is enrolled in an HSA and makes an annual contribution of $6,750</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Since her HSA contributions are taken out pre-tax her actual taxable income is lowered which means she has more take-home pay then if she didn’t have an HSA.</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For Angela this means an additional $1,215 dollars to use for expenses or maybe even for a fun trip with her family. </a:t>
            </a:r>
            <a:endParaRPr/>
          </a:p>
          <a:p>
            <a:pPr indent="0" lvl="0" marL="0" marR="0" rtl="0" algn="l">
              <a:lnSpc>
                <a:spcPct val="100000"/>
              </a:lnSpc>
              <a:spcBef>
                <a:spcPts val="0"/>
              </a:spcBef>
              <a:spcAft>
                <a:spcPts val="0"/>
              </a:spcAft>
              <a:buClr>
                <a:srgbClr val="000000"/>
              </a:buClr>
              <a:buSzPts val="1200"/>
              <a:buFont typeface="Calibri"/>
              <a:buNone/>
            </a:pPr>
            <a:br>
              <a:rPr b="0" i="0" lang="en-US" sz="1200" u="none" cap="none" strike="noStrike">
                <a:solidFill>
                  <a:srgbClr val="000000"/>
                </a:solidFill>
                <a:latin typeface="Calibri"/>
                <a:ea typeface="Calibri"/>
                <a:cs typeface="Calibri"/>
                <a:sym typeface="Calibri"/>
              </a:rPr>
            </a:b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To help demonstrate what an HSA is, let</a:t>
            </a:r>
            <a:r>
              <a:rPr lang="en-US" sz="1200">
                <a:latin typeface="Calibri"/>
                <a:ea typeface="Calibri"/>
                <a:cs typeface="Calibri"/>
                <a:sym typeface="Calibri"/>
              </a:rPr>
              <a:t> u</a:t>
            </a:r>
            <a:r>
              <a:rPr b="0" i="0" lang="en-US" sz="1200" u="none" cap="none" strike="noStrike">
                <a:solidFill>
                  <a:srgbClr val="000000"/>
                </a:solidFill>
                <a:latin typeface="Calibri"/>
                <a:ea typeface="Calibri"/>
                <a:cs typeface="Calibri"/>
                <a:sym typeface="Calibri"/>
              </a:rPr>
              <a:t>s compare it to a standard flexible spending account.</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FSA – an FSA is employer owned  and you forfeit any unused money back at the end of a plan year vs. an HSA – that is employee owned and you can take all money in the account with you even if you leave the company.</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Both can receive Employer and Employee contributions.</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To be eligible for the FSA –a group health plan must be offered by the Employer</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Where as with the HSA – an individual must be enrolled in a high deductible health plan to be considered eligible.</a:t>
            </a:r>
            <a:endParaRPr/>
          </a:p>
          <a:p>
            <a:pPr indent="0" lvl="0" marL="0" marR="0" rtl="0" algn="l">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And, only the HSA provides participants with investment options </a:t>
            </a:r>
            <a:endParaRPr b="0" i="0" sz="1200" u="none" cap="none" strike="noStrike">
              <a:solidFill>
                <a:srgbClr val="000000"/>
              </a:solidFill>
              <a:latin typeface="Calibri"/>
              <a:ea typeface="Calibri"/>
              <a:cs typeface="Calibri"/>
              <a:sym typeface="Calibri"/>
            </a:endParaRPr>
          </a:p>
        </p:txBody>
      </p:sp>
      <p:sp>
        <p:nvSpPr>
          <p:cNvPr id="200" name="Google Shape;20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1" name="Shape 41"/>
        <p:cNvGrpSpPr/>
        <p:nvPr/>
      </p:nvGrpSpPr>
      <p:grpSpPr>
        <a:xfrm>
          <a:off x="0" y="0"/>
          <a:ext cx="0" cy="0"/>
          <a:chOff x="0" y="0"/>
          <a:chExt cx="0" cy="0"/>
        </a:xfrm>
      </p:grpSpPr>
      <p:sp>
        <p:nvSpPr>
          <p:cNvPr id="42" name="Google Shape;42;g1932a42f086_0_1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1932a42f086_0_13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g1932a42f086_0_1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g1932a42f086_0_1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6" name="Google Shape;46;g1932a42f086_0_1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47" name="Shape 47"/>
        <p:cNvGrpSpPr/>
        <p:nvPr/>
      </p:nvGrpSpPr>
      <p:grpSpPr>
        <a:xfrm>
          <a:off x="0" y="0"/>
          <a:ext cx="0" cy="0"/>
          <a:chOff x="0" y="0"/>
          <a:chExt cx="0" cy="0"/>
        </a:xfrm>
      </p:grpSpPr>
      <p:sp>
        <p:nvSpPr>
          <p:cNvPr id="48" name="Google Shape;48;p10"/>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0"/>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1"/>
          <p:cNvSpPr txBox="1"/>
          <p:nvPr>
            <p:ph type="ctrTitle"/>
          </p:nvPr>
        </p:nvSpPr>
        <p:spPr>
          <a:xfrm>
            <a:off x="785446" y="1699846"/>
            <a:ext cx="5756031" cy="190390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p:nvPr>
            <p:ph idx="1" type="subTitle"/>
          </p:nvPr>
        </p:nvSpPr>
        <p:spPr>
          <a:xfrm>
            <a:off x="785446" y="4032739"/>
            <a:ext cx="5756031" cy="131884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 Logo Arrow Slate Blue">
  <p:cSld name="Cover - Logo Arrow Slate Blue">
    <p:bg>
      <p:bgPr>
        <a:blipFill>
          <a:blip r:embed="rId2">
            <a:alphaModFix/>
          </a:blip>
          <a:stretch>
            <a:fillRect/>
          </a:stretch>
        </a:blipFill>
      </p:bgPr>
    </p:bg>
    <p:spTree>
      <p:nvGrpSpPr>
        <p:cNvPr id="53" name="Shape 53"/>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g18f8118262f_0_251"/>
          <p:cNvSpPr/>
          <p:nvPr/>
        </p:nvSpPr>
        <p:spPr>
          <a:xfrm>
            <a:off x="5601730" y="0"/>
            <a:ext cx="50826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2" name="Google Shape;12;g18f8118262f_0_251"/>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g18f8118262f_0_251"/>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g18f8118262f_0_255"/>
          <p:cNvSpPr/>
          <p:nvPr/>
        </p:nvSpPr>
        <p:spPr>
          <a:xfrm>
            <a:off x="5601730" y="0"/>
            <a:ext cx="50826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16" name="Google Shape;16;g18f8118262f_0_255"/>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g18f8118262f_0_255"/>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late Blue Arrow" type="title">
  <p:cSld name="TITLE">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g18f8118262f_0_260"/>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g18f8118262f_0_260"/>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000"/>
              <a:buNone/>
              <a:defRPr b="0" i="0" sz="2000">
                <a:solidFill>
                  <a:schemeClr val="lt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White Arrow">
  <p:cSld name="Title Slide - White Arrow">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g18f8118262f_0_263"/>
          <p:cNvSpPr txBox="1"/>
          <p:nvPr>
            <p:ph type="ctrTitle"/>
          </p:nvPr>
        </p:nvSpPr>
        <p:spPr>
          <a:xfrm>
            <a:off x="785446" y="1699846"/>
            <a:ext cx="5756100" cy="1903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g18f8118262f_0_263"/>
          <p:cNvSpPr txBox="1"/>
          <p:nvPr>
            <p:ph idx="1" type="subTitle"/>
          </p:nvPr>
        </p:nvSpPr>
        <p:spPr>
          <a:xfrm>
            <a:off x="785446" y="4032739"/>
            <a:ext cx="5756100" cy="1318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515151"/>
              </a:buClr>
              <a:buSzPts val="2000"/>
              <a:buNone/>
              <a:defRPr b="0" i="0" sz="2000">
                <a:solidFill>
                  <a:srgbClr val="515151"/>
                </a:solidFill>
                <a:latin typeface="Inter"/>
                <a:ea typeface="Inter"/>
                <a:cs typeface="Inter"/>
                <a:sym typeface="Inter"/>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g18f8118262f_0_266"/>
          <p:cNvSpPr txBox="1"/>
          <p:nvPr>
            <p:ph type="ctrTitle"/>
          </p:nvPr>
        </p:nvSpPr>
        <p:spPr>
          <a:xfrm>
            <a:off x="1166446" y="564732"/>
            <a:ext cx="9859200" cy="758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g18f8118262f_0_266"/>
          <p:cNvSpPr txBox="1"/>
          <p:nvPr>
            <p:ph idx="1" type="body"/>
          </p:nvPr>
        </p:nvSpPr>
        <p:spPr>
          <a:xfrm>
            <a:off x="1166446" y="1678327"/>
            <a:ext cx="9859200" cy="39810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White Blue Footer">
  <p:cSld name="Blank - White Blue Footer">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18"/>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4000"/>
              <a:buFont typeface="Inter Black"/>
              <a:buNone/>
              <a:defRPr sz="4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8"/>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b="0" i="0" sz="2000">
                <a:solidFill>
                  <a:schemeClr val="dk2"/>
                </a:solidFill>
                <a:latin typeface="Inter"/>
                <a:ea typeface="Inter"/>
                <a:cs typeface="Inter"/>
                <a:sym typeface="Inter"/>
              </a:defRPr>
            </a:lvl1pPr>
            <a:lvl2pPr indent="-342900" lvl="1" marL="914400" algn="l">
              <a:lnSpc>
                <a:spcPct val="90000"/>
              </a:lnSpc>
              <a:spcBef>
                <a:spcPts val="500"/>
              </a:spcBef>
              <a:spcAft>
                <a:spcPts val="0"/>
              </a:spcAft>
              <a:buClr>
                <a:schemeClr val="dk2"/>
              </a:buClr>
              <a:buSzPts val="1800"/>
              <a:buChar char="•"/>
              <a:defRPr b="0" i="0" sz="1800">
                <a:solidFill>
                  <a:schemeClr val="dk2"/>
                </a:solidFill>
                <a:latin typeface="Inter"/>
                <a:ea typeface="Inter"/>
                <a:cs typeface="Inter"/>
                <a:sym typeface="Inter"/>
              </a:defRPr>
            </a:lvl2pPr>
            <a:lvl3pPr indent="-330200" lvl="2" marL="1371600" algn="l">
              <a:lnSpc>
                <a:spcPct val="90000"/>
              </a:lnSpc>
              <a:spcBef>
                <a:spcPts val="500"/>
              </a:spcBef>
              <a:spcAft>
                <a:spcPts val="0"/>
              </a:spcAft>
              <a:buClr>
                <a:schemeClr val="dk2"/>
              </a:buClr>
              <a:buSzPts val="1600"/>
              <a:buChar char="•"/>
              <a:defRPr b="0" i="0" sz="1600">
                <a:solidFill>
                  <a:schemeClr val="dk2"/>
                </a:solidFill>
                <a:latin typeface="Inter"/>
                <a:ea typeface="Inter"/>
                <a:cs typeface="Inter"/>
                <a:sym typeface="Inter"/>
              </a:defRPr>
            </a:lvl3pPr>
            <a:lvl4pPr indent="-317500" lvl="3" marL="18288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4pPr>
            <a:lvl5pPr indent="-317500" lvl="4" marL="2286000" algn="l">
              <a:lnSpc>
                <a:spcPct val="90000"/>
              </a:lnSpc>
              <a:spcBef>
                <a:spcPts val="500"/>
              </a:spcBef>
              <a:spcAft>
                <a:spcPts val="0"/>
              </a:spcAft>
              <a:buClr>
                <a:schemeClr val="dk2"/>
              </a:buClr>
              <a:buSzPts val="1400"/>
              <a:buChar char="•"/>
              <a:defRPr b="0" i="0" sz="1400">
                <a:solidFill>
                  <a:schemeClr val="dk2"/>
                </a:solidFill>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White Arrow">
  <p:cSld name="Slide - White Arrow">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3"/>
          <p:cNvSpPr/>
          <p:nvPr/>
        </p:nvSpPr>
        <p:spPr>
          <a:xfrm>
            <a:off x="5601730" y="0"/>
            <a:ext cx="508274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5" name="Google Shape;35;p13"/>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4000"/>
              <a:buFont typeface="Inter Black"/>
              <a:buNone/>
              <a:defRPr sz="4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2"/>
              </a:buClr>
              <a:buSzPts val="2000"/>
              <a:buChar char="•"/>
              <a:defRPr sz="2000">
                <a:solidFill>
                  <a:schemeClr val="dk2"/>
                </a:solidFill>
                <a:latin typeface="Open Sans"/>
                <a:ea typeface="Open Sans"/>
                <a:cs typeface="Open Sans"/>
                <a:sym typeface="Open Sans"/>
              </a:defRPr>
            </a:lvl1pPr>
            <a:lvl2pPr indent="-342900" lvl="1" marL="914400" algn="l">
              <a:lnSpc>
                <a:spcPct val="90000"/>
              </a:lnSpc>
              <a:spcBef>
                <a:spcPts val="500"/>
              </a:spcBef>
              <a:spcAft>
                <a:spcPts val="0"/>
              </a:spcAft>
              <a:buClr>
                <a:schemeClr val="dk2"/>
              </a:buClr>
              <a:buSzPts val="1800"/>
              <a:buChar char="•"/>
              <a:defRPr sz="1800">
                <a:solidFill>
                  <a:schemeClr val="dk2"/>
                </a:solidFill>
                <a:latin typeface="Open Sans"/>
                <a:ea typeface="Open Sans"/>
                <a:cs typeface="Open Sans"/>
                <a:sym typeface="Open Sans"/>
              </a:defRPr>
            </a:lvl2pPr>
            <a:lvl3pPr indent="-330200" lvl="2" marL="1371600" algn="l">
              <a:lnSpc>
                <a:spcPct val="90000"/>
              </a:lnSpc>
              <a:spcBef>
                <a:spcPts val="500"/>
              </a:spcBef>
              <a:spcAft>
                <a:spcPts val="0"/>
              </a:spcAft>
              <a:buClr>
                <a:schemeClr val="dk2"/>
              </a:buClr>
              <a:buSzPts val="1600"/>
              <a:buChar char="•"/>
              <a:defRPr sz="1600">
                <a:solidFill>
                  <a:schemeClr val="dk2"/>
                </a:solidFill>
                <a:latin typeface="Open Sans"/>
                <a:ea typeface="Open Sans"/>
                <a:cs typeface="Open Sans"/>
                <a:sym typeface="Open Sans"/>
              </a:defRPr>
            </a:lvl3pPr>
            <a:lvl4pPr indent="-317500" lvl="3" marL="18288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4pPr>
            <a:lvl5pPr indent="-317500" lvl="4" marL="2286000" algn="l">
              <a:lnSpc>
                <a:spcPct val="90000"/>
              </a:lnSpc>
              <a:spcBef>
                <a:spcPts val="500"/>
              </a:spcBef>
              <a:spcAft>
                <a:spcPts val="0"/>
              </a:spcAft>
              <a:buClr>
                <a:schemeClr val="dk2"/>
              </a:buClr>
              <a:buSzPts val="1400"/>
              <a:buChar char="•"/>
              <a:defRPr sz="1400">
                <a:solidFill>
                  <a:schemeClr val="dk2"/>
                </a:solidFill>
                <a:latin typeface="Open Sans"/>
                <a:ea typeface="Open Sans"/>
                <a:cs typeface="Open Sans"/>
                <a:sym typeface="Open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 Slate Blue Arrow">
  <p:cSld name="Slide - Slate Blue Arrow">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2"/>
          <p:cNvSpPr/>
          <p:nvPr/>
        </p:nvSpPr>
        <p:spPr>
          <a:xfrm>
            <a:off x="5601730" y="0"/>
            <a:ext cx="5082746"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Arial"/>
              <a:ea typeface="Arial"/>
              <a:cs typeface="Arial"/>
              <a:sym typeface="Arial"/>
            </a:endParaRPr>
          </a:p>
        </p:txBody>
      </p:sp>
      <p:sp>
        <p:nvSpPr>
          <p:cNvPr id="39" name="Google Shape;39;p12"/>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lt1"/>
              </a:buClr>
              <a:buSzPts val="2000"/>
              <a:buChar char="•"/>
              <a:defRPr b="0" i="0" sz="2000">
                <a:latin typeface="Inter"/>
                <a:ea typeface="Inter"/>
                <a:cs typeface="Inter"/>
                <a:sym typeface="Inter"/>
              </a:defRPr>
            </a:lvl1pPr>
            <a:lvl2pPr indent="-342900" lvl="1" marL="914400" algn="l">
              <a:lnSpc>
                <a:spcPct val="90000"/>
              </a:lnSpc>
              <a:spcBef>
                <a:spcPts val="500"/>
              </a:spcBef>
              <a:spcAft>
                <a:spcPts val="0"/>
              </a:spcAft>
              <a:buClr>
                <a:schemeClr val="lt1"/>
              </a:buClr>
              <a:buSzPts val="1800"/>
              <a:buChar char="•"/>
              <a:defRPr b="0" i="0" sz="1800">
                <a:latin typeface="Inter"/>
                <a:ea typeface="Inter"/>
                <a:cs typeface="Inter"/>
                <a:sym typeface="Inter"/>
              </a:defRPr>
            </a:lvl2pPr>
            <a:lvl3pPr indent="-330200" lvl="2" marL="1371600" algn="l">
              <a:lnSpc>
                <a:spcPct val="90000"/>
              </a:lnSpc>
              <a:spcBef>
                <a:spcPts val="500"/>
              </a:spcBef>
              <a:spcAft>
                <a:spcPts val="0"/>
              </a:spcAft>
              <a:buClr>
                <a:schemeClr val="lt1"/>
              </a:buClr>
              <a:buSzPts val="1600"/>
              <a:buChar char="•"/>
              <a:defRPr b="0" i="0" sz="1600">
                <a:latin typeface="Inter"/>
                <a:ea typeface="Inter"/>
                <a:cs typeface="Inter"/>
                <a:sym typeface="Inter"/>
              </a:defRPr>
            </a:lvl3pPr>
            <a:lvl4pPr indent="-317500" lvl="3" marL="1828800" algn="l">
              <a:lnSpc>
                <a:spcPct val="90000"/>
              </a:lnSpc>
              <a:spcBef>
                <a:spcPts val="500"/>
              </a:spcBef>
              <a:spcAft>
                <a:spcPts val="0"/>
              </a:spcAft>
              <a:buClr>
                <a:schemeClr val="lt1"/>
              </a:buClr>
              <a:buSzPts val="1400"/>
              <a:buChar char="•"/>
              <a:defRPr b="0" i="0" sz="1400">
                <a:latin typeface="Inter"/>
                <a:ea typeface="Inter"/>
                <a:cs typeface="Inter"/>
                <a:sym typeface="Inter"/>
              </a:defRPr>
            </a:lvl4pPr>
            <a:lvl5pPr indent="-317500" lvl="4" marL="2286000" algn="l">
              <a:lnSpc>
                <a:spcPct val="90000"/>
              </a:lnSpc>
              <a:spcBef>
                <a:spcPts val="500"/>
              </a:spcBef>
              <a:spcAft>
                <a:spcPts val="0"/>
              </a:spcAft>
              <a:buClr>
                <a:schemeClr val="lt1"/>
              </a:buClr>
              <a:buSzPts val="1400"/>
              <a:buChar char="•"/>
              <a:defRPr b="0" i="0" sz="1400">
                <a:latin typeface="Inter"/>
                <a:ea typeface="Inter"/>
                <a:cs typeface="Inter"/>
                <a:sym typeface="Inte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2"/>
          <p:cNvSpPr txBox="1"/>
          <p:nvPr>
            <p:ph type="ctrTitle"/>
          </p:nvPr>
        </p:nvSpPr>
        <p:spPr>
          <a:xfrm>
            <a:off x="1166446" y="564732"/>
            <a:ext cx="9859107" cy="7587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000"/>
              <a:buFont typeface="Inter Black"/>
              <a:buNone/>
              <a:defRPr sz="4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g18f8118262f_0_2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g18f8118262f_0_2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g18f8118262f_0_247"/>
          <p:cNvSpPr txBox="1"/>
          <p:nvPr/>
        </p:nvSpPr>
        <p:spPr>
          <a:xfrm>
            <a:off x="11723076" y="6344627"/>
            <a:ext cx="404400" cy="3651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8A8E92"/>
                </a:solidFill>
                <a:latin typeface="Open Sans"/>
                <a:ea typeface="Open Sans"/>
                <a:cs typeface="Open Sans"/>
                <a:sym typeface="Open Sans"/>
              </a:rPr>
              <a:t>‹#›</a:t>
            </a:fld>
            <a:endParaRPr b="0" i="0" sz="1200" u="none" cap="none" strike="noStrike">
              <a:solidFill>
                <a:srgbClr val="8A8E92"/>
              </a:solidFill>
              <a:latin typeface="Open Sans"/>
              <a:ea typeface="Open Sans"/>
              <a:cs typeface="Open Sans"/>
              <a:sym typeface="Open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 name="Shape 27"/>
        <p:cNvGrpSpPr/>
        <p:nvPr/>
      </p:nvGrpSpPr>
      <p:grpSpPr>
        <a:xfrm>
          <a:off x="0" y="0"/>
          <a:ext cx="0" cy="0"/>
          <a:chOff x="0" y="0"/>
          <a:chExt cx="0" cy="0"/>
        </a:xfrm>
      </p:grpSpPr>
      <p:sp>
        <p:nvSpPr>
          <p:cNvPr id="28" name="Google Shape;2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Inter Black"/>
              <a:buNone/>
              <a:defRPr b="1" i="0" sz="4400" u="none" cap="none" strike="noStrike">
                <a:solidFill>
                  <a:schemeClr val="lt1"/>
                </a:solidFill>
                <a:latin typeface="Inter Black"/>
                <a:ea typeface="Inter Black"/>
                <a:cs typeface="Inter Black"/>
                <a:sym typeface="Inter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Inter"/>
                <a:ea typeface="Inter"/>
                <a:cs typeface="Inter"/>
                <a:sym typeface="Inter"/>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Inter"/>
                <a:ea typeface="Inter"/>
                <a:cs typeface="Inter"/>
                <a:sym typeface="Inter"/>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Inter"/>
                <a:ea typeface="Inter"/>
                <a:cs typeface="Inter"/>
                <a:sym typeface="Inter"/>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Inter"/>
                <a:ea typeface="Inter"/>
                <a:cs typeface="Inter"/>
                <a:sym typeface="Inte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36.png"/><Relationship Id="rId13"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33.jpg"/><Relationship Id="rId4" Type="http://schemas.openxmlformats.org/officeDocument/2006/relationships/image" Target="../media/image35.png"/><Relationship Id="rId9" Type="http://schemas.openxmlformats.org/officeDocument/2006/relationships/image" Target="../media/image23.png"/><Relationship Id="rId5" Type="http://schemas.openxmlformats.org/officeDocument/2006/relationships/image" Target="../media/image34.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40.png"/><Relationship Id="rId6"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7.jpg"/><Relationship Id="rId5"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g19d84bf66a0_0_0"/>
          <p:cNvPicPr preferRelativeResize="0"/>
          <p:nvPr/>
        </p:nvPicPr>
        <p:blipFill rotWithShape="1">
          <a:blip r:embed="rId3">
            <a:alphaModFix/>
          </a:blip>
          <a:srcRect b="0" l="0" r="0" t="0"/>
          <a:stretch/>
        </p:blipFill>
        <p:spPr>
          <a:xfrm>
            <a:off x="0" y="10"/>
            <a:ext cx="12192048" cy="6858000"/>
          </a:xfrm>
          <a:prstGeom prst="rect">
            <a:avLst/>
          </a:prstGeom>
          <a:noFill/>
          <a:ln>
            <a:noFill/>
          </a:ln>
        </p:spPr>
      </p:pic>
      <p:sp>
        <p:nvSpPr>
          <p:cNvPr id="59" name="Google Shape;59;g19d84bf66a0_0_0"/>
          <p:cNvSpPr txBox="1"/>
          <p:nvPr/>
        </p:nvSpPr>
        <p:spPr>
          <a:xfrm>
            <a:off x="1912650" y="2587617"/>
            <a:ext cx="83667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Client Name</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grpSp>
        <p:nvGrpSpPr>
          <p:cNvPr id="235" name="Google Shape;235;p29"/>
          <p:cNvGrpSpPr/>
          <p:nvPr/>
        </p:nvGrpSpPr>
        <p:grpSpPr>
          <a:xfrm>
            <a:off x="200" y="0"/>
            <a:ext cx="12191800" cy="6858000"/>
            <a:chOff x="200" y="0"/>
            <a:chExt cx="12191800" cy="6858000"/>
          </a:xfrm>
        </p:grpSpPr>
        <p:pic>
          <p:nvPicPr>
            <p:cNvPr id="236" name="Google Shape;236;p29"/>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37" name="Google Shape;237;p29"/>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38" name="Google Shape;238;p29"/>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39" name="Google Shape;239;p29"/>
          <p:cNvSpPr txBox="1"/>
          <p:nvPr>
            <p:ph type="ctrTitle"/>
          </p:nvPr>
        </p:nvSpPr>
        <p:spPr>
          <a:xfrm>
            <a:off x="1166446" y="450432"/>
            <a:ext cx="9859107" cy="75875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latin typeface="Quattrocento Sans"/>
                <a:ea typeface="Quattrocento Sans"/>
                <a:cs typeface="Quattrocento Sans"/>
                <a:sym typeface="Quattrocento Sans"/>
              </a:rPr>
              <a:t>Annual contribution limit</a:t>
            </a:r>
            <a:endParaRPr>
              <a:solidFill>
                <a:srgbClr val="004280"/>
              </a:solidFill>
              <a:latin typeface="Quattrocento Sans"/>
              <a:ea typeface="Quattrocento Sans"/>
              <a:cs typeface="Quattrocento Sans"/>
              <a:sym typeface="Quattrocento Sans"/>
            </a:endParaRPr>
          </a:p>
        </p:txBody>
      </p:sp>
      <p:sp>
        <p:nvSpPr>
          <p:cNvPr id="240" name="Google Shape;240;p29"/>
          <p:cNvSpPr txBox="1"/>
          <p:nvPr/>
        </p:nvSpPr>
        <p:spPr>
          <a:xfrm>
            <a:off x="3116462" y="1526429"/>
            <a:ext cx="2819117"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Single maximum contribution limits</a:t>
            </a:r>
            <a:endParaRPr b="0" i="0" sz="2400" u="none" cap="none" strike="noStrike">
              <a:solidFill>
                <a:srgbClr val="004280"/>
              </a:solidFill>
              <a:latin typeface="Quattrocento Sans"/>
              <a:ea typeface="Quattrocento Sans"/>
              <a:cs typeface="Quattrocento Sans"/>
              <a:sym typeface="Quattrocento Sans"/>
            </a:endParaRPr>
          </a:p>
        </p:txBody>
      </p:sp>
      <p:sp>
        <p:nvSpPr>
          <p:cNvPr id="241" name="Google Shape;241;p29"/>
          <p:cNvSpPr/>
          <p:nvPr/>
        </p:nvSpPr>
        <p:spPr>
          <a:xfrm>
            <a:off x="1052955" y="1526429"/>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2" name="Google Shape;242;p29"/>
          <p:cNvSpPr txBox="1"/>
          <p:nvPr/>
        </p:nvSpPr>
        <p:spPr>
          <a:xfrm>
            <a:off x="8234467" y="1526429"/>
            <a:ext cx="2951746"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Family maximum contribution limits</a:t>
            </a:r>
            <a:endParaRPr b="0" i="0" sz="2400" u="none" cap="none" strike="noStrike">
              <a:solidFill>
                <a:srgbClr val="004280"/>
              </a:solidFill>
              <a:latin typeface="Quattrocento Sans"/>
              <a:ea typeface="Quattrocento Sans"/>
              <a:cs typeface="Quattrocento Sans"/>
              <a:sym typeface="Quattrocento Sans"/>
            </a:endParaRPr>
          </a:p>
        </p:txBody>
      </p:sp>
      <p:sp>
        <p:nvSpPr>
          <p:cNvPr id="243" name="Google Shape;243;p29"/>
          <p:cNvSpPr/>
          <p:nvPr/>
        </p:nvSpPr>
        <p:spPr>
          <a:xfrm>
            <a:off x="6318959" y="1526429"/>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4" name="Google Shape;244;p29"/>
          <p:cNvSpPr txBox="1"/>
          <p:nvPr/>
        </p:nvSpPr>
        <p:spPr>
          <a:xfrm>
            <a:off x="1052955" y="3846793"/>
            <a:ext cx="378751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Catch-up for over age 55:</a:t>
            </a:r>
            <a:endParaRPr b="0" i="0" sz="2400" u="none" cap="none" strike="noStrike">
              <a:solidFill>
                <a:srgbClr val="004280"/>
              </a:solidFill>
              <a:latin typeface="Quattrocento Sans"/>
              <a:ea typeface="Quattrocento Sans"/>
              <a:cs typeface="Quattrocento Sans"/>
              <a:sym typeface="Quattrocento Sans"/>
            </a:endParaRPr>
          </a:p>
        </p:txBody>
      </p:sp>
      <p:sp>
        <p:nvSpPr>
          <p:cNvPr id="245" name="Google Shape;245;p29"/>
          <p:cNvSpPr txBox="1"/>
          <p:nvPr/>
        </p:nvSpPr>
        <p:spPr>
          <a:xfrm>
            <a:off x="1052955" y="4449406"/>
            <a:ext cx="9972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Can make pre-tax contributions:</a:t>
            </a:r>
            <a:endParaRPr b="0" i="0" sz="1400" u="none" cap="none" strike="noStrike">
              <a:solidFill>
                <a:srgbClr val="004280"/>
              </a:solidFill>
              <a:latin typeface="Arial"/>
              <a:ea typeface="Arial"/>
              <a:cs typeface="Arial"/>
              <a:sym typeface="Arial"/>
            </a:endParaRPr>
          </a:p>
          <a:p>
            <a:pPr indent="-342900" lvl="2" marL="342900" marR="0" rtl="0" algn="l">
              <a:lnSpc>
                <a:spcPct val="100000"/>
              </a:lnSpc>
              <a:spcBef>
                <a:spcPts val="0"/>
              </a:spcBef>
              <a:spcAft>
                <a:spcPts val="0"/>
              </a:spcAft>
              <a:buClr>
                <a:srgbClr val="004280"/>
              </a:buClr>
              <a:buSzPts val="2400"/>
              <a:buFont typeface="Arial"/>
              <a:buChar char="•"/>
            </a:pPr>
            <a:r>
              <a:rPr b="0" i="0" lang="en-US" sz="2400" u="none" cap="none" strike="noStrike">
                <a:solidFill>
                  <a:srgbClr val="004280"/>
                </a:solidFill>
                <a:latin typeface="Quattrocento Sans"/>
                <a:ea typeface="Quattrocento Sans"/>
                <a:cs typeface="Quattrocento Sans"/>
                <a:sym typeface="Quattrocento Sans"/>
              </a:rPr>
              <a:t>Pre-tax employer contribution, employee payroll contribution</a:t>
            </a:r>
            <a:endParaRPr b="0" i="0" sz="1400" u="none" cap="none" strike="noStrike">
              <a:solidFill>
                <a:srgbClr val="004280"/>
              </a:solidFill>
              <a:latin typeface="Arial"/>
              <a:ea typeface="Arial"/>
              <a:cs typeface="Arial"/>
              <a:sym typeface="Arial"/>
            </a:endParaRPr>
          </a:p>
          <a:p>
            <a:pPr indent="-342900" lvl="2" marL="342900" marR="0" rtl="0" algn="l">
              <a:lnSpc>
                <a:spcPct val="100000"/>
              </a:lnSpc>
              <a:spcBef>
                <a:spcPts val="0"/>
              </a:spcBef>
              <a:spcAft>
                <a:spcPts val="0"/>
              </a:spcAft>
              <a:buClr>
                <a:srgbClr val="004280"/>
              </a:buClr>
              <a:buSzPts val="2400"/>
              <a:buFont typeface="Arial"/>
              <a:buChar char="•"/>
            </a:pPr>
            <a:r>
              <a:rPr b="0" i="0" lang="en-US" sz="2400" u="none" cap="none" strike="noStrike">
                <a:solidFill>
                  <a:srgbClr val="004280"/>
                </a:solidFill>
                <a:latin typeface="Quattrocento Sans"/>
                <a:ea typeface="Quattrocento Sans"/>
                <a:cs typeface="Quattrocento Sans"/>
                <a:sym typeface="Quattrocento Sans"/>
              </a:rPr>
              <a:t>Post-tax employee contributes outside of payroll deductions post-tax</a:t>
            </a:r>
            <a:endParaRPr b="0" i="0" sz="2400" u="none" cap="none" strike="noStrike">
              <a:solidFill>
                <a:srgbClr val="004280"/>
              </a:solidFill>
              <a:latin typeface="Quattrocento Sans"/>
              <a:ea typeface="Quattrocento Sans"/>
              <a:cs typeface="Quattrocento Sans"/>
              <a:sym typeface="Quattrocento Sans"/>
            </a:endParaRPr>
          </a:p>
        </p:txBody>
      </p:sp>
      <p:sp>
        <p:nvSpPr>
          <p:cNvPr id="246" name="Google Shape;246;p29"/>
          <p:cNvSpPr txBox="1"/>
          <p:nvPr/>
        </p:nvSpPr>
        <p:spPr>
          <a:xfrm>
            <a:off x="3028766" y="2517648"/>
            <a:ext cx="3098503" cy="894866"/>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r">
              <a:lnSpc>
                <a:spcPct val="90000"/>
              </a:lnSpc>
              <a:spcBef>
                <a:spcPts val="0"/>
              </a:spcBef>
              <a:spcAft>
                <a:spcPts val="0"/>
              </a:spcAft>
              <a:buClr>
                <a:srgbClr val="253746"/>
              </a:buClr>
              <a:buSzPct val="100000"/>
              <a:buFont typeface="Arial"/>
              <a:buNone/>
            </a:pPr>
            <a:r>
              <a:rPr b="1" i="0" lang="en-US" sz="8000" u="none" cap="none" strike="noStrike">
                <a:solidFill>
                  <a:srgbClr val="004280"/>
                </a:solidFill>
                <a:latin typeface="Quattrocento Sans"/>
                <a:ea typeface="Quattrocento Sans"/>
                <a:cs typeface="Quattrocento Sans"/>
                <a:sym typeface="Quattrocento Sans"/>
              </a:rPr>
              <a:t>$</a:t>
            </a:r>
            <a:r>
              <a:rPr b="1" lang="en-US" sz="8000">
                <a:solidFill>
                  <a:srgbClr val="004280"/>
                </a:solidFill>
                <a:latin typeface="Quattrocento Sans"/>
                <a:ea typeface="Quattrocento Sans"/>
                <a:cs typeface="Quattrocento Sans"/>
                <a:sym typeface="Quattrocento Sans"/>
              </a:rPr>
              <a:t>4</a:t>
            </a:r>
            <a:r>
              <a:rPr b="1" i="0" lang="en-US" sz="8000" u="none" cap="none" strike="noStrike">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7"/>
                  </a:ext>
                </a:extLst>
              </a:rPr>
              <a:t>,</a:t>
            </a:r>
            <a:r>
              <a:rPr b="1" lang="en-US" sz="8000">
                <a:solidFill>
                  <a:srgbClr val="004280"/>
                </a:solidFill>
                <a:latin typeface="Quattrocento Sans"/>
                <a:ea typeface="Quattrocento Sans"/>
                <a:cs typeface="Quattrocento Sans"/>
                <a:sym typeface="Quattrocento Sans"/>
              </a:rPr>
              <a:t>300</a:t>
            </a:r>
            <a:endParaRPr b="0" i="0" sz="1400" u="none" cap="none" strike="noStrike">
              <a:solidFill>
                <a:srgbClr val="004280"/>
              </a:solidFill>
              <a:latin typeface="Quattrocento Sans"/>
              <a:ea typeface="Quattrocento Sans"/>
              <a:cs typeface="Quattrocento Sans"/>
              <a:sym typeface="Quattrocento Sans"/>
            </a:endParaRPr>
          </a:p>
        </p:txBody>
      </p:sp>
      <p:sp>
        <p:nvSpPr>
          <p:cNvPr id="247" name="Google Shape;247;p29"/>
          <p:cNvSpPr txBox="1"/>
          <p:nvPr/>
        </p:nvSpPr>
        <p:spPr>
          <a:xfrm>
            <a:off x="8161088" y="2517648"/>
            <a:ext cx="3098503" cy="894866"/>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r">
              <a:lnSpc>
                <a:spcPct val="90000"/>
              </a:lnSpc>
              <a:spcBef>
                <a:spcPts val="0"/>
              </a:spcBef>
              <a:spcAft>
                <a:spcPts val="0"/>
              </a:spcAft>
              <a:buClr>
                <a:srgbClr val="253746"/>
              </a:buClr>
              <a:buSzPct val="100000"/>
              <a:buFont typeface="Arial"/>
              <a:buNone/>
            </a:pPr>
            <a:r>
              <a:rPr b="1" i="0" lang="en-US" sz="8000" u="none" cap="none" strike="noStrike">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8"/>
                  </a:ext>
                </a:extLst>
              </a:rPr>
              <a:t>$</a:t>
            </a:r>
            <a:r>
              <a:rPr b="1" lang="en-US" sz="8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9"/>
                  </a:ext>
                </a:extLst>
              </a:rPr>
              <a:t>8</a:t>
            </a:r>
            <a:r>
              <a:rPr b="1" i="0" lang="en-US" sz="8000" u="none" cap="none" strike="noStrike">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10"/>
                  </a:ext>
                </a:extLst>
              </a:rPr>
              <a:t>,</a:t>
            </a:r>
            <a:r>
              <a:rPr b="1" lang="en-US" sz="8000">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11"/>
                  </a:ext>
                </a:extLst>
              </a:rPr>
              <a:t>5</a:t>
            </a:r>
            <a:r>
              <a:rPr b="1" i="0" lang="en-US" sz="8000" u="none" cap="none" strike="noStrike">
                <a:solidFill>
                  <a:srgbClr val="004280"/>
                </a:solidFill>
                <a:latin typeface="Quattrocento Sans"/>
                <a:ea typeface="Quattrocento Sans"/>
                <a:cs typeface="Quattrocento Sans"/>
                <a:sym typeface="Quattrocento Sans"/>
                <a:extLst>
                  <a:ext uri="http://customooxmlschemas.google.com/">
                    <go:slidesCustomData xmlns:go="http://customooxmlschemas.google.com/" textRoundtripDataId="12"/>
                  </a:ext>
                </a:extLst>
              </a:rPr>
              <a:t>50</a:t>
            </a:r>
            <a:endParaRPr b="0" i="0" sz="1400" u="none" cap="none" strike="noStrike">
              <a:solidFill>
                <a:srgbClr val="004280"/>
              </a:solidFill>
              <a:latin typeface="Quattrocento Sans"/>
              <a:ea typeface="Quattrocento Sans"/>
              <a:cs typeface="Quattrocento Sans"/>
              <a:sym typeface="Quattrocento Sans"/>
            </a:endParaRPr>
          </a:p>
        </p:txBody>
      </p:sp>
      <p:sp>
        <p:nvSpPr>
          <p:cNvPr id="248" name="Google Shape;248;p29"/>
          <p:cNvSpPr txBox="1"/>
          <p:nvPr/>
        </p:nvSpPr>
        <p:spPr>
          <a:xfrm>
            <a:off x="4490002" y="3808693"/>
            <a:ext cx="3098503" cy="909057"/>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r">
              <a:lnSpc>
                <a:spcPct val="90000"/>
              </a:lnSpc>
              <a:spcBef>
                <a:spcPts val="0"/>
              </a:spcBef>
              <a:spcAft>
                <a:spcPts val="0"/>
              </a:spcAft>
              <a:buClr>
                <a:srgbClr val="253746"/>
              </a:buClr>
              <a:buSzPct val="100000"/>
              <a:buFont typeface="Arial"/>
              <a:buNone/>
            </a:pPr>
            <a:r>
              <a:rPr b="1" i="0" lang="en-US" sz="8000" u="none" cap="none" strike="noStrike">
                <a:solidFill>
                  <a:srgbClr val="004280"/>
                </a:solidFill>
                <a:latin typeface="Quattrocento Sans"/>
                <a:ea typeface="Quattrocento Sans"/>
                <a:cs typeface="Quattrocento Sans"/>
                <a:sym typeface="Quattrocento Sans"/>
              </a:rPr>
              <a:t>$1,000</a:t>
            </a:r>
            <a:endParaRPr b="0" i="0" sz="1400" u="none" cap="none" strike="noStrike">
              <a:solidFill>
                <a:srgbClr val="004280"/>
              </a:solidFill>
              <a:latin typeface="Quattrocento Sans"/>
              <a:ea typeface="Quattrocento Sans"/>
              <a:cs typeface="Quattrocento Sans"/>
              <a:sym typeface="Quattrocento Sans"/>
            </a:endParaRPr>
          </a:p>
        </p:txBody>
      </p:sp>
      <p:grpSp>
        <p:nvGrpSpPr>
          <p:cNvPr id="249" name="Google Shape;249;p29"/>
          <p:cNvGrpSpPr/>
          <p:nvPr/>
        </p:nvGrpSpPr>
        <p:grpSpPr>
          <a:xfrm>
            <a:off x="1631143" y="2102801"/>
            <a:ext cx="759132" cy="762764"/>
            <a:chOff x="260725" y="477825"/>
            <a:chExt cx="88800" cy="89225"/>
          </a:xfrm>
        </p:grpSpPr>
        <p:sp>
          <p:nvSpPr>
            <p:cNvPr id="250" name="Google Shape;250;p29"/>
            <p:cNvSpPr/>
            <p:nvPr/>
          </p:nvSpPr>
          <p:spPr>
            <a:xfrm>
              <a:off x="317675" y="531025"/>
              <a:ext cx="31850" cy="36025"/>
            </a:xfrm>
            <a:custGeom>
              <a:rect b="b" l="l" r="r" t="t"/>
              <a:pathLst>
                <a:path extrusionOk="0" h="1441" w="1274">
                  <a:moveTo>
                    <a:pt x="101" y="0"/>
                  </a:moveTo>
                  <a:lnTo>
                    <a:pt x="68" y="17"/>
                  </a:lnTo>
                  <a:lnTo>
                    <a:pt x="34" y="34"/>
                  </a:lnTo>
                  <a:lnTo>
                    <a:pt x="17" y="67"/>
                  </a:lnTo>
                  <a:lnTo>
                    <a:pt x="1" y="117"/>
                  </a:lnTo>
                  <a:lnTo>
                    <a:pt x="17" y="151"/>
                  </a:lnTo>
                  <a:lnTo>
                    <a:pt x="51" y="184"/>
                  </a:lnTo>
                  <a:lnTo>
                    <a:pt x="84" y="201"/>
                  </a:lnTo>
                  <a:lnTo>
                    <a:pt x="302" y="285"/>
                  </a:lnTo>
                  <a:lnTo>
                    <a:pt x="486" y="385"/>
                  </a:lnTo>
                  <a:lnTo>
                    <a:pt x="654" y="503"/>
                  </a:lnTo>
                  <a:lnTo>
                    <a:pt x="805" y="653"/>
                  </a:lnTo>
                  <a:lnTo>
                    <a:pt x="922" y="804"/>
                  </a:lnTo>
                  <a:lnTo>
                    <a:pt x="1006" y="972"/>
                  </a:lnTo>
                  <a:lnTo>
                    <a:pt x="1056" y="1156"/>
                  </a:lnTo>
                  <a:lnTo>
                    <a:pt x="1073" y="1340"/>
                  </a:lnTo>
                  <a:lnTo>
                    <a:pt x="1073" y="1374"/>
                  </a:lnTo>
                  <a:lnTo>
                    <a:pt x="1106" y="1407"/>
                  </a:lnTo>
                  <a:lnTo>
                    <a:pt x="1140" y="1424"/>
                  </a:lnTo>
                  <a:lnTo>
                    <a:pt x="1173" y="1441"/>
                  </a:lnTo>
                  <a:lnTo>
                    <a:pt x="1207" y="1424"/>
                  </a:lnTo>
                  <a:lnTo>
                    <a:pt x="1240" y="1407"/>
                  </a:lnTo>
                  <a:lnTo>
                    <a:pt x="1257" y="1374"/>
                  </a:lnTo>
                  <a:lnTo>
                    <a:pt x="1274" y="1340"/>
                  </a:lnTo>
                  <a:lnTo>
                    <a:pt x="1274" y="1223"/>
                  </a:lnTo>
                  <a:lnTo>
                    <a:pt x="1257" y="1122"/>
                  </a:lnTo>
                  <a:lnTo>
                    <a:pt x="1190" y="905"/>
                  </a:lnTo>
                  <a:lnTo>
                    <a:pt x="1089" y="704"/>
                  </a:lnTo>
                  <a:lnTo>
                    <a:pt x="972" y="536"/>
                  </a:lnTo>
                  <a:lnTo>
                    <a:pt x="805" y="369"/>
                  </a:lnTo>
                  <a:lnTo>
                    <a:pt x="604" y="218"/>
                  </a:lnTo>
                  <a:lnTo>
                    <a:pt x="386" y="101"/>
                  </a:lnTo>
                  <a:lnTo>
                    <a:pt x="13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29"/>
            <p:cNvSpPr/>
            <p:nvPr/>
          </p:nvSpPr>
          <p:spPr>
            <a:xfrm>
              <a:off x="260725" y="531025"/>
              <a:ext cx="31425" cy="36025"/>
            </a:xfrm>
            <a:custGeom>
              <a:rect b="b" l="l" r="r" t="t"/>
              <a:pathLst>
                <a:path extrusionOk="0" h="1441" w="1257">
                  <a:moveTo>
                    <a:pt x="1156" y="0"/>
                  </a:moveTo>
                  <a:lnTo>
                    <a:pt x="1123" y="17"/>
                  </a:lnTo>
                  <a:lnTo>
                    <a:pt x="872" y="101"/>
                  </a:lnTo>
                  <a:lnTo>
                    <a:pt x="654" y="235"/>
                  </a:lnTo>
                  <a:lnTo>
                    <a:pt x="470" y="369"/>
                  </a:lnTo>
                  <a:lnTo>
                    <a:pt x="302" y="536"/>
                  </a:lnTo>
                  <a:lnTo>
                    <a:pt x="185" y="720"/>
                  </a:lnTo>
                  <a:lnTo>
                    <a:pt x="84" y="905"/>
                  </a:lnTo>
                  <a:lnTo>
                    <a:pt x="17" y="1122"/>
                  </a:lnTo>
                  <a:lnTo>
                    <a:pt x="1" y="1223"/>
                  </a:lnTo>
                  <a:lnTo>
                    <a:pt x="1" y="1340"/>
                  </a:lnTo>
                  <a:lnTo>
                    <a:pt x="17" y="1374"/>
                  </a:lnTo>
                  <a:lnTo>
                    <a:pt x="34" y="1407"/>
                  </a:lnTo>
                  <a:lnTo>
                    <a:pt x="68" y="1424"/>
                  </a:lnTo>
                  <a:lnTo>
                    <a:pt x="101" y="1441"/>
                  </a:lnTo>
                  <a:lnTo>
                    <a:pt x="135" y="1424"/>
                  </a:lnTo>
                  <a:lnTo>
                    <a:pt x="168" y="1407"/>
                  </a:lnTo>
                  <a:lnTo>
                    <a:pt x="202" y="1374"/>
                  </a:lnTo>
                  <a:lnTo>
                    <a:pt x="202" y="1340"/>
                  </a:lnTo>
                  <a:lnTo>
                    <a:pt x="218" y="1156"/>
                  </a:lnTo>
                  <a:lnTo>
                    <a:pt x="269" y="972"/>
                  </a:lnTo>
                  <a:lnTo>
                    <a:pt x="352" y="804"/>
                  </a:lnTo>
                  <a:lnTo>
                    <a:pt x="470" y="653"/>
                  </a:lnTo>
                  <a:lnTo>
                    <a:pt x="604" y="519"/>
                  </a:lnTo>
                  <a:lnTo>
                    <a:pt x="771" y="385"/>
                  </a:lnTo>
                  <a:lnTo>
                    <a:pt x="972" y="285"/>
                  </a:lnTo>
                  <a:lnTo>
                    <a:pt x="1190" y="201"/>
                  </a:lnTo>
                  <a:lnTo>
                    <a:pt x="1223" y="184"/>
                  </a:lnTo>
                  <a:lnTo>
                    <a:pt x="1240" y="151"/>
                  </a:lnTo>
                  <a:lnTo>
                    <a:pt x="1257" y="117"/>
                  </a:lnTo>
                  <a:lnTo>
                    <a:pt x="1240" y="84"/>
                  </a:lnTo>
                  <a:lnTo>
                    <a:pt x="1223" y="34"/>
                  </a:lnTo>
                  <a:lnTo>
                    <a:pt x="1207" y="17"/>
                  </a:lnTo>
                  <a:lnTo>
                    <a:pt x="115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29"/>
            <p:cNvSpPr/>
            <p:nvPr/>
          </p:nvSpPr>
          <p:spPr>
            <a:xfrm>
              <a:off x="273300" y="477825"/>
              <a:ext cx="62825" cy="62850"/>
            </a:xfrm>
            <a:custGeom>
              <a:rect b="b" l="l" r="r" t="t"/>
              <a:pathLst>
                <a:path extrusionOk="0" h="2514" w="2513">
                  <a:moveTo>
                    <a:pt x="1374" y="202"/>
                  </a:moveTo>
                  <a:lnTo>
                    <a:pt x="1474" y="219"/>
                  </a:lnTo>
                  <a:lnTo>
                    <a:pt x="1575" y="252"/>
                  </a:lnTo>
                  <a:lnTo>
                    <a:pt x="1675" y="286"/>
                  </a:lnTo>
                  <a:lnTo>
                    <a:pt x="1859" y="386"/>
                  </a:lnTo>
                  <a:lnTo>
                    <a:pt x="2010" y="503"/>
                  </a:lnTo>
                  <a:lnTo>
                    <a:pt x="2144" y="671"/>
                  </a:lnTo>
                  <a:lnTo>
                    <a:pt x="2228" y="838"/>
                  </a:lnTo>
                  <a:lnTo>
                    <a:pt x="2261" y="939"/>
                  </a:lnTo>
                  <a:lnTo>
                    <a:pt x="2295" y="1039"/>
                  </a:lnTo>
                  <a:lnTo>
                    <a:pt x="2312" y="1140"/>
                  </a:lnTo>
                  <a:lnTo>
                    <a:pt x="2312" y="1257"/>
                  </a:lnTo>
                  <a:lnTo>
                    <a:pt x="2312" y="1358"/>
                  </a:lnTo>
                  <a:lnTo>
                    <a:pt x="2295" y="1475"/>
                  </a:lnTo>
                  <a:lnTo>
                    <a:pt x="2261" y="1575"/>
                  </a:lnTo>
                  <a:lnTo>
                    <a:pt x="2228" y="1659"/>
                  </a:lnTo>
                  <a:lnTo>
                    <a:pt x="2144" y="1843"/>
                  </a:lnTo>
                  <a:lnTo>
                    <a:pt x="2010" y="1994"/>
                  </a:lnTo>
                  <a:lnTo>
                    <a:pt x="1859" y="2128"/>
                  </a:lnTo>
                  <a:lnTo>
                    <a:pt x="1675" y="2229"/>
                  </a:lnTo>
                  <a:lnTo>
                    <a:pt x="1575" y="2262"/>
                  </a:lnTo>
                  <a:lnTo>
                    <a:pt x="1474" y="2296"/>
                  </a:lnTo>
                  <a:lnTo>
                    <a:pt x="1374" y="2312"/>
                  </a:lnTo>
                  <a:lnTo>
                    <a:pt x="1156" y="2312"/>
                  </a:lnTo>
                  <a:lnTo>
                    <a:pt x="1055" y="2296"/>
                  </a:lnTo>
                  <a:lnTo>
                    <a:pt x="955" y="2262"/>
                  </a:lnTo>
                  <a:lnTo>
                    <a:pt x="854" y="2229"/>
                  </a:lnTo>
                  <a:lnTo>
                    <a:pt x="670" y="2128"/>
                  </a:lnTo>
                  <a:lnTo>
                    <a:pt x="519" y="1994"/>
                  </a:lnTo>
                  <a:lnTo>
                    <a:pt x="385" y="1843"/>
                  </a:lnTo>
                  <a:lnTo>
                    <a:pt x="285" y="1659"/>
                  </a:lnTo>
                  <a:lnTo>
                    <a:pt x="251" y="1575"/>
                  </a:lnTo>
                  <a:lnTo>
                    <a:pt x="235" y="1475"/>
                  </a:lnTo>
                  <a:lnTo>
                    <a:pt x="218" y="1358"/>
                  </a:lnTo>
                  <a:lnTo>
                    <a:pt x="201" y="1257"/>
                  </a:lnTo>
                  <a:lnTo>
                    <a:pt x="218" y="1140"/>
                  </a:lnTo>
                  <a:lnTo>
                    <a:pt x="235" y="1039"/>
                  </a:lnTo>
                  <a:lnTo>
                    <a:pt x="251" y="939"/>
                  </a:lnTo>
                  <a:lnTo>
                    <a:pt x="285" y="838"/>
                  </a:lnTo>
                  <a:lnTo>
                    <a:pt x="385" y="671"/>
                  </a:lnTo>
                  <a:lnTo>
                    <a:pt x="519" y="503"/>
                  </a:lnTo>
                  <a:lnTo>
                    <a:pt x="670" y="386"/>
                  </a:lnTo>
                  <a:lnTo>
                    <a:pt x="854" y="286"/>
                  </a:lnTo>
                  <a:lnTo>
                    <a:pt x="955" y="252"/>
                  </a:lnTo>
                  <a:lnTo>
                    <a:pt x="1055" y="219"/>
                  </a:lnTo>
                  <a:lnTo>
                    <a:pt x="1156" y="202"/>
                  </a:lnTo>
                  <a:close/>
                  <a:moveTo>
                    <a:pt x="1139" y="1"/>
                  </a:moveTo>
                  <a:lnTo>
                    <a:pt x="1005" y="18"/>
                  </a:lnTo>
                  <a:lnTo>
                    <a:pt x="888" y="51"/>
                  </a:lnTo>
                  <a:lnTo>
                    <a:pt x="771" y="101"/>
                  </a:lnTo>
                  <a:lnTo>
                    <a:pt x="670" y="152"/>
                  </a:lnTo>
                  <a:lnTo>
                    <a:pt x="553" y="219"/>
                  </a:lnTo>
                  <a:lnTo>
                    <a:pt x="469" y="286"/>
                  </a:lnTo>
                  <a:lnTo>
                    <a:pt x="369" y="369"/>
                  </a:lnTo>
                  <a:lnTo>
                    <a:pt x="302" y="453"/>
                  </a:lnTo>
                  <a:lnTo>
                    <a:pt x="218" y="554"/>
                  </a:lnTo>
                  <a:lnTo>
                    <a:pt x="151" y="654"/>
                  </a:lnTo>
                  <a:lnTo>
                    <a:pt x="101" y="771"/>
                  </a:lnTo>
                  <a:lnTo>
                    <a:pt x="67" y="889"/>
                  </a:lnTo>
                  <a:lnTo>
                    <a:pt x="34" y="1006"/>
                  </a:lnTo>
                  <a:lnTo>
                    <a:pt x="17" y="1123"/>
                  </a:lnTo>
                  <a:lnTo>
                    <a:pt x="0" y="1257"/>
                  </a:lnTo>
                  <a:lnTo>
                    <a:pt x="17" y="1391"/>
                  </a:lnTo>
                  <a:lnTo>
                    <a:pt x="34" y="1508"/>
                  </a:lnTo>
                  <a:lnTo>
                    <a:pt x="67" y="1626"/>
                  </a:lnTo>
                  <a:lnTo>
                    <a:pt x="101" y="1743"/>
                  </a:lnTo>
                  <a:lnTo>
                    <a:pt x="151" y="1860"/>
                  </a:lnTo>
                  <a:lnTo>
                    <a:pt x="218" y="1961"/>
                  </a:lnTo>
                  <a:lnTo>
                    <a:pt x="302" y="2061"/>
                  </a:lnTo>
                  <a:lnTo>
                    <a:pt x="369" y="2145"/>
                  </a:lnTo>
                  <a:lnTo>
                    <a:pt x="469" y="2229"/>
                  </a:lnTo>
                  <a:lnTo>
                    <a:pt x="553" y="2296"/>
                  </a:lnTo>
                  <a:lnTo>
                    <a:pt x="670" y="2363"/>
                  </a:lnTo>
                  <a:lnTo>
                    <a:pt x="771" y="2413"/>
                  </a:lnTo>
                  <a:lnTo>
                    <a:pt x="888" y="2463"/>
                  </a:lnTo>
                  <a:lnTo>
                    <a:pt x="1005" y="2480"/>
                  </a:lnTo>
                  <a:lnTo>
                    <a:pt x="1139" y="2497"/>
                  </a:lnTo>
                  <a:lnTo>
                    <a:pt x="1256" y="2513"/>
                  </a:lnTo>
                  <a:lnTo>
                    <a:pt x="1390" y="2497"/>
                  </a:lnTo>
                  <a:lnTo>
                    <a:pt x="1508" y="2480"/>
                  </a:lnTo>
                  <a:lnTo>
                    <a:pt x="1642" y="2463"/>
                  </a:lnTo>
                  <a:lnTo>
                    <a:pt x="1742" y="2413"/>
                  </a:lnTo>
                  <a:lnTo>
                    <a:pt x="1859" y="2363"/>
                  </a:lnTo>
                  <a:lnTo>
                    <a:pt x="1960" y="2296"/>
                  </a:lnTo>
                  <a:lnTo>
                    <a:pt x="2060" y="2229"/>
                  </a:lnTo>
                  <a:lnTo>
                    <a:pt x="2144" y="2145"/>
                  </a:lnTo>
                  <a:lnTo>
                    <a:pt x="2228" y="2061"/>
                  </a:lnTo>
                  <a:lnTo>
                    <a:pt x="2295" y="1961"/>
                  </a:lnTo>
                  <a:lnTo>
                    <a:pt x="2362" y="1860"/>
                  </a:lnTo>
                  <a:lnTo>
                    <a:pt x="2412" y="1743"/>
                  </a:lnTo>
                  <a:lnTo>
                    <a:pt x="2462" y="1626"/>
                  </a:lnTo>
                  <a:lnTo>
                    <a:pt x="2496" y="1508"/>
                  </a:lnTo>
                  <a:lnTo>
                    <a:pt x="2513" y="1391"/>
                  </a:lnTo>
                  <a:lnTo>
                    <a:pt x="2513" y="1257"/>
                  </a:lnTo>
                  <a:lnTo>
                    <a:pt x="2513" y="1123"/>
                  </a:lnTo>
                  <a:lnTo>
                    <a:pt x="2496" y="1006"/>
                  </a:lnTo>
                  <a:lnTo>
                    <a:pt x="2462" y="889"/>
                  </a:lnTo>
                  <a:lnTo>
                    <a:pt x="2412" y="771"/>
                  </a:lnTo>
                  <a:lnTo>
                    <a:pt x="2362" y="654"/>
                  </a:lnTo>
                  <a:lnTo>
                    <a:pt x="2295" y="554"/>
                  </a:lnTo>
                  <a:lnTo>
                    <a:pt x="2228" y="453"/>
                  </a:lnTo>
                  <a:lnTo>
                    <a:pt x="2144" y="369"/>
                  </a:lnTo>
                  <a:lnTo>
                    <a:pt x="2060" y="286"/>
                  </a:lnTo>
                  <a:lnTo>
                    <a:pt x="1960" y="219"/>
                  </a:lnTo>
                  <a:lnTo>
                    <a:pt x="1859" y="152"/>
                  </a:lnTo>
                  <a:lnTo>
                    <a:pt x="1742" y="101"/>
                  </a:lnTo>
                  <a:lnTo>
                    <a:pt x="1642" y="51"/>
                  </a:lnTo>
                  <a:lnTo>
                    <a:pt x="1508" y="18"/>
                  </a:lnTo>
                  <a:lnTo>
                    <a:pt x="139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 name="Google Shape;253;p29"/>
          <p:cNvGrpSpPr/>
          <p:nvPr/>
        </p:nvGrpSpPr>
        <p:grpSpPr>
          <a:xfrm>
            <a:off x="6702339" y="2088204"/>
            <a:ext cx="1148748" cy="791958"/>
            <a:chOff x="1388475" y="480350"/>
            <a:chExt cx="117275" cy="80850"/>
          </a:xfrm>
        </p:grpSpPr>
        <p:sp>
          <p:nvSpPr>
            <p:cNvPr id="254" name="Google Shape;254;p29"/>
            <p:cNvSpPr/>
            <p:nvPr/>
          </p:nvSpPr>
          <p:spPr>
            <a:xfrm>
              <a:off x="1427000" y="507975"/>
              <a:ext cx="14250" cy="10925"/>
            </a:xfrm>
            <a:custGeom>
              <a:rect b="b" l="l" r="r" t="t"/>
              <a:pathLst>
                <a:path extrusionOk="0" h="437" w="570">
                  <a:moveTo>
                    <a:pt x="452" y="1"/>
                  </a:moveTo>
                  <a:lnTo>
                    <a:pt x="318" y="51"/>
                  </a:lnTo>
                  <a:lnTo>
                    <a:pt x="218" y="118"/>
                  </a:lnTo>
                  <a:lnTo>
                    <a:pt x="117" y="185"/>
                  </a:lnTo>
                  <a:lnTo>
                    <a:pt x="34" y="269"/>
                  </a:lnTo>
                  <a:lnTo>
                    <a:pt x="0" y="302"/>
                  </a:lnTo>
                  <a:lnTo>
                    <a:pt x="0" y="336"/>
                  </a:lnTo>
                  <a:lnTo>
                    <a:pt x="0" y="369"/>
                  </a:lnTo>
                  <a:lnTo>
                    <a:pt x="34" y="403"/>
                  </a:lnTo>
                  <a:lnTo>
                    <a:pt x="67" y="420"/>
                  </a:lnTo>
                  <a:lnTo>
                    <a:pt x="101" y="436"/>
                  </a:lnTo>
                  <a:lnTo>
                    <a:pt x="134" y="420"/>
                  </a:lnTo>
                  <a:lnTo>
                    <a:pt x="168" y="403"/>
                  </a:lnTo>
                  <a:lnTo>
                    <a:pt x="235" y="336"/>
                  </a:lnTo>
                  <a:lnTo>
                    <a:pt x="318" y="286"/>
                  </a:lnTo>
                  <a:lnTo>
                    <a:pt x="402" y="235"/>
                  </a:lnTo>
                  <a:lnTo>
                    <a:pt x="503" y="202"/>
                  </a:lnTo>
                  <a:lnTo>
                    <a:pt x="536" y="168"/>
                  </a:lnTo>
                  <a:lnTo>
                    <a:pt x="570" y="152"/>
                  </a:lnTo>
                  <a:lnTo>
                    <a:pt x="570" y="101"/>
                  </a:lnTo>
                  <a:lnTo>
                    <a:pt x="570" y="68"/>
                  </a:lnTo>
                  <a:lnTo>
                    <a:pt x="553" y="34"/>
                  </a:lnTo>
                  <a:lnTo>
                    <a:pt x="519" y="18"/>
                  </a:lnTo>
                  <a:lnTo>
                    <a:pt x="4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29"/>
            <p:cNvSpPr/>
            <p:nvPr/>
          </p:nvSpPr>
          <p:spPr>
            <a:xfrm>
              <a:off x="1452125" y="507975"/>
              <a:ext cx="14675" cy="10925"/>
            </a:xfrm>
            <a:custGeom>
              <a:rect b="b" l="l" r="r" t="t"/>
              <a:pathLst>
                <a:path extrusionOk="0" h="437" w="587">
                  <a:moveTo>
                    <a:pt x="67" y="1"/>
                  </a:moveTo>
                  <a:lnTo>
                    <a:pt x="34" y="34"/>
                  </a:lnTo>
                  <a:lnTo>
                    <a:pt x="17" y="68"/>
                  </a:lnTo>
                  <a:lnTo>
                    <a:pt x="0" y="101"/>
                  </a:lnTo>
                  <a:lnTo>
                    <a:pt x="17" y="152"/>
                  </a:lnTo>
                  <a:lnTo>
                    <a:pt x="51" y="168"/>
                  </a:lnTo>
                  <a:lnTo>
                    <a:pt x="84" y="202"/>
                  </a:lnTo>
                  <a:lnTo>
                    <a:pt x="185" y="235"/>
                  </a:lnTo>
                  <a:lnTo>
                    <a:pt x="268" y="286"/>
                  </a:lnTo>
                  <a:lnTo>
                    <a:pt x="352" y="336"/>
                  </a:lnTo>
                  <a:lnTo>
                    <a:pt x="419" y="403"/>
                  </a:lnTo>
                  <a:lnTo>
                    <a:pt x="453" y="420"/>
                  </a:lnTo>
                  <a:lnTo>
                    <a:pt x="486" y="436"/>
                  </a:lnTo>
                  <a:lnTo>
                    <a:pt x="536" y="420"/>
                  </a:lnTo>
                  <a:lnTo>
                    <a:pt x="553" y="403"/>
                  </a:lnTo>
                  <a:lnTo>
                    <a:pt x="587" y="369"/>
                  </a:lnTo>
                  <a:lnTo>
                    <a:pt x="587" y="336"/>
                  </a:lnTo>
                  <a:lnTo>
                    <a:pt x="587" y="302"/>
                  </a:lnTo>
                  <a:lnTo>
                    <a:pt x="570" y="269"/>
                  </a:lnTo>
                  <a:lnTo>
                    <a:pt x="469" y="185"/>
                  </a:lnTo>
                  <a:lnTo>
                    <a:pt x="369" y="101"/>
                  </a:lnTo>
                  <a:lnTo>
                    <a:pt x="268" y="51"/>
                  </a:lnTo>
                  <a:lnTo>
                    <a:pt x="13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29"/>
            <p:cNvSpPr/>
            <p:nvPr/>
          </p:nvSpPr>
          <p:spPr>
            <a:xfrm>
              <a:off x="1429500" y="480350"/>
              <a:ext cx="34800" cy="34775"/>
            </a:xfrm>
            <a:custGeom>
              <a:rect b="b" l="l" r="r" t="t"/>
              <a:pathLst>
                <a:path extrusionOk="0" h="1391" w="1392">
                  <a:moveTo>
                    <a:pt x="687" y="201"/>
                  </a:moveTo>
                  <a:lnTo>
                    <a:pt x="788" y="218"/>
                  </a:lnTo>
                  <a:lnTo>
                    <a:pt x="888" y="235"/>
                  </a:lnTo>
                  <a:lnTo>
                    <a:pt x="972" y="285"/>
                  </a:lnTo>
                  <a:lnTo>
                    <a:pt x="1039" y="352"/>
                  </a:lnTo>
                  <a:lnTo>
                    <a:pt x="1106" y="419"/>
                  </a:lnTo>
                  <a:lnTo>
                    <a:pt x="1157" y="503"/>
                  </a:lnTo>
                  <a:lnTo>
                    <a:pt x="1173" y="603"/>
                  </a:lnTo>
                  <a:lnTo>
                    <a:pt x="1190" y="704"/>
                  </a:lnTo>
                  <a:lnTo>
                    <a:pt x="1173" y="804"/>
                  </a:lnTo>
                  <a:lnTo>
                    <a:pt x="1157" y="888"/>
                  </a:lnTo>
                  <a:lnTo>
                    <a:pt x="1106" y="972"/>
                  </a:lnTo>
                  <a:lnTo>
                    <a:pt x="1039" y="1056"/>
                  </a:lnTo>
                  <a:lnTo>
                    <a:pt x="972" y="1106"/>
                  </a:lnTo>
                  <a:lnTo>
                    <a:pt x="888" y="1156"/>
                  </a:lnTo>
                  <a:lnTo>
                    <a:pt x="788" y="1190"/>
                  </a:lnTo>
                  <a:lnTo>
                    <a:pt x="587" y="1190"/>
                  </a:lnTo>
                  <a:lnTo>
                    <a:pt x="503" y="1156"/>
                  </a:lnTo>
                  <a:lnTo>
                    <a:pt x="419" y="1106"/>
                  </a:lnTo>
                  <a:lnTo>
                    <a:pt x="336" y="1056"/>
                  </a:lnTo>
                  <a:lnTo>
                    <a:pt x="285" y="972"/>
                  </a:lnTo>
                  <a:lnTo>
                    <a:pt x="235" y="888"/>
                  </a:lnTo>
                  <a:lnTo>
                    <a:pt x="202" y="804"/>
                  </a:lnTo>
                  <a:lnTo>
                    <a:pt x="202" y="704"/>
                  </a:lnTo>
                  <a:lnTo>
                    <a:pt x="202" y="603"/>
                  </a:lnTo>
                  <a:lnTo>
                    <a:pt x="235" y="503"/>
                  </a:lnTo>
                  <a:lnTo>
                    <a:pt x="285" y="419"/>
                  </a:lnTo>
                  <a:lnTo>
                    <a:pt x="336" y="352"/>
                  </a:lnTo>
                  <a:lnTo>
                    <a:pt x="419" y="285"/>
                  </a:lnTo>
                  <a:lnTo>
                    <a:pt x="503" y="235"/>
                  </a:lnTo>
                  <a:lnTo>
                    <a:pt x="587" y="218"/>
                  </a:lnTo>
                  <a:lnTo>
                    <a:pt x="687" y="201"/>
                  </a:lnTo>
                  <a:close/>
                  <a:moveTo>
                    <a:pt x="687" y="0"/>
                  </a:moveTo>
                  <a:lnTo>
                    <a:pt x="553" y="17"/>
                  </a:lnTo>
                  <a:lnTo>
                    <a:pt x="419" y="51"/>
                  </a:lnTo>
                  <a:lnTo>
                    <a:pt x="302" y="118"/>
                  </a:lnTo>
                  <a:lnTo>
                    <a:pt x="202" y="201"/>
                  </a:lnTo>
                  <a:lnTo>
                    <a:pt x="118" y="302"/>
                  </a:lnTo>
                  <a:lnTo>
                    <a:pt x="51" y="419"/>
                  </a:lnTo>
                  <a:lnTo>
                    <a:pt x="1" y="553"/>
                  </a:lnTo>
                  <a:lnTo>
                    <a:pt x="1" y="704"/>
                  </a:lnTo>
                  <a:lnTo>
                    <a:pt x="1" y="838"/>
                  </a:lnTo>
                  <a:lnTo>
                    <a:pt x="51" y="972"/>
                  </a:lnTo>
                  <a:lnTo>
                    <a:pt x="118" y="1089"/>
                  </a:lnTo>
                  <a:lnTo>
                    <a:pt x="202" y="1190"/>
                  </a:lnTo>
                  <a:lnTo>
                    <a:pt x="302" y="1273"/>
                  </a:lnTo>
                  <a:lnTo>
                    <a:pt x="419" y="1340"/>
                  </a:lnTo>
                  <a:lnTo>
                    <a:pt x="553" y="1391"/>
                  </a:lnTo>
                  <a:lnTo>
                    <a:pt x="838" y="1391"/>
                  </a:lnTo>
                  <a:lnTo>
                    <a:pt x="972" y="1340"/>
                  </a:lnTo>
                  <a:lnTo>
                    <a:pt x="1090" y="1273"/>
                  </a:lnTo>
                  <a:lnTo>
                    <a:pt x="1190" y="1190"/>
                  </a:lnTo>
                  <a:lnTo>
                    <a:pt x="1274" y="1089"/>
                  </a:lnTo>
                  <a:lnTo>
                    <a:pt x="1341" y="972"/>
                  </a:lnTo>
                  <a:lnTo>
                    <a:pt x="1374" y="838"/>
                  </a:lnTo>
                  <a:lnTo>
                    <a:pt x="1391" y="704"/>
                  </a:lnTo>
                  <a:lnTo>
                    <a:pt x="1374" y="553"/>
                  </a:lnTo>
                  <a:lnTo>
                    <a:pt x="1341" y="419"/>
                  </a:lnTo>
                  <a:lnTo>
                    <a:pt x="1274" y="302"/>
                  </a:lnTo>
                  <a:lnTo>
                    <a:pt x="1190" y="201"/>
                  </a:lnTo>
                  <a:lnTo>
                    <a:pt x="1090" y="118"/>
                  </a:lnTo>
                  <a:lnTo>
                    <a:pt x="972" y="51"/>
                  </a:lnTo>
                  <a:lnTo>
                    <a:pt x="838" y="17"/>
                  </a:lnTo>
                  <a:lnTo>
                    <a:pt x="68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29"/>
            <p:cNvSpPr/>
            <p:nvPr/>
          </p:nvSpPr>
          <p:spPr>
            <a:xfrm>
              <a:off x="1417775" y="540225"/>
              <a:ext cx="18875" cy="20975"/>
            </a:xfrm>
            <a:custGeom>
              <a:rect b="b" l="l" r="r" t="t"/>
              <a:pathLst>
                <a:path extrusionOk="0" h="839" w="755">
                  <a:moveTo>
                    <a:pt x="101" y="1"/>
                  </a:moveTo>
                  <a:lnTo>
                    <a:pt x="68" y="17"/>
                  </a:lnTo>
                  <a:lnTo>
                    <a:pt x="34" y="34"/>
                  </a:lnTo>
                  <a:lnTo>
                    <a:pt x="17" y="68"/>
                  </a:lnTo>
                  <a:lnTo>
                    <a:pt x="1" y="118"/>
                  </a:lnTo>
                  <a:lnTo>
                    <a:pt x="17" y="151"/>
                  </a:lnTo>
                  <a:lnTo>
                    <a:pt x="51" y="185"/>
                  </a:lnTo>
                  <a:lnTo>
                    <a:pt x="84" y="202"/>
                  </a:lnTo>
                  <a:lnTo>
                    <a:pt x="185" y="235"/>
                  </a:lnTo>
                  <a:lnTo>
                    <a:pt x="269" y="285"/>
                  </a:lnTo>
                  <a:lnTo>
                    <a:pt x="352" y="352"/>
                  </a:lnTo>
                  <a:lnTo>
                    <a:pt x="419" y="419"/>
                  </a:lnTo>
                  <a:lnTo>
                    <a:pt x="486" y="486"/>
                  </a:lnTo>
                  <a:lnTo>
                    <a:pt x="520" y="570"/>
                  </a:lnTo>
                  <a:lnTo>
                    <a:pt x="553" y="654"/>
                  </a:lnTo>
                  <a:lnTo>
                    <a:pt x="553" y="738"/>
                  </a:lnTo>
                  <a:lnTo>
                    <a:pt x="570" y="788"/>
                  </a:lnTo>
                  <a:lnTo>
                    <a:pt x="587" y="821"/>
                  </a:lnTo>
                  <a:lnTo>
                    <a:pt x="620" y="838"/>
                  </a:lnTo>
                  <a:lnTo>
                    <a:pt x="704" y="838"/>
                  </a:lnTo>
                  <a:lnTo>
                    <a:pt x="738" y="821"/>
                  </a:lnTo>
                  <a:lnTo>
                    <a:pt x="754" y="788"/>
                  </a:lnTo>
                  <a:lnTo>
                    <a:pt x="754" y="738"/>
                  </a:lnTo>
                  <a:lnTo>
                    <a:pt x="754" y="620"/>
                  </a:lnTo>
                  <a:lnTo>
                    <a:pt x="721" y="503"/>
                  </a:lnTo>
                  <a:lnTo>
                    <a:pt x="654" y="403"/>
                  </a:lnTo>
                  <a:lnTo>
                    <a:pt x="587" y="302"/>
                  </a:lnTo>
                  <a:lnTo>
                    <a:pt x="503" y="202"/>
                  </a:lnTo>
                  <a:lnTo>
                    <a:pt x="386" y="135"/>
                  </a:lnTo>
                  <a:lnTo>
                    <a:pt x="269" y="68"/>
                  </a:lnTo>
                  <a:lnTo>
                    <a:pt x="135"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9"/>
            <p:cNvSpPr/>
            <p:nvPr/>
          </p:nvSpPr>
          <p:spPr>
            <a:xfrm>
              <a:off x="1388475" y="540225"/>
              <a:ext cx="18450" cy="20975"/>
            </a:xfrm>
            <a:custGeom>
              <a:rect b="b" l="l" r="r" t="t"/>
              <a:pathLst>
                <a:path extrusionOk="0" h="839" w="738">
                  <a:moveTo>
                    <a:pt x="653" y="1"/>
                  </a:moveTo>
                  <a:lnTo>
                    <a:pt x="603" y="17"/>
                  </a:lnTo>
                  <a:lnTo>
                    <a:pt x="486" y="68"/>
                  </a:lnTo>
                  <a:lnTo>
                    <a:pt x="352" y="135"/>
                  </a:lnTo>
                  <a:lnTo>
                    <a:pt x="251" y="202"/>
                  </a:lnTo>
                  <a:lnTo>
                    <a:pt x="168" y="302"/>
                  </a:lnTo>
                  <a:lnTo>
                    <a:pt x="101" y="403"/>
                  </a:lnTo>
                  <a:lnTo>
                    <a:pt x="34" y="503"/>
                  </a:lnTo>
                  <a:lnTo>
                    <a:pt x="17" y="620"/>
                  </a:lnTo>
                  <a:lnTo>
                    <a:pt x="0" y="738"/>
                  </a:lnTo>
                  <a:lnTo>
                    <a:pt x="0" y="788"/>
                  </a:lnTo>
                  <a:lnTo>
                    <a:pt x="34" y="821"/>
                  </a:lnTo>
                  <a:lnTo>
                    <a:pt x="67" y="838"/>
                  </a:lnTo>
                  <a:lnTo>
                    <a:pt x="134" y="838"/>
                  </a:lnTo>
                  <a:lnTo>
                    <a:pt x="168" y="821"/>
                  </a:lnTo>
                  <a:lnTo>
                    <a:pt x="184" y="788"/>
                  </a:lnTo>
                  <a:lnTo>
                    <a:pt x="201" y="738"/>
                  </a:lnTo>
                  <a:lnTo>
                    <a:pt x="201" y="654"/>
                  </a:lnTo>
                  <a:lnTo>
                    <a:pt x="235" y="570"/>
                  </a:lnTo>
                  <a:lnTo>
                    <a:pt x="268" y="486"/>
                  </a:lnTo>
                  <a:lnTo>
                    <a:pt x="335" y="419"/>
                  </a:lnTo>
                  <a:lnTo>
                    <a:pt x="402" y="352"/>
                  </a:lnTo>
                  <a:lnTo>
                    <a:pt x="469" y="285"/>
                  </a:lnTo>
                  <a:lnTo>
                    <a:pt x="570" y="235"/>
                  </a:lnTo>
                  <a:lnTo>
                    <a:pt x="670" y="202"/>
                  </a:lnTo>
                  <a:lnTo>
                    <a:pt x="704" y="185"/>
                  </a:lnTo>
                  <a:lnTo>
                    <a:pt x="737" y="151"/>
                  </a:lnTo>
                  <a:lnTo>
                    <a:pt x="737" y="118"/>
                  </a:lnTo>
                  <a:lnTo>
                    <a:pt x="737" y="84"/>
                  </a:lnTo>
                  <a:lnTo>
                    <a:pt x="720" y="34"/>
                  </a:lnTo>
                  <a:lnTo>
                    <a:pt x="687" y="17"/>
                  </a:lnTo>
                  <a:lnTo>
                    <a:pt x="65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9"/>
            <p:cNvSpPr/>
            <p:nvPr/>
          </p:nvSpPr>
          <p:spPr>
            <a:xfrm>
              <a:off x="1395175" y="512600"/>
              <a:ext cx="34775" cy="35200"/>
            </a:xfrm>
            <a:custGeom>
              <a:rect b="b" l="l" r="r" t="t"/>
              <a:pathLst>
                <a:path extrusionOk="0" h="1408" w="1391">
                  <a:moveTo>
                    <a:pt x="687" y="201"/>
                  </a:moveTo>
                  <a:lnTo>
                    <a:pt x="787" y="218"/>
                  </a:lnTo>
                  <a:lnTo>
                    <a:pt x="888" y="251"/>
                  </a:lnTo>
                  <a:lnTo>
                    <a:pt x="972" y="302"/>
                  </a:lnTo>
                  <a:lnTo>
                    <a:pt x="1039" y="352"/>
                  </a:lnTo>
                  <a:lnTo>
                    <a:pt x="1106" y="436"/>
                  </a:lnTo>
                  <a:lnTo>
                    <a:pt x="1156" y="519"/>
                  </a:lnTo>
                  <a:lnTo>
                    <a:pt x="1173" y="603"/>
                  </a:lnTo>
                  <a:lnTo>
                    <a:pt x="1189" y="704"/>
                  </a:lnTo>
                  <a:lnTo>
                    <a:pt x="1173" y="804"/>
                  </a:lnTo>
                  <a:lnTo>
                    <a:pt x="1156" y="905"/>
                  </a:lnTo>
                  <a:lnTo>
                    <a:pt x="1106" y="988"/>
                  </a:lnTo>
                  <a:lnTo>
                    <a:pt x="1039" y="1055"/>
                  </a:lnTo>
                  <a:lnTo>
                    <a:pt x="972" y="1122"/>
                  </a:lnTo>
                  <a:lnTo>
                    <a:pt x="888" y="1173"/>
                  </a:lnTo>
                  <a:lnTo>
                    <a:pt x="787" y="1189"/>
                  </a:lnTo>
                  <a:lnTo>
                    <a:pt x="687" y="1206"/>
                  </a:lnTo>
                  <a:lnTo>
                    <a:pt x="586" y="1189"/>
                  </a:lnTo>
                  <a:lnTo>
                    <a:pt x="503" y="1173"/>
                  </a:lnTo>
                  <a:lnTo>
                    <a:pt x="419" y="1122"/>
                  </a:lnTo>
                  <a:lnTo>
                    <a:pt x="335" y="1055"/>
                  </a:lnTo>
                  <a:lnTo>
                    <a:pt x="285" y="988"/>
                  </a:lnTo>
                  <a:lnTo>
                    <a:pt x="235" y="905"/>
                  </a:lnTo>
                  <a:lnTo>
                    <a:pt x="201" y="804"/>
                  </a:lnTo>
                  <a:lnTo>
                    <a:pt x="201" y="704"/>
                  </a:lnTo>
                  <a:lnTo>
                    <a:pt x="201" y="603"/>
                  </a:lnTo>
                  <a:lnTo>
                    <a:pt x="235" y="519"/>
                  </a:lnTo>
                  <a:lnTo>
                    <a:pt x="285" y="436"/>
                  </a:lnTo>
                  <a:lnTo>
                    <a:pt x="335" y="352"/>
                  </a:lnTo>
                  <a:lnTo>
                    <a:pt x="419" y="302"/>
                  </a:lnTo>
                  <a:lnTo>
                    <a:pt x="503" y="251"/>
                  </a:lnTo>
                  <a:lnTo>
                    <a:pt x="586" y="218"/>
                  </a:lnTo>
                  <a:lnTo>
                    <a:pt x="687" y="201"/>
                  </a:lnTo>
                  <a:close/>
                  <a:moveTo>
                    <a:pt x="687" y="0"/>
                  </a:moveTo>
                  <a:lnTo>
                    <a:pt x="553" y="17"/>
                  </a:lnTo>
                  <a:lnTo>
                    <a:pt x="419" y="67"/>
                  </a:lnTo>
                  <a:lnTo>
                    <a:pt x="302" y="134"/>
                  </a:lnTo>
                  <a:lnTo>
                    <a:pt x="201" y="218"/>
                  </a:lnTo>
                  <a:lnTo>
                    <a:pt x="117" y="318"/>
                  </a:lnTo>
                  <a:lnTo>
                    <a:pt x="50" y="436"/>
                  </a:lnTo>
                  <a:lnTo>
                    <a:pt x="0" y="570"/>
                  </a:lnTo>
                  <a:lnTo>
                    <a:pt x="0" y="704"/>
                  </a:lnTo>
                  <a:lnTo>
                    <a:pt x="0" y="854"/>
                  </a:lnTo>
                  <a:lnTo>
                    <a:pt x="50" y="972"/>
                  </a:lnTo>
                  <a:lnTo>
                    <a:pt x="117" y="1089"/>
                  </a:lnTo>
                  <a:lnTo>
                    <a:pt x="201" y="1206"/>
                  </a:lnTo>
                  <a:lnTo>
                    <a:pt x="302" y="1290"/>
                  </a:lnTo>
                  <a:lnTo>
                    <a:pt x="419" y="1357"/>
                  </a:lnTo>
                  <a:lnTo>
                    <a:pt x="553" y="1390"/>
                  </a:lnTo>
                  <a:lnTo>
                    <a:pt x="687" y="1407"/>
                  </a:lnTo>
                  <a:lnTo>
                    <a:pt x="838" y="1390"/>
                  </a:lnTo>
                  <a:lnTo>
                    <a:pt x="955" y="1357"/>
                  </a:lnTo>
                  <a:lnTo>
                    <a:pt x="1089" y="1290"/>
                  </a:lnTo>
                  <a:lnTo>
                    <a:pt x="1189" y="1206"/>
                  </a:lnTo>
                  <a:lnTo>
                    <a:pt x="1273" y="1089"/>
                  </a:lnTo>
                  <a:lnTo>
                    <a:pt x="1340" y="972"/>
                  </a:lnTo>
                  <a:lnTo>
                    <a:pt x="1374" y="854"/>
                  </a:lnTo>
                  <a:lnTo>
                    <a:pt x="1390" y="704"/>
                  </a:lnTo>
                  <a:lnTo>
                    <a:pt x="1374" y="570"/>
                  </a:lnTo>
                  <a:lnTo>
                    <a:pt x="1340" y="436"/>
                  </a:lnTo>
                  <a:lnTo>
                    <a:pt x="1273" y="318"/>
                  </a:lnTo>
                  <a:lnTo>
                    <a:pt x="1189" y="218"/>
                  </a:lnTo>
                  <a:lnTo>
                    <a:pt x="1089" y="134"/>
                  </a:lnTo>
                  <a:lnTo>
                    <a:pt x="955" y="67"/>
                  </a:lnTo>
                  <a:lnTo>
                    <a:pt x="838" y="17"/>
                  </a:lnTo>
                  <a:lnTo>
                    <a:pt x="68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9"/>
            <p:cNvSpPr/>
            <p:nvPr/>
          </p:nvSpPr>
          <p:spPr>
            <a:xfrm>
              <a:off x="1486875" y="540225"/>
              <a:ext cx="18875" cy="20975"/>
            </a:xfrm>
            <a:custGeom>
              <a:rect b="b" l="l" r="r" t="t"/>
              <a:pathLst>
                <a:path extrusionOk="0" h="839" w="755">
                  <a:moveTo>
                    <a:pt x="84" y="1"/>
                  </a:moveTo>
                  <a:lnTo>
                    <a:pt x="51" y="17"/>
                  </a:lnTo>
                  <a:lnTo>
                    <a:pt x="17" y="34"/>
                  </a:lnTo>
                  <a:lnTo>
                    <a:pt x="1" y="68"/>
                  </a:lnTo>
                  <a:lnTo>
                    <a:pt x="1" y="118"/>
                  </a:lnTo>
                  <a:lnTo>
                    <a:pt x="1" y="151"/>
                  </a:lnTo>
                  <a:lnTo>
                    <a:pt x="34" y="185"/>
                  </a:lnTo>
                  <a:lnTo>
                    <a:pt x="68" y="202"/>
                  </a:lnTo>
                  <a:lnTo>
                    <a:pt x="168" y="235"/>
                  </a:lnTo>
                  <a:lnTo>
                    <a:pt x="269" y="285"/>
                  </a:lnTo>
                  <a:lnTo>
                    <a:pt x="336" y="352"/>
                  </a:lnTo>
                  <a:lnTo>
                    <a:pt x="419" y="419"/>
                  </a:lnTo>
                  <a:lnTo>
                    <a:pt x="470" y="486"/>
                  </a:lnTo>
                  <a:lnTo>
                    <a:pt x="503" y="570"/>
                  </a:lnTo>
                  <a:lnTo>
                    <a:pt x="537" y="654"/>
                  </a:lnTo>
                  <a:lnTo>
                    <a:pt x="553" y="738"/>
                  </a:lnTo>
                  <a:lnTo>
                    <a:pt x="553" y="788"/>
                  </a:lnTo>
                  <a:lnTo>
                    <a:pt x="570" y="821"/>
                  </a:lnTo>
                  <a:lnTo>
                    <a:pt x="604" y="838"/>
                  </a:lnTo>
                  <a:lnTo>
                    <a:pt x="687" y="838"/>
                  </a:lnTo>
                  <a:lnTo>
                    <a:pt x="721" y="821"/>
                  </a:lnTo>
                  <a:lnTo>
                    <a:pt x="738" y="788"/>
                  </a:lnTo>
                  <a:lnTo>
                    <a:pt x="754" y="738"/>
                  </a:lnTo>
                  <a:lnTo>
                    <a:pt x="738" y="620"/>
                  </a:lnTo>
                  <a:lnTo>
                    <a:pt x="704" y="503"/>
                  </a:lnTo>
                  <a:lnTo>
                    <a:pt x="654" y="403"/>
                  </a:lnTo>
                  <a:lnTo>
                    <a:pt x="570" y="302"/>
                  </a:lnTo>
                  <a:lnTo>
                    <a:pt x="486" y="202"/>
                  </a:lnTo>
                  <a:lnTo>
                    <a:pt x="386" y="135"/>
                  </a:lnTo>
                  <a:lnTo>
                    <a:pt x="252" y="68"/>
                  </a:lnTo>
                  <a:lnTo>
                    <a:pt x="118" y="17"/>
                  </a:lnTo>
                  <a:lnTo>
                    <a:pt x="8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9"/>
            <p:cNvSpPr/>
            <p:nvPr/>
          </p:nvSpPr>
          <p:spPr>
            <a:xfrm>
              <a:off x="1457150" y="540225"/>
              <a:ext cx="18875" cy="20975"/>
            </a:xfrm>
            <a:custGeom>
              <a:rect b="b" l="l" r="r" t="t"/>
              <a:pathLst>
                <a:path extrusionOk="0" h="839" w="755">
                  <a:moveTo>
                    <a:pt x="654" y="1"/>
                  </a:moveTo>
                  <a:lnTo>
                    <a:pt x="620" y="17"/>
                  </a:lnTo>
                  <a:lnTo>
                    <a:pt x="486" y="68"/>
                  </a:lnTo>
                  <a:lnTo>
                    <a:pt x="369" y="135"/>
                  </a:lnTo>
                  <a:lnTo>
                    <a:pt x="252" y="202"/>
                  </a:lnTo>
                  <a:lnTo>
                    <a:pt x="168" y="302"/>
                  </a:lnTo>
                  <a:lnTo>
                    <a:pt x="101" y="403"/>
                  </a:lnTo>
                  <a:lnTo>
                    <a:pt x="51" y="503"/>
                  </a:lnTo>
                  <a:lnTo>
                    <a:pt x="17" y="620"/>
                  </a:lnTo>
                  <a:lnTo>
                    <a:pt x="0" y="738"/>
                  </a:lnTo>
                  <a:lnTo>
                    <a:pt x="17" y="788"/>
                  </a:lnTo>
                  <a:lnTo>
                    <a:pt x="34" y="821"/>
                  </a:lnTo>
                  <a:lnTo>
                    <a:pt x="67" y="838"/>
                  </a:lnTo>
                  <a:lnTo>
                    <a:pt x="134" y="838"/>
                  </a:lnTo>
                  <a:lnTo>
                    <a:pt x="168" y="821"/>
                  </a:lnTo>
                  <a:lnTo>
                    <a:pt x="201" y="788"/>
                  </a:lnTo>
                  <a:lnTo>
                    <a:pt x="201" y="738"/>
                  </a:lnTo>
                  <a:lnTo>
                    <a:pt x="218" y="654"/>
                  </a:lnTo>
                  <a:lnTo>
                    <a:pt x="235" y="570"/>
                  </a:lnTo>
                  <a:lnTo>
                    <a:pt x="285" y="486"/>
                  </a:lnTo>
                  <a:lnTo>
                    <a:pt x="335" y="419"/>
                  </a:lnTo>
                  <a:lnTo>
                    <a:pt x="402" y="352"/>
                  </a:lnTo>
                  <a:lnTo>
                    <a:pt x="486" y="285"/>
                  </a:lnTo>
                  <a:lnTo>
                    <a:pt x="570" y="235"/>
                  </a:lnTo>
                  <a:lnTo>
                    <a:pt x="670" y="202"/>
                  </a:lnTo>
                  <a:lnTo>
                    <a:pt x="704" y="185"/>
                  </a:lnTo>
                  <a:lnTo>
                    <a:pt x="737" y="151"/>
                  </a:lnTo>
                  <a:lnTo>
                    <a:pt x="754" y="118"/>
                  </a:lnTo>
                  <a:lnTo>
                    <a:pt x="737" y="84"/>
                  </a:lnTo>
                  <a:lnTo>
                    <a:pt x="721" y="34"/>
                  </a:lnTo>
                  <a:lnTo>
                    <a:pt x="687" y="17"/>
                  </a:lnTo>
                  <a:lnTo>
                    <a:pt x="65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9"/>
            <p:cNvSpPr/>
            <p:nvPr/>
          </p:nvSpPr>
          <p:spPr>
            <a:xfrm>
              <a:off x="1463850" y="512600"/>
              <a:ext cx="34775" cy="35200"/>
            </a:xfrm>
            <a:custGeom>
              <a:rect b="b" l="l" r="r" t="t"/>
              <a:pathLst>
                <a:path extrusionOk="0" h="1408" w="1391">
                  <a:moveTo>
                    <a:pt x="687" y="201"/>
                  </a:moveTo>
                  <a:lnTo>
                    <a:pt x="788" y="218"/>
                  </a:lnTo>
                  <a:lnTo>
                    <a:pt x="888" y="251"/>
                  </a:lnTo>
                  <a:lnTo>
                    <a:pt x="972" y="302"/>
                  </a:lnTo>
                  <a:lnTo>
                    <a:pt x="1039" y="352"/>
                  </a:lnTo>
                  <a:lnTo>
                    <a:pt x="1106" y="436"/>
                  </a:lnTo>
                  <a:lnTo>
                    <a:pt x="1156" y="519"/>
                  </a:lnTo>
                  <a:lnTo>
                    <a:pt x="1190" y="603"/>
                  </a:lnTo>
                  <a:lnTo>
                    <a:pt x="1190" y="704"/>
                  </a:lnTo>
                  <a:lnTo>
                    <a:pt x="1190" y="804"/>
                  </a:lnTo>
                  <a:lnTo>
                    <a:pt x="1156" y="905"/>
                  </a:lnTo>
                  <a:lnTo>
                    <a:pt x="1106" y="988"/>
                  </a:lnTo>
                  <a:lnTo>
                    <a:pt x="1039" y="1055"/>
                  </a:lnTo>
                  <a:lnTo>
                    <a:pt x="972" y="1122"/>
                  </a:lnTo>
                  <a:lnTo>
                    <a:pt x="888" y="1173"/>
                  </a:lnTo>
                  <a:lnTo>
                    <a:pt x="788" y="1189"/>
                  </a:lnTo>
                  <a:lnTo>
                    <a:pt x="687" y="1206"/>
                  </a:lnTo>
                  <a:lnTo>
                    <a:pt x="587" y="1189"/>
                  </a:lnTo>
                  <a:lnTo>
                    <a:pt x="503" y="1173"/>
                  </a:lnTo>
                  <a:lnTo>
                    <a:pt x="419" y="1122"/>
                  </a:lnTo>
                  <a:lnTo>
                    <a:pt x="335" y="1055"/>
                  </a:lnTo>
                  <a:lnTo>
                    <a:pt x="285" y="988"/>
                  </a:lnTo>
                  <a:lnTo>
                    <a:pt x="235" y="905"/>
                  </a:lnTo>
                  <a:lnTo>
                    <a:pt x="201" y="804"/>
                  </a:lnTo>
                  <a:lnTo>
                    <a:pt x="201" y="704"/>
                  </a:lnTo>
                  <a:lnTo>
                    <a:pt x="201" y="603"/>
                  </a:lnTo>
                  <a:lnTo>
                    <a:pt x="235" y="519"/>
                  </a:lnTo>
                  <a:lnTo>
                    <a:pt x="285" y="436"/>
                  </a:lnTo>
                  <a:lnTo>
                    <a:pt x="335" y="352"/>
                  </a:lnTo>
                  <a:lnTo>
                    <a:pt x="419" y="302"/>
                  </a:lnTo>
                  <a:lnTo>
                    <a:pt x="503" y="251"/>
                  </a:lnTo>
                  <a:lnTo>
                    <a:pt x="587" y="218"/>
                  </a:lnTo>
                  <a:lnTo>
                    <a:pt x="687" y="201"/>
                  </a:lnTo>
                  <a:close/>
                  <a:moveTo>
                    <a:pt x="687" y="0"/>
                  </a:moveTo>
                  <a:lnTo>
                    <a:pt x="553" y="17"/>
                  </a:lnTo>
                  <a:lnTo>
                    <a:pt x="419" y="67"/>
                  </a:lnTo>
                  <a:lnTo>
                    <a:pt x="302" y="134"/>
                  </a:lnTo>
                  <a:lnTo>
                    <a:pt x="201" y="218"/>
                  </a:lnTo>
                  <a:lnTo>
                    <a:pt x="118" y="318"/>
                  </a:lnTo>
                  <a:lnTo>
                    <a:pt x="51" y="436"/>
                  </a:lnTo>
                  <a:lnTo>
                    <a:pt x="17" y="570"/>
                  </a:lnTo>
                  <a:lnTo>
                    <a:pt x="0" y="704"/>
                  </a:lnTo>
                  <a:lnTo>
                    <a:pt x="17" y="854"/>
                  </a:lnTo>
                  <a:lnTo>
                    <a:pt x="51" y="972"/>
                  </a:lnTo>
                  <a:lnTo>
                    <a:pt x="118" y="1089"/>
                  </a:lnTo>
                  <a:lnTo>
                    <a:pt x="201" y="1206"/>
                  </a:lnTo>
                  <a:lnTo>
                    <a:pt x="302" y="1290"/>
                  </a:lnTo>
                  <a:lnTo>
                    <a:pt x="419" y="1357"/>
                  </a:lnTo>
                  <a:lnTo>
                    <a:pt x="553" y="1390"/>
                  </a:lnTo>
                  <a:lnTo>
                    <a:pt x="687" y="1407"/>
                  </a:lnTo>
                  <a:lnTo>
                    <a:pt x="838" y="1390"/>
                  </a:lnTo>
                  <a:lnTo>
                    <a:pt x="972" y="1357"/>
                  </a:lnTo>
                  <a:lnTo>
                    <a:pt x="1089" y="1290"/>
                  </a:lnTo>
                  <a:lnTo>
                    <a:pt x="1190" y="1206"/>
                  </a:lnTo>
                  <a:lnTo>
                    <a:pt x="1273" y="1089"/>
                  </a:lnTo>
                  <a:lnTo>
                    <a:pt x="1340" y="972"/>
                  </a:lnTo>
                  <a:lnTo>
                    <a:pt x="1374" y="854"/>
                  </a:lnTo>
                  <a:lnTo>
                    <a:pt x="1391" y="704"/>
                  </a:lnTo>
                  <a:lnTo>
                    <a:pt x="1374" y="570"/>
                  </a:lnTo>
                  <a:lnTo>
                    <a:pt x="1340" y="436"/>
                  </a:lnTo>
                  <a:lnTo>
                    <a:pt x="1273" y="318"/>
                  </a:lnTo>
                  <a:lnTo>
                    <a:pt x="1190" y="218"/>
                  </a:lnTo>
                  <a:lnTo>
                    <a:pt x="1089" y="134"/>
                  </a:lnTo>
                  <a:lnTo>
                    <a:pt x="972" y="67"/>
                  </a:lnTo>
                  <a:lnTo>
                    <a:pt x="838" y="17"/>
                  </a:lnTo>
                  <a:lnTo>
                    <a:pt x="68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30"/>
          <p:cNvGrpSpPr/>
          <p:nvPr/>
        </p:nvGrpSpPr>
        <p:grpSpPr>
          <a:xfrm>
            <a:off x="200" y="0"/>
            <a:ext cx="12191800" cy="6858000"/>
            <a:chOff x="200" y="0"/>
            <a:chExt cx="12191800" cy="6858000"/>
          </a:xfrm>
        </p:grpSpPr>
        <p:pic>
          <p:nvPicPr>
            <p:cNvPr id="268" name="Google Shape;268;p30"/>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269" name="Google Shape;269;p30"/>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270" name="Google Shape;270;p30"/>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271" name="Google Shape;271;p30"/>
          <p:cNvSpPr txBox="1"/>
          <p:nvPr>
            <p:ph type="ctrTitle"/>
          </p:nvPr>
        </p:nvSpPr>
        <p:spPr>
          <a:xfrm>
            <a:off x="1166446" y="381507"/>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latin typeface="Quattrocento Sans"/>
                <a:ea typeface="Quattrocento Sans"/>
                <a:cs typeface="Quattrocento Sans"/>
                <a:sym typeface="Quattrocento Sans"/>
              </a:rPr>
              <a:t>Accessing your HSA funds</a:t>
            </a:r>
            <a:endParaRPr>
              <a:solidFill>
                <a:srgbClr val="004280"/>
              </a:solidFill>
              <a:latin typeface="Quattrocento Sans"/>
              <a:ea typeface="Quattrocento Sans"/>
              <a:cs typeface="Quattrocento Sans"/>
              <a:sym typeface="Quattrocento Sans"/>
            </a:endParaRPr>
          </a:p>
        </p:txBody>
      </p:sp>
      <p:sp>
        <p:nvSpPr>
          <p:cNvPr id="272" name="Google Shape;272;p30"/>
          <p:cNvSpPr txBox="1"/>
          <p:nvPr/>
        </p:nvSpPr>
        <p:spPr>
          <a:xfrm>
            <a:off x="1166446" y="4333671"/>
            <a:ext cx="47391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Pay your provider from your online account/mobile app – check issued from your HSA to your provider</a:t>
            </a:r>
            <a:endParaRPr b="0" i="0" sz="2400" u="none" cap="none" strike="noStrike">
              <a:solidFill>
                <a:srgbClr val="004280"/>
              </a:solidFill>
              <a:latin typeface="Quattrocento Sans"/>
              <a:ea typeface="Quattrocento Sans"/>
              <a:cs typeface="Quattrocento Sans"/>
              <a:sym typeface="Quattrocento Sans"/>
            </a:endParaRPr>
          </a:p>
        </p:txBody>
      </p:sp>
      <p:sp>
        <p:nvSpPr>
          <p:cNvPr id="273" name="Google Shape;273;p30"/>
          <p:cNvSpPr/>
          <p:nvPr/>
        </p:nvSpPr>
        <p:spPr>
          <a:xfrm>
            <a:off x="2578219"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4" name="Google Shape;274;p30"/>
          <p:cNvSpPr txBox="1"/>
          <p:nvPr/>
        </p:nvSpPr>
        <p:spPr>
          <a:xfrm>
            <a:off x="6534285" y="4333671"/>
            <a:ext cx="40341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Distribution request to you via free direct deposit or paper check!</a:t>
            </a:r>
            <a:endParaRPr b="0" i="0" sz="2400" u="none" cap="none" strike="noStrike">
              <a:solidFill>
                <a:srgbClr val="004280"/>
              </a:solidFill>
              <a:latin typeface="Quattrocento Sans"/>
              <a:ea typeface="Quattrocento Sans"/>
              <a:cs typeface="Quattrocento Sans"/>
              <a:sym typeface="Quattrocento Sans"/>
            </a:endParaRPr>
          </a:p>
        </p:txBody>
      </p:sp>
      <p:sp>
        <p:nvSpPr>
          <p:cNvPr id="275" name="Google Shape;275;p30"/>
          <p:cNvSpPr/>
          <p:nvPr/>
        </p:nvSpPr>
        <p:spPr>
          <a:xfrm>
            <a:off x="7593565"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6" name="Google Shape;276;p30"/>
          <p:cNvSpPr txBox="1"/>
          <p:nvPr/>
        </p:nvSpPr>
        <p:spPr>
          <a:xfrm>
            <a:off x="2771775" y="1498830"/>
            <a:ext cx="6648450"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Quattrocento Sans"/>
                <a:ea typeface="Quattrocento Sans"/>
                <a:cs typeface="Quattrocento Sans"/>
                <a:sym typeface="Quattrocento Sans"/>
              </a:rPr>
              <a:t>Submit a distribution request online at any time</a:t>
            </a:r>
            <a:endParaRPr b="0" i="0" sz="2400" u="none" cap="none" strike="noStrike">
              <a:solidFill>
                <a:srgbClr val="004280"/>
              </a:solidFill>
              <a:latin typeface="Quattrocento Sans"/>
              <a:ea typeface="Quattrocento Sans"/>
              <a:cs typeface="Quattrocento Sans"/>
              <a:sym typeface="Quattrocento Sans"/>
            </a:endParaRPr>
          </a:p>
        </p:txBody>
      </p:sp>
      <p:pic>
        <p:nvPicPr>
          <p:cNvPr id="277" name="Google Shape;277;p30"/>
          <p:cNvPicPr preferRelativeResize="0"/>
          <p:nvPr/>
        </p:nvPicPr>
        <p:blipFill rotWithShape="1">
          <a:blip r:embed="rId4">
            <a:alphaModFix/>
          </a:blip>
          <a:srcRect b="0" l="0" r="0" t="0"/>
          <a:stretch/>
        </p:blipFill>
        <p:spPr>
          <a:xfrm>
            <a:off x="2501586" y="2208950"/>
            <a:ext cx="1984108" cy="1915508"/>
          </a:xfrm>
          <a:prstGeom prst="rect">
            <a:avLst/>
          </a:prstGeom>
          <a:noFill/>
          <a:ln>
            <a:noFill/>
          </a:ln>
        </p:spPr>
      </p:pic>
      <p:grpSp>
        <p:nvGrpSpPr>
          <p:cNvPr id="278" name="Google Shape;278;p30"/>
          <p:cNvGrpSpPr/>
          <p:nvPr/>
        </p:nvGrpSpPr>
        <p:grpSpPr>
          <a:xfrm>
            <a:off x="8137856" y="2704441"/>
            <a:ext cx="826926" cy="992260"/>
            <a:chOff x="2576500" y="474475"/>
            <a:chExt cx="83775" cy="100525"/>
          </a:xfrm>
        </p:grpSpPr>
        <p:sp>
          <p:nvSpPr>
            <p:cNvPr id="279" name="Google Shape;279;p30"/>
            <p:cNvSpPr/>
            <p:nvPr/>
          </p:nvSpPr>
          <p:spPr>
            <a:xfrm>
              <a:off x="2592850" y="474475"/>
              <a:ext cx="51100" cy="32275"/>
            </a:xfrm>
            <a:custGeom>
              <a:rect b="b" l="l" r="r" t="t"/>
              <a:pathLst>
                <a:path extrusionOk="0" h="1291" w="2044">
                  <a:moveTo>
                    <a:pt x="1089" y="202"/>
                  </a:moveTo>
                  <a:lnTo>
                    <a:pt x="1156" y="219"/>
                  </a:lnTo>
                  <a:lnTo>
                    <a:pt x="1240" y="286"/>
                  </a:lnTo>
                  <a:lnTo>
                    <a:pt x="1323" y="336"/>
                  </a:lnTo>
                  <a:lnTo>
                    <a:pt x="1374" y="353"/>
                  </a:lnTo>
                  <a:lnTo>
                    <a:pt x="1441" y="369"/>
                  </a:lnTo>
                  <a:lnTo>
                    <a:pt x="1575" y="336"/>
                  </a:lnTo>
                  <a:lnTo>
                    <a:pt x="1826" y="252"/>
                  </a:lnTo>
                  <a:lnTo>
                    <a:pt x="1843" y="252"/>
                  </a:lnTo>
                  <a:lnTo>
                    <a:pt x="1809" y="386"/>
                  </a:lnTo>
                  <a:lnTo>
                    <a:pt x="1759" y="503"/>
                  </a:lnTo>
                  <a:lnTo>
                    <a:pt x="1709" y="587"/>
                  </a:lnTo>
                  <a:lnTo>
                    <a:pt x="1658" y="671"/>
                  </a:lnTo>
                  <a:lnTo>
                    <a:pt x="1558" y="822"/>
                  </a:lnTo>
                  <a:lnTo>
                    <a:pt x="1524" y="922"/>
                  </a:lnTo>
                  <a:lnTo>
                    <a:pt x="1508" y="1023"/>
                  </a:lnTo>
                  <a:lnTo>
                    <a:pt x="1374" y="1056"/>
                  </a:lnTo>
                  <a:lnTo>
                    <a:pt x="1223" y="1073"/>
                  </a:lnTo>
                  <a:lnTo>
                    <a:pt x="1022" y="1090"/>
                  </a:lnTo>
                  <a:lnTo>
                    <a:pt x="804" y="1073"/>
                  </a:lnTo>
                  <a:lnTo>
                    <a:pt x="670" y="1056"/>
                  </a:lnTo>
                  <a:lnTo>
                    <a:pt x="536" y="1023"/>
                  </a:lnTo>
                  <a:lnTo>
                    <a:pt x="519" y="922"/>
                  </a:lnTo>
                  <a:lnTo>
                    <a:pt x="469" y="822"/>
                  </a:lnTo>
                  <a:lnTo>
                    <a:pt x="385" y="671"/>
                  </a:lnTo>
                  <a:lnTo>
                    <a:pt x="318" y="587"/>
                  </a:lnTo>
                  <a:lnTo>
                    <a:pt x="268" y="503"/>
                  </a:lnTo>
                  <a:lnTo>
                    <a:pt x="235" y="386"/>
                  </a:lnTo>
                  <a:lnTo>
                    <a:pt x="201" y="252"/>
                  </a:lnTo>
                  <a:lnTo>
                    <a:pt x="218" y="252"/>
                  </a:lnTo>
                  <a:lnTo>
                    <a:pt x="469" y="336"/>
                  </a:lnTo>
                  <a:lnTo>
                    <a:pt x="603" y="369"/>
                  </a:lnTo>
                  <a:lnTo>
                    <a:pt x="670" y="353"/>
                  </a:lnTo>
                  <a:lnTo>
                    <a:pt x="720" y="336"/>
                  </a:lnTo>
                  <a:lnTo>
                    <a:pt x="804" y="286"/>
                  </a:lnTo>
                  <a:lnTo>
                    <a:pt x="888" y="219"/>
                  </a:lnTo>
                  <a:lnTo>
                    <a:pt x="955" y="202"/>
                  </a:lnTo>
                  <a:close/>
                  <a:moveTo>
                    <a:pt x="905" y="1"/>
                  </a:moveTo>
                  <a:lnTo>
                    <a:pt x="804" y="34"/>
                  </a:lnTo>
                  <a:lnTo>
                    <a:pt x="737" y="85"/>
                  </a:lnTo>
                  <a:lnTo>
                    <a:pt x="670" y="118"/>
                  </a:lnTo>
                  <a:lnTo>
                    <a:pt x="637" y="152"/>
                  </a:lnTo>
                  <a:lnTo>
                    <a:pt x="603" y="168"/>
                  </a:lnTo>
                  <a:lnTo>
                    <a:pt x="519" y="152"/>
                  </a:lnTo>
                  <a:lnTo>
                    <a:pt x="285" y="68"/>
                  </a:lnTo>
                  <a:lnTo>
                    <a:pt x="235" y="51"/>
                  </a:lnTo>
                  <a:lnTo>
                    <a:pt x="184" y="51"/>
                  </a:lnTo>
                  <a:lnTo>
                    <a:pt x="134" y="68"/>
                  </a:lnTo>
                  <a:lnTo>
                    <a:pt x="84" y="101"/>
                  </a:lnTo>
                  <a:lnTo>
                    <a:pt x="50" y="135"/>
                  </a:lnTo>
                  <a:lnTo>
                    <a:pt x="17" y="185"/>
                  </a:lnTo>
                  <a:lnTo>
                    <a:pt x="0" y="235"/>
                  </a:lnTo>
                  <a:lnTo>
                    <a:pt x="0" y="286"/>
                  </a:lnTo>
                  <a:lnTo>
                    <a:pt x="34" y="453"/>
                  </a:lnTo>
                  <a:lnTo>
                    <a:pt x="101" y="587"/>
                  </a:lnTo>
                  <a:lnTo>
                    <a:pt x="151" y="704"/>
                  </a:lnTo>
                  <a:lnTo>
                    <a:pt x="218" y="788"/>
                  </a:lnTo>
                  <a:lnTo>
                    <a:pt x="302" y="939"/>
                  </a:lnTo>
                  <a:lnTo>
                    <a:pt x="335" y="1006"/>
                  </a:lnTo>
                  <a:lnTo>
                    <a:pt x="335" y="1090"/>
                  </a:lnTo>
                  <a:lnTo>
                    <a:pt x="352" y="1123"/>
                  </a:lnTo>
                  <a:lnTo>
                    <a:pt x="352" y="1157"/>
                  </a:lnTo>
                  <a:lnTo>
                    <a:pt x="385" y="1173"/>
                  </a:lnTo>
                  <a:lnTo>
                    <a:pt x="402" y="1190"/>
                  </a:lnTo>
                  <a:lnTo>
                    <a:pt x="603" y="1240"/>
                  </a:lnTo>
                  <a:lnTo>
                    <a:pt x="787" y="1274"/>
                  </a:lnTo>
                  <a:lnTo>
                    <a:pt x="1022" y="1291"/>
                  </a:lnTo>
                  <a:lnTo>
                    <a:pt x="1256" y="1274"/>
                  </a:lnTo>
                  <a:lnTo>
                    <a:pt x="1441" y="1240"/>
                  </a:lnTo>
                  <a:lnTo>
                    <a:pt x="1625" y="1190"/>
                  </a:lnTo>
                  <a:lnTo>
                    <a:pt x="1658" y="1173"/>
                  </a:lnTo>
                  <a:lnTo>
                    <a:pt x="1675" y="1157"/>
                  </a:lnTo>
                  <a:lnTo>
                    <a:pt x="1692" y="1123"/>
                  </a:lnTo>
                  <a:lnTo>
                    <a:pt x="1709" y="1090"/>
                  </a:lnTo>
                  <a:lnTo>
                    <a:pt x="1709" y="1006"/>
                  </a:lnTo>
                  <a:lnTo>
                    <a:pt x="1742" y="939"/>
                  </a:lnTo>
                  <a:lnTo>
                    <a:pt x="1826" y="788"/>
                  </a:lnTo>
                  <a:lnTo>
                    <a:pt x="1893" y="704"/>
                  </a:lnTo>
                  <a:lnTo>
                    <a:pt x="1943" y="587"/>
                  </a:lnTo>
                  <a:lnTo>
                    <a:pt x="1993" y="453"/>
                  </a:lnTo>
                  <a:lnTo>
                    <a:pt x="2044" y="286"/>
                  </a:lnTo>
                  <a:lnTo>
                    <a:pt x="2044" y="235"/>
                  </a:lnTo>
                  <a:lnTo>
                    <a:pt x="2027" y="185"/>
                  </a:lnTo>
                  <a:lnTo>
                    <a:pt x="1993" y="135"/>
                  </a:lnTo>
                  <a:lnTo>
                    <a:pt x="1960" y="101"/>
                  </a:lnTo>
                  <a:lnTo>
                    <a:pt x="1910" y="68"/>
                  </a:lnTo>
                  <a:lnTo>
                    <a:pt x="1859" y="51"/>
                  </a:lnTo>
                  <a:lnTo>
                    <a:pt x="1809" y="51"/>
                  </a:lnTo>
                  <a:lnTo>
                    <a:pt x="1759" y="68"/>
                  </a:lnTo>
                  <a:lnTo>
                    <a:pt x="1524" y="152"/>
                  </a:lnTo>
                  <a:lnTo>
                    <a:pt x="1441" y="168"/>
                  </a:lnTo>
                  <a:lnTo>
                    <a:pt x="1407" y="152"/>
                  </a:lnTo>
                  <a:lnTo>
                    <a:pt x="1357" y="118"/>
                  </a:lnTo>
                  <a:lnTo>
                    <a:pt x="1307" y="85"/>
                  </a:lnTo>
                  <a:lnTo>
                    <a:pt x="1240" y="34"/>
                  </a:lnTo>
                  <a:lnTo>
                    <a:pt x="113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0" name="Google Shape;280;p30"/>
            <p:cNvSpPr/>
            <p:nvPr/>
          </p:nvSpPr>
          <p:spPr>
            <a:xfrm>
              <a:off x="2576500" y="499200"/>
              <a:ext cx="83775" cy="75800"/>
            </a:xfrm>
            <a:custGeom>
              <a:rect b="b" l="l" r="r" t="t"/>
              <a:pathLst>
                <a:path extrusionOk="0" h="3032" w="3351">
                  <a:moveTo>
                    <a:pt x="2229" y="218"/>
                  </a:moveTo>
                  <a:lnTo>
                    <a:pt x="2446" y="469"/>
                  </a:lnTo>
                  <a:lnTo>
                    <a:pt x="2597" y="653"/>
                  </a:lnTo>
                  <a:lnTo>
                    <a:pt x="2765" y="854"/>
                  </a:lnTo>
                  <a:lnTo>
                    <a:pt x="2915" y="1089"/>
                  </a:lnTo>
                  <a:lnTo>
                    <a:pt x="3033" y="1323"/>
                  </a:lnTo>
                  <a:lnTo>
                    <a:pt x="3083" y="1441"/>
                  </a:lnTo>
                  <a:lnTo>
                    <a:pt x="3116" y="1558"/>
                  </a:lnTo>
                  <a:lnTo>
                    <a:pt x="3150" y="1658"/>
                  </a:lnTo>
                  <a:lnTo>
                    <a:pt x="3150" y="1759"/>
                  </a:lnTo>
                  <a:lnTo>
                    <a:pt x="3150" y="1910"/>
                  </a:lnTo>
                  <a:lnTo>
                    <a:pt x="3133" y="2027"/>
                  </a:lnTo>
                  <a:lnTo>
                    <a:pt x="3100" y="2144"/>
                  </a:lnTo>
                  <a:lnTo>
                    <a:pt x="3066" y="2245"/>
                  </a:lnTo>
                  <a:lnTo>
                    <a:pt x="3016" y="2345"/>
                  </a:lnTo>
                  <a:lnTo>
                    <a:pt x="2966" y="2429"/>
                  </a:lnTo>
                  <a:lnTo>
                    <a:pt x="2882" y="2513"/>
                  </a:lnTo>
                  <a:lnTo>
                    <a:pt x="2815" y="2580"/>
                  </a:lnTo>
                  <a:lnTo>
                    <a:pt x="2714" y="2647"/>
                  </a:lnTo>
                  <a:lnTo>
                    <a:pt x="2597" y="2697"/>
                  </a:lnTo>
                  <a:lnTo>
                    <a:pt x="2480" y="2730"/>
                  </a:lnTo>
                  <a:lnTo>
                    <a:pt x="2346" y="2764"/>
                  </a:lnTo>
                  <a:lnTo>
                    <a:pt x="2044" y="2814"/>
                  </a:lnTo>
                  <a:lnTo>
                    <a:pt x="1676" y="2831"/>
                  </a:lnTo>
                  <a:lnTo>
                    <a:pt x="1307" y="2814"/>
                  </a:lnTo>
                  <a:lnTo>
                    <a:pt x="1006" y="2764"/>
                  </a:lnTo>
                  <a:lnTo>
                    <a:pt x="872" y="2730"/>
                  </a:lnTo>
                  <a:lnTo>
                    <a:pt x="738" y="2697"/>
                  </a:lnTo>
                  <a:lnTo>
                    <a:pt x="637" y="2647"/>
                  </a:lnTo>
                  <a:lnTo>
                    <a:pt x="537" y="2580"/>
                  </a:lnTo>
                  <a:lnTo>
                    <a:pt x="453" y="2513"/>
                  </a:lnTo>
                  <a:lnTo>
                    <a:pt x="386" y="2429"/>
                  </a:lnTo>
                  <a:lnTo>
                    <a:pt x="336" y="2345"/>
                  </a:lnTo>
                  <a:lnTo>
                    <a:pt x="286" y="2245"/>
                  </a:lnTo>
                  <a:lnTo>
                    <a:pt x="252" y="2144"/>
                  </a:lnTo>
                  <a:lnTo>
                    <a:pt x="219" y="2027"/>
                  </a:lnTo>
                  <a:lnTo>
                    <a:pt x="202" y="1910"/>
                  </a:lnTo>
                  <a:lnTo>
                    <a:pt x="202" y="1759"/>
                  </a:lnTo>
                  <a:lnTo>
                    <a:pt x="202" y="1658"/>
                  </a:lnTo>
                  <a:lnTo>
                    <a:pt x="235" y="1558"/>
                  </a:lnTo>
                  <a:lnTo>
                    <a:pt x="269" y="1441"/>
                  </a:lnTo>
                  <a:lnTo>
                    <a:pt x="319" y="1323"/>
                  </a:lnTo>
                  <a:lnTo>
                    <a:pt x="436" y="1089"/>
                  </a:lnTo>
                  <a:lnTo>
                    <a:pt x="587" y="854"/>
                  </a:lnTo>
                  <a:lnTo>
                    <a:pt x="755" y="653"/>
                  </a:lnTo>
                  <a:lnTo>
                    <a:pt x="905" y="469"/>
                  </a:lnTo>
                  <a:lnTo>
                    <a:pt x="1123" y="218"/>
                  </a:lnTo>
                  <a:lnTo>
                    <a:pt x="1291" y="251"/>
                  </a:lnTo>
                  <a:lnTo>
                    <a:pt x="1441" y="285"/>
                  </a:lnTo>
                  <a:lnTo>
                    <a:pt x="1676" y="302"/>
                  </a:lnTo>
                  <a:lnTo>
                    <a:pt x="1910" y="285"/>
                  </a:lnTo>
                  <a:lnTo>
                    <a:pt x="2061" y="251"/>
                  </a:lnTo>
                  <a:lnTo>
                    <a:pt x="2229" y="218"/>
                  </a:lnTo>
                  <a:close/>
                  <a:moveTo>
                    <a:pt x="1073" y="0"/>
                  </a:moveTo>
                  <a:lnTo>
                    <a:pt x="1023" y="34"/>
                  </a:lnTo>
                  <a:lnTo>
                    <a:pt x="838" y="218"/>
                  </a:lnTo>
                  <a:lnTo>
                    <a:pt x="688" y="419"/>
                  </a:lnTo>
                  <a:lnTo>
                    <a:pt x="487" y="653"/>
                  </a:lnTo>
                  <a:lnTo>
                    <a:pt x="302" y="921"/>
                  </a:lnTo>
                  <a:lnTo>
                    <a:pt x="152" y="1206"/>
                  </a:lnTo>
                  <a:lnTo>
                    <a:pt x="85" y="1357"/>
                  </a:lnTo>
                  <a:lnTo>
                    <a:pt x="34" y="1491"/>
                  </a:lnTo>
                  <a:lnTo>
                    <a:pt x="1" y="1625"/>
                  </a:lnTo>
                  <a:lnTo>
                    <a:pt x="1" y="1759"/>
                  </a:lnTo>
                  <a:lnTo>
                    <a:pt x="1" y="1926"/>
                  </a:lnTo>
                  <a:lnTo>
                    <a:pt x="18" y="2077"/>
                  </a:lnTo>
                  <a:lnTo>
                    <a:pt x="51" y="2211"/>
                  </a:lnTo>
                  <a:lnTo>
                    <a:pt x="101" y="2328"/>
                  </a:lnTo>
                  <a:lnTo>
                    <a:pt x="152" y="2446"/>
                  </a:lnTo>
                  <a:lnTo>
                    <a:pt x="219" y="2546"/>
                  </a:lnTo>
                  <a:lnTo>
                    <a:pt x="302" y="2647"/>
                  </a:lnTo>
                  <a:lnTo>
                    <a:pt x="403" y="2730"/>
                  </a:lnTo>
                  <a:lnTo>
                    <a:pt x="503" y="2797"/>
                  </a:lnTo>
                  <a:lnTo>
                    <a:pt x="637" y="2864"/>
                  </a:lnTo>
                  <a:lnTo>
                    <a:pt x="771" y="2915"/>
                  </a:lnTo>
                  <a:lnTo>
                    <a:pt x="922" y="2948"/>
                  </a:lnTo>
                  <a:lnTo>
                    <a:pt x="1090" y="2982"/>
                  </a:lnTo>
                  <a:lnTo>
                    <a:pt x="1274" y="3015"/>
                  </a:lnTo>
                  <a:lnTo>
                    <a:pt x="1676" y="3032"/>
                  </a:lnTo>
                  <a:lnTo>
                    <a:pt x="2078" y="3015"/>
                  </a:lnTo>
                  <a:lnTo>
                    <a:pt x="2262" y="2982"/>
                  </a:lnTo>
                  <a:lnTo>
                    <a:pt x="2430" y="2948"/>
                  </a:lnTo>
                  <a:lnTo>
                    <a:pt x="2580" y="2915"/>
                  </a:lnTo>
                  <a:lnTo>
                    <a:pt x="2714" y="2864"/>
                  </a:lnTo>
                  <a:lnTo>
                    <a:pt x="2832" y="2797"/>
                  </a:lnTo>
                  <a:lnTo>
                    <a:pt x="2949" y="2730"/>
                  </a:lnTo>
                  <a:lnTo>
                    <a:pt x="3049" y="2647"/>
                  </a:lnTo>
                  <a:lnTo>
                    <a:pt x="3133" y="2546"/>
                  </a:lnTo>
                  <a:lnTo>
                    <a:pt x="3200" y="2446"/>
                  </a:lnTo>
                  <a:lnTo>
                    <a:pt x="3250" y="2328"/>
                  </a:lnTo>
                  <a:lnTo>
                    <a:pt x="3301" y="2211"/>
                  </a:lnTo>
                  <a:lnTo>
                    <a:pt x="3334" y="2077"/>
                  </a:lnTo>
                  <a:lnTo>
                    <a:pt x="3351" y="1926"/>
                  </a:lnTo>
                  <a:lnTo>
                    <a:pt x="3351" y="1759"/>
                  </a:lnTo>
                  <a:lnTo>
                    <a:pt x="3334" y="1625"/>
                  </a:lnTo>
                  <a:lnTo>
                    <a:pt x="3317" y="1491"/>
                  </a:lnTo>
                  <a:lnTo>
                    <a:pt x="3267" y="1357"/>
                  </a:lnTo>
                  <a:lnTo>
                    <a:pt x="3200" y="1206"/>
                  </a:lnTo>
                  <a:lnTo>
                    <a:pt x="3033" y="921"/>
                  </a:lnTo>
                  <a:lnTo>
                    <a:pt x="2848" y="653"/>
                  </a:lnTo>
                  <a:lnTo>
                    <a:pt x="2664" y="419"/>
                  </a:lnTo>
                  <a:lnTo>
                    <a:pt x="2513" y="218"/>
                  </a:lnTo>
                  <a:lnTo>
                    <a:pt x="2329" y="34"/>
                  </a:lnTo>
                  <a:lnTo>
                    <a:pt x="2279" y="0"/>
                  </a:lnTo>
                  <a:lnTo>
                    <a:pt x="2229" y="0"/>
                  </a:lnTo>
                  <a:lnTo>
                    <a:pt x="2044" y="50"/>
                  </a:lnTo>
                  <a:lnTo>
                    <a:pt x="1877" y="84"/>
                  </a:lnTo>
                  <a:lnTo>
                    <a:pt x="1676" y="101"/>
                  </a:lnTo>
                  <a:lnTo>
                    <a:pt x="1458" y="84"/>
                  </a:lnTo>
                  <a:lnTo>
                    <a:pt x="1291" y="50"/>
                  </a:lnTo>
                  <a:lnTo>
                    <a:pt x="112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1" name="Google Shape;281;p30"/>
            <p:cNvSpPr/>
            <p:nvPr/>
          </p:nvSpPr>
          <p:spPr>
            <a:xfrm>
              <a:off x="2576500" y="499200"/>
              <a:ext cx="83775" cy="75800"/>
            </a:xfrm>
            <a:custGeom>
              <a:rect b="b" l="l" r="r" t="t"/>
              <a:pathLst>
                <a:path extrusionOk="0" h="3032" w="3351">
                  <a:moveTo>
                    <a:pt x="1090" y="0"/>
                  </a:moveTo>
                  <a:lnTo>
                    <a:pt x="1056" y="17"/>
                  </a:lnTo>
                  <a:lnTo>
                    <a:pt x="1023" y="34"/>
                  </a:lnTo>
                  <a:lnTo>
                    <a:pt x="838" y="218"/>
                  </a:lnTo>
                  <a:lnTo>
                    <a:pt x="688" y="419"/>
                  </a:lnTo>
                  <a:lnTo>
                    <a:pt x="487" y="653"/>
                  </a:lnTo>
                  <a:lnTo>
                    <a:pt x="302" y="921"/>
                  </a:lnTo>
                  <a:lnTo>
                    <a:pt x="152" y="1206"/>
                  </a:lnTo>
                  <a:lnTo>
                    <a:pt x="85" y="1357"/>
                  </a:lnTo>
                  <a:lnTo>
                    <a:pt x="34" y="1491"/>
                  </a:lnTo>
                  <a:lnTo>
                    <a:pt x="1" y="1625"/>
                  </a:lnTo>
                  <a:lnTo>
                    <a:pt x="1" y="1759"/>
                  </a:lnTo>
                  <a:lnTo>
                    <a:pt x="1" y="1926"/>
                  </a:lnTo>
                  <a:lnTo>
                    <a:pt x="18" y="2077"/>
                  </a:lnTo>
                  <a:lnTo>
                    <a:pt x="51" y="2211"/>
                  </a:lnTo>
                  <a:lnTo>
                    <a:pt x="101" y="2328"/>
                  </a:lnTo>
                  <a:lnTo>
                    <a:pt x="152" y="2446"/>
                  </a:lnTo>
                  <a:lnTo>
                    <a:pt x="219" y="2546"/>
                  </a:lnTo>
                  <a:lnTo>
                    <a:pt x="302" y="2647"/>
                  </a:lnTo>
                  <a:lnTo>
                    <a:pt x="403" y="2730"/>
                  </a:lnTo>
                  <a:lnTo>
                    <a:pt x="503" y="2797"/>
                  </a:lnTo>
                  <a:lnTo>
                    <a:pt x="637" y="2864"/>
                  </a:lnTo>
                  <a:lnTo>
                    <a:pt x="771" y="2915"/>
                  </a:lnTo>
                  <a:lnTo>
                    <a:pt x="922" y="2948"/>
                  </a:lnTo>
                  <a:lnTo>
                    <a:pt x="1090" y="2982"/>
                  </a:lnTo>
                  <a:lnTo>
                    <a:pt x="1274" y="3015"/>
                  </a:lnTo>
                  <a:lnTo>
                    <a:pt x="1676" y="3032"/>
                  </a:lnTo>
                  <a:lnTo>
                    <a:pt x="2078" y="3015"/>
                  </a:lnTo>
                  <a:lnTo>
                    <a:pt x="2262" y="2982"/>
                  </a:lnTo>
                  <a:lnTo>
                    <a:pt x="2430" y="2948"/>
                  </a:lnTo>
                  <a:lnTo>
                    <a:pt x="2580" y="2915"/>
                  </a:lnTo>
                  <a:lnTo>
                    <a:pt x="2714" y="2864"/>
                  </a:lnTo>
                  <a:lnTo>
                    <a:pt x="2832" y="2797"/>
                  </a:lnTo>
                  <a:lnTo>
                    <a:pt x="2949" y="2730"/>
                  </a:lnTo>
                  <a:lnTo>
                    <a:pt x="3049" y="2647"/>
                  </a:lnTo>
                  <a:lnTo>
                    <a:pt x="3133" y="2546"/>
                  </a:lnTo>
                  <a:lnTo>
                    <a:pt x="3200" y="2446"/>
                  </a:lnTo>
                  <a:lnTo>
                    <a:pt x="3250" y="2328"/>
                  </a:lnTo>
                  <a:lnTo>
                    <a:pt x="3301" y="2211"/>
                  </a:lnTo>
                  <a:lnTo>
                    <a:pt x="3334" y="2077"/>
                  </a:lnTo>
                  <a:lnTo>
                    <a:pt x="3351" y="1926"/>
                  </a:lnTo>
                  <a:lnTo>
                    <a:pt x="3351" y="1759"/>
                  </a:lnTo>
                  <a:lnTo>
                    <a:pt x="3334" y="1625"/>
                  </a:lnTo>
                  <a:lnTo>
                    <a:pt x="3317" y="1491"/>
                  </a:lnTo>
                  <a:lnTo>
                    <a:pt x="3267" y="1357"/>
                  </a:lnTo>
                  <a:lnTo>
                    <a:pt x="3200" y="1206"/>
                  </a:lnTo>
                  <a:lnTo>
                    <a:pt x="3033" y="921"/>
                  </a:lnTo>
                  <a:lnTo>
                    <a:pt x="2848" y="653"/>
                  </a:lnTo>
                  <a:lnTo>
                    <a:pt x="2664" y="419"/>
                  </a:lnTo>
                  <a:lnTo>
                    <a:pt x="2513" y="218"/>
                  </a:lnTo>
                  <a:lnTo>
                    <a:pt x="2329" y="34"/>
                  </a:lnTo>
                  <a:lnTo>
                    <a:pt x="2296" y="17"/>
                  </a:lnTo>
                  <a:lnTo>
                    <a:pt x="2262" y="0"/>
                  </a:lnTo>
                  <a:lnTo>
                    <a:pt x="2212" y="17"/>
                  </a:lnTo>
                  <a:lnTo>
                    <a:pt x="2178" y="34"/>
                  </a:lnTo>
                  <a:lnTo>
                    <a:pt x="2162" y="67"/>
                  </a:lnTo>
                  <a:lnTo>
                    <a:pt x="2162" y="101"/>
                  </a:lnTo>
                  <a:lnTo>
                    <a:pt x="2162" y="134"/>
                  </a:lnTo>
                  <a:lnTo>
                    <a:pt x="2178" y="168"/>
                  </a:lnTo>
                  <a:lnTo>
                    <a:pt x="2346" y="335"/>
                  </a:lnTo>
                  <a:lnTo>
                    <a:pt x="2497" y="519"/>
                  </a:lnTo>
                  <a:lnTo>
                    <a:pt x="2664" y="737"/>
                  </a:lnTo>
                  <a:lnTo>
                    <a:pt x="2848" y="988"/>
                  </a:lnTo>
                  <a:lnTo>
                    <a:pt x="2999" y="1256"/>
                  </a:lnTo>
                  <a:lnTo>
                    <a:pt x="3066" y="1390"/>
                  </a:lnTo>
                  <a:lnTo>
                    <a:pt x="3116" y="1524"/>
                  </a:lnTo>
                  <a:lnTo>
                    <a:pt x="3133" y="1642"/>
                  </a:lnTo>
                  <a:lnTo>
                    <a:pt x="3150" y="1759"/>
                  </a:lnTo>
                  <a:lnTo>
                    <a:pt x="3150" y="1910"/>
                  </a:lnTo>
                  <a:lnTo>
                    <a:pt x="3133" y="2027"/>
                  </a:lnTo>
                  <a:lnTo>
                    <a:pt x="3100" y="2144"/>
                  </a:lnTo>
                  <a:lnTo>
                    <a:pt x="3066" y="2245"/>
                  </a:lnTo>
                  <a:lnTo>
                    <a:pt x="3016" y="2345"/>
                  </a:lnTo>
                  <a:lnTo>
                    <a:pt x="2966" y="2429"/>
                  </a:lnTo>
                  <a:lnTo>
                    <a:pt x="2882" y="2513"/>
                  </a:lnTo>
                  <a:lnTo>
                    <a:pt x="2815" y="2580"/>
                  </a:lnTo>
                  <a:lnTo>
                    <a:pt x="2714" y="2647"/>
                  </a:lnTo>
                  <a:lnTo>
                    <a:pt x="2597" y="2697"/>
                  </a:lnTo>
                  <a:lnTo>
                    <a:pt x="2480" y="2730"/>
                  </a:lnTo>
                  <a:lnTo>
                    <a:pt x="2346" y="2764"/>
                  </a:lnTo>
                  <a:lnTo>
                    <a:pt x="2044" y="2814"/>
                  </a:lnTo>
                  <a:lnTo>
                    <a:pt x="1676" y="2831"/>
                  </a:lnTo>
                  <a:lnTo>
                    <a:pt x="1307" y="2814"/>
                  </a:lnTo>
                  <a:lnTo>
                    <a:pt x="1006" y="2764"/>
                  </a:lnTo>
                  <a:lnTo>
                    <a:pt x="872" y="2730"/>
                  </a:lnTo>
                  <a:lnTo>
                    <a:pt x="738" y="2697"/>
                  </a:lnTo>
                  <a:lnTo>
                    <a:pt x="637" y="2647"/>
                  </a:lnTo>
                  <a:lnTo>
                    <a:pt x="537" y="2580"/>
                  </a:lnTo>
                  <a:lnTo>
                    <a:pt x="453" y="2513"/>
                  </a:lnTo>
                  <a:lnTo>
                    <a:pt x="386" y="2429"/>
                  </a:lnTo>
                  <a:lnTo>
                    <a:pt x="336" y="2345"/>
                  </a:lnTo>
                  <a:lnTo>
                    <a:pt x="286" y="2245"/>
                  </a:lnTo>
                  <a:lnTo>
                    <a:pt x="252" y="2144"/>
                  </a:lnTo>
                  <a:lnTo>
                    <a:pt x="219" y="2027"/>
                  </a:lnTo>
                  <a:lnTo>
                    <a:pt x="202" y="1910"/>
                  </a:lnTo>
                  <a:lnTo>
                    <a:pt x="202" y="1759"/>
                  </a:lnTo>
                  <a:lnTo>
                    <a:pt x="202" y="1642"/>
                  </a:lnTo>
                  <a:lnTo>
                    <a:pt x="235" y="1524"/>
                  </a:lnTo>
                  <a:lnTo>
                    <a:pt x="286" y="1390"/>
                  </a:lnTo>
                  <a:lnTo>
                    <a:pt x="353" y="1256"/>
                  </a:lnTo>
                  <a:lnTo>
                    <a:pt x="503" y="988"/>
                  </a:lnTo>
                  <a:lnTo>
                    <a:pt x="671" y="737"/>
                  </a:lnTo>
                  <a:lnTo>
                    <a:pt x="855" y="519"/>
                  </a:lnTo>
                  <a:lnTo>
                    <a:pt x="1006" y="335"/>
                  </a:lnTo>
                  <a:lnTo>
                    <a:pt x="1157" y="168"/>
                  </a:lnTo>
                  <a:lnTo>
                    <a:pt x="1190" y="134"/>
                  </a:lnTo>
                  <a:lnTo>
                    <a:pt x="1190" y="101"/>
                  </a:lnTo>
                  <a:lnTo>
                    <a:pt x="1190" y="67"/>
                  </a:lnTo>
                  <a:lnTo>
                    <a:pt x="1157" y="34"/>
                  </a:lnTo>
                  <a:lnTo>
                    <a:pt x="1123" y="17"/>
                  </a:lnTo>
                  <a:lnTo>
                    <a:pt x="109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2" name="Google Shape;282;p30"/>
            <p:cNvSpPr/>
            <p:nvPr/>
          </p:nvSpPr>
          <p:spPr>
            <a:xfrm>
              <a:off x="2601225" y="499200"/>
              <a:ext cx="34350" cy="7550"/>
            </a:xfrm>
            <a:custGeom>
              <a:rect b="b" l="l" r="r" t="t"/>
              <a:pathLst>
                <a:path extrusionOk="0" h="302" w="1374">
                  <a:moveTo>
                    <a:pt x="101" y="0"/>
                  </a:moveTo>
                  <a:lnTo>
                    <a:pt x="50" y="17"/>
                  </a:lnTo>
                  <a:lnTo>
                    <a:pt x="34" y="34"/>
                  </a:lnTo>
                  <a:lnTo>
                    <a:pt x="0" y="67"/>
                  </a:lnTo>
                  <a:lnTo>
                    <a:pt x="0" y="117"/>
                  </a:lnTo>
                  <a:lnTo>
                    <a:pt x="17" y="151"/>
                  </a:lnTo>
                  <a:lnTo>
                    <a:pt x="34" y="184"/>
                  </a:lnTo>
                  <a:lnTo>
                    <a:pt x="67" y="201"/>
                  </a:lnTo>
                  <a:lnTo>
                    <a:pt x="268" y="251"/>
                  </a:lnTo>
                  <a:lnTo>
                    <a:pt x="452" y="285"/>
                  </a:lnTo>
                  <a:lnTo>
                    <a:pt x="687" y="302"/>
                  </a:lnTo>
                  <a:lnTo>
                    <a:pt x="921" y="285"/>
                  </a:lnTo>
                  <a:lnTo>
                    <a:pt x="1106" y="251"/>
                  </a:lnTo>
                  <a:lnTo>
                    <a:pt x="1290" y="201"/>
                  </a:lnTo>
                  <a:lnTo>
                    <a:pt x="1340" y="184"/>
                  </a:lnTo>
                  <a:lnTo>
                    <a:pt x="1357" y="151"/>
                  </a:lnTo>
                  <a:lnTo>
                    <a:pt x="1374" y="117"/>
                  </a:lnTo>
                  <a:lnTo>
                    <a:pt x="1357" y="67"/>
                  </a:lnTo>
                  <a:lnTo>
                    <a:pt x="1340" y="34"/>
                  </a:lnTo>
                  <a:lnTo>
                    <a:pt x="1307" y="17"/>
                  </a:lnTo>
                  <a:lnTo>
                    <a:pt x="1273" y="0"/>
                  </a:lnTo>
                  <a:lnTo>
                    <a:pt x="1240" y="0"/>
                  </a:lnTo>
                  <a:lnTo>
                    <a:pt x="1055" y="50"/>
                  </a:lnTo>
                  <a:lnTo>
                    <a:pt x="888" y="84"/>
                  </a:lnTo>
                  <a:lnTo>
                    <a:pt x="687" y="101"/>
                  </a:lnTo>
                  <a:lnTo>
                    <a:pt x="469" y="84"/>
                  </a:lnTo>
                  <a:lnTo>
                    <a:pt x="302" y="50"/>
                  </a:lnTo>
                  <a:lnTo>
                    <a:pt x="1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3" name="Google Shape;283;p30"/>
            <p:cNvSpPr/>
            <p:nvPr/>
          </p:nvSpPr>
          <p:spPr>
            <a:xfrm>
              <a:off x="2592850" y="474475"/>
              <a:ext cx="51100" cy="29775"/>
            </a:xfrm>
            <a:custGeom>
              <a:rect b="b" l="l" r="r" t="t"/>
              <a:pathLst>
                <a:path extrusionOk="0" h="1191" w="2044">
                  <a:moveTo>
                    <a:pt x="905" y="1"/>
                  </a:moveTo>
                  <a:lnTo>
                    <a:pt x="804" y="34"/>
                  </a:lnTo>
                  <a:lnTo>
                    <a:pt x="737" y="85"/>
                  </a:lnTo>
                  <a:lnTo>
                    <a:pt x="670" y="118"/>
                  </a:lnTo>
                  <a:lnTo>
                    <a:pt x="637" y="152"/>
                  </a:lnTo>
                  <a:lnTo>
                    <a:pt x="603" y="168"/>
                  </a:lnTo>
                  <a:lnTo>
                    <a:pt x="519" y="152"/>
                  </a:lnTo>
                  <a:lnTo>
                    <a:pt x="285" y="68"/>
                  </a:lnTo>
                  <a:lnTo>
                    <a:pt x="235" y="51"/>
                  </a:lnTo>
                  <a:lnTo>
                    <a:pt x="184" y="51"/>
                  </a:lnTo>
                  <a:lnTo>
                    <a:pt x="134" y="68"/>
                  </a:lnTo>
                  <a:lnTo>
                    <a:pt x="84" y="101"/>
                  </a:lnTo>
                  <a:lnTo>
                    <a:pt x="50" y="135"/>
                  </a:lnTo>
                  <a:lnTo>
                    <a:pt x="17" y="185"/>
                  </a:lnTo>
                  <a:lnTo>
                    <a:pt x="0" y="235"/>
                  </a:lnTo>
                  <a:lnTo>
                    <a:pt x="0" y="286"/>
                  </a:lnTo>
                  <a:lnTo>
                    <a:pt x="34" y="453"/>
                  </a:lnTo>
                  <a:lnTo>
                    <a:pt x="101" y="587"/>
                  </a:lnTo>
                  <a:lnTo>
                    <a:pt x="151" y="704"/>
                  </a:lnTo>
                  <a:lnTo>
                    <a:pt x="218" y="788"/>
                  </a:lnTo>
                  <a:lnTo>
                    <a:pt x="302" y="939"/>
                  </a:lnTo>
                  <a:lnTo>
                    <a:pt x="335" y="1006"/>
                  </a:lnTo>
                  <a:lnTo>
                    <a:pt x="335" y="1090"/>
                  </a:lnTo>
                  <a:lnTo>
                    <a:pt x="352" y="1140"/>
                  </a:lnTo>
                  <a:lnTo>
                    <a:pt x="369" y="1157"/>
                  </a:lnTo>
                  <a:lnTo>
                    <a:pt x="402" y="1190"/>
                  </a:lnTo>
                  <a:lnTo>
                    <a:pt x="486" y="1190"/>
                  </a:lnTo>
                  <a:lnTo>
                    <a:pt x="503" y="1157"/>
                  </a:lnTo>
                  <a:lnTo>
                    <a:pt x="536" y="1140"/>
                  </a:lnTo>
                  <a:lnTo>
                    <a:pt x="536" y="1090"/>
                  </a:lnTo>
                  <a:lnTo>
                    <a:pt x="519" y="956"/>
                  </a:lnTo>
                  <a:lnTo>
                    <a:pt x="486" y="855"/>
                  </a:lnTo>
                  <a:lnTo>
                    <a:pt x="436" y="755"/>
                  </a:lnTo>
                  <a:lnTo>
                    <a:pt x="385" y="671"/>
                  </a:lnTo>
                  <a:lnTo>
                    <a:pt x="318" y="587"/>
                  </a:lnTo>
                  <a:lnTo>
                    <a:pt x="268" y="503"/>
                  </a:lnTo>
                  <a:lnTo>
                    <a:pt x="235" y="386"/>
                  </a:lnTo>
                  <a:lnTo>
                    <a:pt x="201" y="252"/>
                  </a:lnTo>
                  <a:lnTo>
                    <a:pt x="218" y="252"/>
                  </a:lnTo>
                  <a:lnTo>
                    <a:pt x="469" y="336"/>
                  </a:lnTo>
                  <a:lnTo>
                    <a:pt x="603" y="369"/>
                  </a:lnTo>
                  <a:lnTo>
                    <a:pt x="670" y="353"/>
                  </a:lnTo>
                  <a:lnTo>
                    <a:pt x="720" y="336"/>
                  </a:lnTo>
                  <a:lnTo>
                    <a:pt x="804" y="286"/>
                  </a:lnTo>
                  <a:lnTo>
                    <a:pt x="888" y="219"/>
                  </a:lnTo>
                  <a:lnTo>
                    <a:pt x="955" y="202"/>
                  </a:lnTo>
                  <a:lnTo>
                    <a:pt x="1089" y="202"/>
                  </a:lnTo>
                  <a:lnTo>
                    <a:pt x="1156" y="219"/>
                  </a:lnTo>
                  <a:lnTo>
                    <a:pt x="1240" y="286"/>
                  </a:lnTo>
                  <a:lnTo>
                    <a:pt x="1323" y="336"/>
                  </a:lnTo>
                  <a:lnTo>
                    <a:pt x="1374" y="353"/>
                  </a:lnTo>
                  <a:lnTo>
                    <a:pt x="1441" y="369"/>
                  </a:lnTo>
                  <a:lnTo>
                    <a:pt x="1575" y="336"/>
                  </a:lnTo>
                  <a:lnTo>
                    <a:pt x="1826" y="252"/>
                  </a:lnTo>
                  <a:lnTo>
                    <a:pt x="1843" y="252"/>
                  </a:lnTo>
                  <a:lnTo>
                    <a:pt x="1809" y="386"/>
                  </a:lnTo>
                  <a:lnTo>
                    <a:pt x="1759" y="503"/>
                  </a:lnTo>
                  <a:lnTo>
                    <a:pt x="1709" y="587"/>
                  </a:lnTo>
                  <a:lnTo>
                    <a:pt x="1658" y="671"/>
                  </a:lnTo>
                  <a:lnTo>
                    <a:pt x="1608" y="755"/>
                  </a:lnTo>
                  <a:lnTo>
                    <a:pt x="1558" y="855"/>
                  </a:lnTo>
                  <a:lnTo>
                    <a:pt x="1508" y="956"/>
                  </a:lnTo>
                  <a:lnTo>
                    <a:pt x="1508" y="1090"/>
                  </a:lnTo>
                  <a:lnTo>
                    <a:pt x="1508" y="1140"/>
                  </a:lnTo>
                  <a:lnTo>
                    <a:pt x="1524" y="1157"/>
                  </a:lnTo>
                  <a:lnTo>
                    <a:pt x="1558" y="1190"/>
                  </a:lnTo>
                  <a:lnTo>
                    <a:pt x="1642" y="1190"/>
                  </a:lnTo>
                  <a:lnTo>
                    <a:pt x="1675" y="1157"/>
                  </a:lnTo>
                  <a:lnTo>
                    <a:pt x="1692" y="1140"/>
                  </a:lnTo>
                  <a:lnTo>
                    <a:pt x="1709" y="1090"/>
                  </a:lnTo>
                  <a:lnTo>
                    <a:pt x="1709" y="1006"/>
                  </a:lnTo>
                  <a:lnTo>
                    <a:pt x="1742" y="939"/>
                  </a:lnTo>
                  <a:lnTo>
                    <a:pt x="1826" y="788"/>
                  </a:lnTo>
                  <a:lnTo>
                    <a:pt x="1893" y="704"/>
                  </a:lnTo>
                  <a:lnTo>
                    <a:pt x="1943" y="587"/>
                  </a:lnTo>
                  <a:lnTo>
                    <a:pt x="1993" y="453"/>
                  </a:lnTo>
                  <a:lnTo>
                    <a:pt x="2044" y="286"/>
                  </a:lnTo>
                  <a:lnTo>
                    <a:pt x="2044" y="235"/>
                  </a:lnTo>
                  <a:lnTo>
                    <a:pt x="2027" y="185"/>
                  </a:lnTo>
                  <a:lnTo>
                    <a:pt x="1993" y="135"/>
                  </a:lnTo>
                  <a:lnTo>
                    <a:pt x="1960" y="101"/>
                  </a:lnTo>
                  <a:lnTo>
                    <a:pt x="1910" y="68"/>
                  </a:lnTo>
                  <a:lnTo>
                    <a:pt x="1859" y="51"/>
                  </a:lnTo>
                  <a:lnTo>
                    <a:pt x="1809" y="51"/>
                  </a:lnTo>
                  <a:lnTo>
                    <a:pt x="1759" y="68"/>
                  </a:lnTo>
                  <a:lnTo>
                    <a:pt x="1524" y="152"/>
                  </a:lnTo>
                  <a:lnTo>
                    <a:pt x="1441" y="168"/>
                  </a:lnTo>
                  <a:lnTo>
                    <a:pt x="1407" y="152"/>
                  </a:lnTo>
                  <a:lnTo>
                    <a:pt x="1357" y="118"/>
                  </a:lnTo>
                  <a:lnTo>
                    <a:pt x="1307" y="85"/>
                  </a:lnTo>
                  <a:lnTo>
                    <a:pt x="1240" y="34"/>
                  </a:lnTo>
                  <a:lnTo>
                    <a:pt x="113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p30"/>
            <p:cNvSpPr/>
            <p:nvPr/>
          </p:nvSpPr>
          <p:spPr>
            <a:xfrm>
              <a:off x="2594925" y="499200"/>
              <a:ext cx="11350" cy="7550"/>
            </a:xfrm>
            <a:custGeom>
              <a:rect b="b" l="l" r="r" t="t"/>
              <a:pathLst>
                <a:path extrusionOk="0" h="302" w="454">
                  <a:moveTo>
                    <a:pt x="353" y="0"/>
                  </a:moveTo>
                  <a:lnTo>
                    <a:pt x="319" y="17"/>
                  </a:lnTo>
                  <a:lnTo>
                    <a:pt x="252" y="34"/>
                  </a:lnTo>
                  <a:lnTo>
                    <a:pt x="85" y="101"/>
                  </a:lnTo>
                  <a:lnTo>
                    <a:pt x="51" y="117"/>
                  </a:lnTo>
                  <a:lnTo>
                    <a:pt x="18" y="151"/>
                  </a:lnTo>
                  <a:lnTo>
                    <a:pt x="1" y="184"/>
                  </a:lnTo>
                  <a:lnTo>
                    <a:pt x="18" y="218"/>
                  </a:lnTo>
                  <a:lnTo>
                    <a:pt x="18" y="251"/>
                  </a:lnTo>
                  <a:lnTo>
                    <a:pt x="51" y="268"/>
                  </a:lnTo>
                  <a:lnTo>
                    <a:pt x="68" y="285"/>
                  </a:lnTo>
                  <a:lnTo>
                    <a:pt x="101" y="302"/>
                  </a:lnTo>
                  <a:lnTo>
                    <a:pt x="135" y="285"/>
                  </a:lnTo>
                  <a:lnTo>
                    <a:pt x="319" y="235"/>
                  </a:lnTo>
                  <a:lnTo>
                    <a:pt x="403" y="201"/>
                  </a:lnTo>
                  <a:lnTo>
                    <a:pt x="436" y="168"/>
                  </a:lnTo>
                  <a:lnTo>
                    <a:pt x="453" y="134"/>
                  </a:lnTo>
                  <a:lnTo>
                    <a:pt x="453" y="101"/>
                  </a:lnTo>
                  <a:lnTo>
                    <a:pt x="453" y="67"/>
                  </a:lnTo>
                  <a:lnTo>
                    <a:pt x="420" y="34"/>
                  </a:lnTo>
                  <a:lnTo>
                    <a:pt x="386" y="17"/>
                  </a:lnTo>
                  <a:lnTo>
                    <a:pt x="35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p30"/>
            <p:cNvSpPr/>
            <p:nvPr/>
          </p:nvSpPr>
          <p:spPr>
            <a:xfrm>
              <a:off x="2576500" y="490825"/>
              <a:ext cx="29775" cy="17600"/>
            </a:xfrm>
            <a:custGeom>
              <a:rect b="b" l="l" r="r" t="t"/>
              <a:pathLst>
                <a:path extrusionOk="0" h="704" w="1191">
                  <a:moveTo>
                    <a:pt x="436" y="0"/>
                  </a:moveTo>
                  <a:lnTo>
                    <a:pt x="336" y="17"/>
                  </a:lnTo>
                  <a:lnTo>
                    <a:pt x="252" y="34"/>
                  </a:lnTo>
                  <a:lnTo>
                    <a:pt x="168" y="67"/>
                  </a:lnTo>
                  <a:lnTo>
                    <a:pt x="118" y="101"/>
                  </a:lnTo>
                  <a:lnTo>
                    <a:pt x="68" y="151"/>
                  </a:lnTo>
                  <a:lnTo>
                    <a:pt x="34" y="218"/>
                  </a:lnTo>
                  <a:lnTo>
                    <a:pt x="1" y="285"/>
                  </a:lnTo>
                  <a:lnTo>
                    <a:pt x="1" y="352"/>
                  </a:lnTo>
                  <a:lnTo>
                    <a:pt x="1" y="419"/>
                  </a:lnTo>
                  <a:lnTo>
                    <a:pt x="18" y="486"/>
                  </a:lnTo>
                  <a:lnTo>
                    <a:pt x="51" y="536"/>
                  </a:lnTo>
                  <a:lnTo>
                    <a:pt x="101" y="603"/>
                  </a:lnTo>
                  <a:lnTo>
                    <a:pt x="168" y="637"/>
                  </a:lnTo>
                  <a:lnTo>
                    <a:pt x="235" y="670"/>
                  </a:lnTo>
                  <a:lnTo>
                    <a:pt x="319" y="704"/>
                  </a:lnTo>
                  <a:lnTo>
                    <a:pt x="436" y="704"/>
                  </a:lnTo>
                  <a:lnTo>
                    <a:pt x="621" y="687"/>
                  </a:lnTo>
                  <a:lnTo>
                    <a:pt x="822" y="637"/>
                  </a:lnTo>
                  <a:lnTo>
                    <a:pt x="872" y="620"/>
                  </a:lnTo>
                  <a:lnTo>
                    <a:pt x="889" y="586"/>
                  </a:lnTo>
                  <a:lnTo>
                    <a:pt x="905" y="553"/>
                  </a:lnTo>
                  <a:lnTo>
                    <a:pt x="905" y="519"/>
                  </a:lnTo>
                  <a:lnTo>
                    <a:pt x="872" y="486"/>
                  </a:lnTo>
                  <a:lnTo>
                    <a:pt x="855" y="452"/>
                  </a:lnTo>
                  <a:lnTo>
                    <a:pt x="805" y="436"/>
                  </a:lnTo>
                  <a:lnTo>
                    <a:pt x="771" y="452"/>
                  </a:lnTo>
                  <a:lnTo>
                    <a:pt x="587" y="486"/>
                  </a:lnTo>
                  <a:lnTo>
                    <a:pt x="436" y="503"/>
                  </a:lnTo>
                  <a:lnTo>
                    <a:pt x="353" y="503"/>
                  </a:lnTo>
                  <a:lnTo>
                    <a:pt x="302" y="486"/>
                  </a:lnTo>
                  <a:lnTo>
                    <a:pt x="269" y="469"/>
                  </a:lnTo>
                  <a:lnTo>
                    <a:pt x="235" y="452"/>
                  </a:lnTo>
                  <a:lnTo>
                    <a:pt x="202" y="402"/>
                  </a:lnTo>
                  <a:lnTo>
                    <a:pt x="202" y="352"/>
                  </a:lnTo>
                  <a:lnTo>
                    <a:pt x="202" y="318"/>
                  </a:lnTo>
                  <a:lnTo>
                    <a:pt x="219" y="285"/>
                  </a:lnTo>
                  <a:lnTo>
                    <a:pt x="269" y="235"/>
                  </a:lnTo>
                  <a:lnTo>
                    <a:pt x="353" y="218"/>
                  </a:lnTo>
                  <a:lnTo>
                    <a:pt x="436" y="201"/>
                  </a:lnTo>
                  <a:lnTo>
                    <a:pt x="503" y="218"/>
                  </a:lnTo>
                  <a:lnTo>
                    <a:pt x="587" y="251"/>
                  </a:lnTo>
                  <a:lnTo>
                    <a:pt x="771" y="335"/>
                  </a:lnTo>
                  <a:lnTo>
                    <a:pt x="922" y="436"/>
                  </a:lnTo>
                  <a:lnTo>
                    <a:pt x="1023" y="519"/>
                  </a:lnTo>
                  <a:lnTo>
                    <a:pt x="1056" y="536"/>
                  </a:lnTo>
                  <a:lnTo>
                    <a:pt x="1140" y="536"/>
                  </a:lnTo>
                  <a:lnTo>
                    <a:pt x="1173" y="503"/>
                  </a:lnTo>
                  <a:lnTo>
                    <a:pt x="1190" y="469"/>
                  </a:lnTo>
                  <a:lnTo>
                    <a:pt x="1190" y="436"/>
                  </a:lnTo>
                  <a:lnTo>
                    <a:pt x="1190" y="402"/>
                  </a:lnTo>
                  <a:lnTo>
                    <a:pt x="1157" y="369"/>
                  </a:lnTo>
                  <a:lnTo>
                    <a:pt x="1073" y="285"/>
                  </a:lnTo>
                  <a:lnTo>
                    <a:pt x="889" y="168"/>
                  </a:lnTo>
                  <a:lnTo>
                    <a:pt x="788" y="117"/>
                  </a:lnTo>
                  <a:lnTo>
                    <a:pt x="671" y="50"/>
                  </a:lnTo>
                  <a:lnTo>
                    <a:pt x="554" y="17"/>
                  </a:lnTo>
                  <a:lnTo>
                    <a:pt x="43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 name="Google Shape;286;p30"/>
            <p:cNvSpPr/>
            <p:nvPr/>
          </p:nvSpPr>
          <p:spPr>
            <a:xfrm>
              <a:off x="2576500" y="501700"/>
              <a:ext cx="23475" cy="19300"/>
            </a:xfrm>
            <a:custGeom>
              <a:rect b="b" l="l" r="r" t="t"/>
              <a:pathLst>
                <a:path extrusionOk="0" h="772" w="939">
                  <a:moveTo>
                    <a:pt x="788" y="1"/>
                  </a:moveTo>
                  <a:lnTo>
                    <a:pt x="771" y="17"/>
                  </a:lnTo>
                  <a:lnTo>
                    <a:pt x="570" y="101"/>
                  </a:lnTo>
                  <a:lnTo>
                    <a:pt x="353" y="235"/>
                  </a:lnTo>
                  <a:lnTo>
                    <a:pt x="252" y="319"/>
                  </a:lnTo>
                  <a:lnTo>
                    <a:pt x="152" y="419"/>
                  </a:lnTo>
                  <a:lnTo>
                    <a:pt x="68" y="520"/>
                  </a:lnTo>
                  <a:lnTo>
                    <a:pt x="1" y="620"/>
                  </a:lnTo>
                  <a:lnTo>
                    <a:pt x="1" y="671"/>
                  </a:lnTo>
                  <a:lnTo>
                    <a:pt x="1" y="704"/>
                  </a:lnTo>
                  <a:lnTo>
                    <a:pt x="18" y="738"/>
                  </a:lnTo>
                  <a:lnTo>
                    <a:pt x="51" y="754"/>
                  </a:lnTo>
                  <a:lnTo>
                    <a:pt x="101" y="771"/>
                  </a:lnTo>
                  <a:lnTo>
                    <a:pt x="152" y="754"/>
                  </a:lnTo>
                  <a:lnTo>
                    <a:pt x="185" y="704"/>
                  </a:lnTo>
                  <a:lnTo>
                    <a:pt x="235" y="620"/>
                  </a:lnTo>
                  <a:lnTo>
                    <a:pt x="302" y="553"/>
                  </a:lnTo>
                  <a:lnTo>
                    <a:pt x="386" y="470"/>
                  </a:lnTo>
                  <a:lnTo>
                    <a:pt x="470" y="403"/>
                  </a:lnTo>
                  <a:lnTo>
                    <a:pt x="654" y="285"/>
                  </a:lnTo>
                  <a:lnTo>
                    <a:pt x="838" y="202"/>
                  </a:lnTo>
                  <a:lnTo>
                    <a:pt x="855" y="202"/>
                  </a:lnTo>
                  <a:lnTo>
                    <a:pt x="872" y="185"/>
                  </a:lnTo>
                  <a:lnTo>
                    <a:pt x="905" y="168"/>
                  </a:lnTo>
                  <a:lnTo>
                    <a:pt x="939" y="151"/>
                  </a:lnTo>
                  <a:lnTo>
                    <a:pt x="939" y="101"/>
                  </a:lnTo>
                  <a:lnTo>
                    <a:pt x="939" y="68"/>
                  </a:lnTo>
                  <a:lnTo>
                    <a:pt x="922" y="34"/>
                  </a:lnTo>
                  <a:lnTo>
                    <a:pt x="88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7" name="Google Shape;287;p30"/>
            <p:cNvSpPr/>
            <p:nvPr/>
          </p:nvSpPr>
          <p:spPr>
            <a:xfrm>
              <a:off x="2621325" y="489550"/>
              <a:ext cx="7550" cy="16775"/>
            </a:xfrm>
            <a:custGeom>
              <a:rect b="b" l="l" r="r" t="t"/>
              <a:pathLst>
                <a:path extrusionOk="0" h="671" w="302">
                  <a:moveTo>
                    <a:pt x="184" y="1"/>
                  </a:moveTo>
                  <a:lnTo>
                    <a:pt x="151" y="18"/>
                  </a:lnTo>
                  <a:lnTo>
                    <a:pt x="117" y="51"/>
                  </a:lnTo>
                  <a:lnTo>
                    <a:pt x="67" y="135"/>
                  </a:lnTo>
                  <a:lnTo>
                    <a:pt x="34" y="252"/>
                  </a:lnTo>
                  <a:lnTo>
                    <a:pt x="0" y="403"/>
                  </a:lnTo>
                  <a:lnTo>
                    <a:pt x="0" y="570"/>
                  </a:lnTo>
                  <a:lnTo>
                    <a:pt x="17" y="604"/>
                  </a:lnTo>
                  <a:lnTo>
                    <a:pt x="34" y="637"/>
                  </a:lnTo>
                  <a:lnTo>
                    <a:pt x="67" y="654"/>
                  </a:lnTo>
                  <a:lnTo>
                    <a:pt x="101" y="671"/>
                  </a:lnTo>
                  <a:lnTo>
                    <a:pt x="134" y="654"/>
                  </a:lnTo>
                  <a:lnTo>
                    <a:pt x="168" y="637"/>
                  </a:lnTo>
                  <a:lnTo>
                    <a:pt x="201" y="604"/>
                  </a:lnTo>
                  <a:lnTo>
                    <a:pt x="201" y="570"/>
                  </a:lnTo>
                  <a:lnTo>
                    <a:pt x="201" y="554"/>
                  </a:lnTo>
                  <a:lnTo>
                    <a:pt x="201" y="420"/>
                  </a:lnTo>
                  <a:lnTo>
                    <a:pt x="218" y="302"/>
                  </a:lnTo>
                  <a:lnTo>
                    <a:pt x="251" y="219"/>
                  </a:lnTo>
                  <a:lnTo>
                    <a:pt x="285" y="152"/>
                  </a:lnTo>
                  <a:lnTo>
                    <a:pt x="302" y="118"/>
                  </a:lnTo>
                  <a:lnTo>
                    <a:pt x="302" y="85"/>
                  </a:lnTo>
                  <a:lnTo>
                    <a:pt x="285" y="51"/>
                  </a:lnTo>
                  <a:lnTo>
                    <a:pt x="251" y="18"/>
                  </a:lnTo>
                  <a:lnTo>
                    <a:pt x="21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8" name="Google Shape;288;p30"/>
            <p:cNvSpPr/>
            <p:nvPr/>
          </p:nvSpPr>
          <p:spPr>
            <a:xfrm>
              <a:off x="2607925" y="489550"/>
              <a:ext cx="7550" cy="16775"/>
            </a:xfrm>
            <a:custGeom>
              <a:rect b="b" l="l" r="r" t="t"/>
              <a:pathLst>
                <a:path extrusionOk="0" h="671" w="302">
                  <a:moveTo>
                    <a:pt x="84" y="1"/>
                  </a:moveTo>
                  <a:lnTo>
                    <a:pt x="50" y="18"/>
                  </a:lnTo>
                  <a:lnTo>
                    <a:pt x="17" y="51"/>
                  </a:lnTo>
                  <a:lnTo>
                    <a:pt x="0" y="85"/>
                  </a:lnTo>
                  <a:lnTo>
                    <a:pt x="0" y="118"/>
                  </a:lnTo>
                  <a:lnTo>
                    <a:pt x="17" y="152"/>
                  </a:lnTo>
                  <a:lnTo>
                    <a:pt x="50" y="219"/>
                  </a:lnTo>
                  <a:lnTo>
                    <a:pt x="84" y="319"/>
                  </a:lnTo>
                  <a:lnTo>
                    <a:pt x="101" y="420"/>
                  </a:lnTo>
                  <a:lnTo>
                    <a:pt x="101" y="554"/>
                  </a:lnTo>
                  <a:lnTo>
                    <a:pt x="101" y="570"/>
                  </a:lnTo>
                  <a:lnTo>
                    <a:pt x="101" y="604"/>
                  </a:lnTo>
                  <a:lnTo>
                    <a:pt x="134" y="637"/>
                  </a:lnTo>
                  <a:lnTo>
                    <a:pt x="151" y="654"/>
                  </a:lnTo>
                  <a:lnTo>
                    <a:pt x="201" y="671"/>
                  </a:lnTo>
                  <a:lnTo>
                    <a:pt x="235" y="654"/>
                  </a:lnTo>
                  <a:lnTo>
                    <a:pt x="268" y="637"/>
                  </a:lnTo>
                  <a:lnTo>
                    <a:pt x="285" y="604"/>
                  </a:lnTo>
                  <a:lnTo>
                    <a:pt x="302" y="570"/>
                  </a:lnTo>
                  <a:lnTo>
                    <a:pt x="302" y="403"/>
                  </a:lnTo>
                  <a:lnTo>
                    <a:pt x="268" y="252"/>
                  </a:lnTo>
                  <a:lnTo>
                    <a:pt x="235" y="135"/>
                  </a:lnTo>
                  <a:lnTo>
                    <a:pt x="184" y="51"/>
                  </a:lnTo>
                  <a:lnTo>
                    <a:pt x="151" y="18"/>
                  </a:lnTo>
                  <a:lnTo>
                    <a:pt x="11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9" name="Google Shape;289;p30"/>
            <p:cNvSpPr/>
            <p:nvPr/>
          </p:nvSpPr>
          <p:spPr>
            <a:xfrm>
              <a:off x="2615875" y="523475"/>
              <a:ext cx="9650" cy="7150"/>
            </a:xfrm>
            <a:custGeom>
              <a:rect b="b" l="l" r="r" t="t"/>
              <a:pathLst>
                <a:path extrusionOk="0" h="286" w="386">
                  <a:moveTo>
                    <a:pt x="67" y="1"/>
                  </a:moveTo>
                  <a:lnTo>
                    <a:pt x="34" y="34"/>
                  </a:lnTo>
                  <a:lnTo>
                    <a:pt x="0" y="51"/>
                  </a:lnTo>
                  <a:lnTo>
                    <a:pt x="0" y="101"/>
                  </a:lnTo>
                  <a:lnTo>
                    <a:pt x="0" y="135"/>
                  </a:lnTo>
                  <a:lnTo>
                    <a:pt x="34" y="168"/>
                  </a:lnTo>
                  <a:lnTo>
                    <a:pt x="67" y="185"/>
                  </a:lnTo>
                  <a:lnTo>
                    <a:pt x="101" y="202"/>
                  </a:lnTo>
                  <a:lnTo>
                    <a:pt x="168" y="218"/>
                  </a:lnTo>
                  <a:lnTo>
                    <a:pt x="218" y="252"/>
                  </a:lnTo>
                  <a:lnTo>
                    <a:pt x="252" y="269"/>
                  </a:lnTo>
                  <a:lnTo>
                    <a:pt x="285" y="285"/>
                  </a:lnTo>
                  <a:lnTo>
                    <a:pt x="319" y="269"/>
                  </a:lnTo>
                  <a:lnTo>
                    <a:pt x="352" y="252"/>
                  </a:lnTo>
                  <a:lnTo>
                    <a:pt x="386" y="218"/>
                  </a:lnTo>
                  <a:lnTo>
                    <a:pt x="386" y="185"/>
                  </a:lnTo>
                  <a:lnTo>
                    <a:pt x="386" y="151"/>
                  </a:lnTo>
                  <a:lnTo>
                    <a:pt x="369" y="118"/>
                  </a:lnTo>
                  <a:lnTo>
                    <a:pt x="302" y="68"/>
                  </a:lnTo>
                  <a:lnTo>
                    <a:pt x="252" y="34"/>
                  </a:lnTo>
                  <a:lnTo>
                    <a:pt x="1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0" name="Google Shape;290;p30"/>
            <p:cNvSpPr/>
            <p:nvPr/>
          </p:nvSpPr>
          <p:spPr>
            <a:xfrm>
              <a:off x="2610425" y="547350"/>
              <a:ext cx="10075" cy="6725"/>
            </a:xfrm>
            <a:custGeom>
              <a:rect b="b" l="l" r="r" t="t"/>
              <a:pathLst>
                <a:path extrusionOk="0" h="269" w="403">
                  <a:moveTo>
                    <a:pt x="68" y="0"/>
                  </a:moveTo>
                  <a:lnTo>
                    <a:pt x="34" y="17"/>
                  </a:lnTo>
                  <a:lnTo>
                    <a:pt x="17" y="51"/>
                  </a:lnTo>
                  <a:lnTo>
                    <a:pt x="1" y="84"/>
                  </a:lnTo>
                  <a:lnTo>
                    <a:pt x="17" y="134"/>
                  </a:lnTo>
                  <a:lnTo>
                    <a:pt x="34" y="168"/>
                  </a:lnTo>
                  <a:lnTo>
                    <a:pt x="84" y="218"/>
                  </a:lnTo>
                  <a:lnTo>
                    <a:pt x="151" y="252"/>
                  </a:lnTo>
                  <a:lnTo>
                    <a:pt x="218" y="268"/>
                  </a:lnTo>
                  <a:lnTo>
                    <a:pt x="336" y="268"/>
                  </a:lnTo>
                  <a:lnTo>
                    <a:pt x="369" y="252"/>
                  </a:lnTo>
                  <a:lnTo>
                    <a:pt x="386" y="218"/>
                  </a:lnTo>
                  <a:lnTo>
                    <a:pt x="403" y="168"/>
                  </a:lnTo>
                  <a:lnTo>
                    <a:pt x="386" y="134"/>
                  </a:lnTo>
                  <a:lnTo>
                    <a:pt x="369" y="101"/>
                  </a:lnTo>
                  <a:lnTo>
                    <a:pt x="336" y="84"/>
                  </a:lnTo>
                  <a:lnTo>
                    <a:pt x="302" y="67"/>
                  </a:lnTo>
                  <a:lnTo>
                    <a:pt x="235" y="67"/>
                  </a:lnTo>
                  <a:lnTo>
                    <a:pt x="185" y="17"/>
                  </a:lnTo>
                  <a:lnTo>
                    <a:pt x="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p30"/>
            <p:cNvSpPr/>
            <p:nvPr/>
          </p:nvSpPr>
          <p:spPr>
            <a:xfrm>
              <a:off x="2609600" y="523475"/>
              <a:ext cx="11325" cy="18025"/>
            </a:xfrm>
            <a:custGeom>
              <a:rect b="b" l="l" r="r" t="t"/>
              <a:pathLst>
                <a:path extrusionOk="0" h="721" w="453">
                  <a:moveTo>
                    <a:pt x="285" y="1"/>
                  </a:moveTo>
                  <a:lnTo>
                    <a:pt x="218" y="17"/>
                  </a:lnTo>
                  <a:lnTo>
                    <a:pt x="151" y="51"/>
                  </a:lnTo>
                  <a:lnTo>
                    <a:pt x="101" y="101"/>
                  </a:lnTo>
                  <a:lnTo>
                    <a:pt x="50" y="151"/>
                  </a:lnTo>
                  <a:lnTo>
                    <a:pt x="17" y="218"/>
                  </a:lnTo>
                  <a:lnTo>
                    <a:pt x="0" y="285"/>
                  </a:lnTo>
                  <a:lnTo>
                    <a:pt x="0" y="352"/>
                  </a:lnTo>
                  <a:lnTo>
                    <a:pt x="0" y="436"/>
                  </a:lnTo>
                  <a:lnTo>
                    <a:pt x="17" y="503"/>
                  </a:lnTo>
                  <a:lnTo>
                    <a:pt x="50" y="553"/>
                  </a:lnTo>
                  <a:lnTo>
                    <a:pt x="101" y="604"/>
                  </a:lnTo>
                  <a:lnTo>
                    <a:pt x="151" y="654"/>
                  </a:lnTo>
                  <a:lnTo>
                    <a:pt x="218" y="687"/>
                  </a:lnTo>
                  <a:lnTo>
                    <a:pt x="285" y="704"/>
                  </a:lnTo>
                  <a:lnTo>
                    <a:pt x="352" y="721"/>
                  </a:lnTo>
                  <a:lnTo>
                    <a:pt x="385" y="704"/>
                  </a:lnTo>
                  <a:lnTo>
                    <a:pt x="419" y="687"/>
                  </a:lnTo>
                  <a:lnTo>
                    <a:pt x="436" y="654"/>
                  </a:lnTo>
                  <a:lnTo>
                    <a:pt x="452" y="620"/>
                  </a:lnTo>
                  <a:lnTo>
                    <a:pt x="436" y="570"/>
                  </a:lnTo>
                  <a:lnTo>
                    <a:pt x="419" y="537"/>
                  </a:lnTo>
                  <a:lnTo>
                    <a:pt x="385" y="520"/>
                  </a:lnTo>
                  <a:lnTo>
                    <a:pt x="352" y="520"/>
                  </a:lnTo>
                  <a:lnTo>
                    <a:pt x="285" y="503"/>
                  </a:lnTo>
                  <a:lnTo>
                    <a:pt x="235" y="470"/>
                  </a:lnTo>
                  <a:lnTo>
                    <a:pt x="201" y="419"/>
                  </a:lnTo>
                  <a:lnTo>
                    <a:pt x="201" y="352"/>
                  </a:lnTo>
                  <a:lnTo>
                    <a:pt x="201" y="302"/>
                  </a:lnTo>
                  <a:lnTo>
                    <a:pt x="235" y="252"/>
                  </a:lnTo>
                  <a:lnTo>
                    <a:pt x="285" y="218"/>
                  </a:lnTo>
                  <a:lnTo>
                    <a:pt x="352" y="202"/>
                  </a:lnTo>
                  <a:lnTo>
                    <a:pt x="385" y="185"/>
                  </a:lnTo>
                  <a:lnTo>
                    <a:pt x="419" y="168"/>
                  </a:lnTo>
                  <a:lnTo>
                    <a:pt x="436" y="135"/>
                  </a:lnTo>
                  <a:lnTo>
                    <a:pt x="452" y="101"/>
                  </a:lnTo>
                  <a:lnTo>
                    <a:pt x="436" y="51"/>
                  </a:lnTo>
                  <a:lnTo>
                    <a:pt x="419" y="34"/>
                  </a:lnTo>
                  <a:lnTo>
                    <a:pt x="38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2" name="Google Shape;292;p30"/>
            <p:cNvSpPr/>
            <p:nvPr/>
          </p:nvSpPr>
          <p:spPr>
            <a:xfrm>
              <a:off x="2615875" y="536450"/>
              <a:ext cx="11325" cy="17625"/>
            </a:xfrm>
            <a:custGeom>
              <a:rect b="b" l="l" r="r" t="t"/>
              <a:pathLst>
                <a:path extrusionOk="0" h="705" w="453">
                  <a:moveTo>
                    <a:pt x="67" y="1"/>
                  </a:moveTo>
                  <a:lnTo>
                    <a:pt x="34" y="18"/>
                  </a:lnTo>
                  <a:lnTo>
                    <a:pt x="0" y="51"/>
                  </a:lnTo>
                  <a:lnTo>
                    <a:pt x="0" y="101"/>
                  </a:lnTo>
                  <a:lnTo>
                    <a:pt x="0" y="135"/>
                  </a:lnTo>
                  <a:lnTo>
                    <a:pt x="34" y="168"/>
                  </a:lnTo>
                  <a:lnTo>
                    <a:pt x="67" y="185"/>
                  </a:lnTo>
                  <a:lnTo>
                    <a:pt x="101" y="202"/>
                  </a:lnTo>
                  <a:lnTo>
                    <a:pt x="168" y="202"/>
                  </a:lnTo>
                  <a:lnTo>
                    <a:pt x="218" y="235"/>
                  </a:lnTo>
                  <a:lnTo>
                    <a:pt x="252" y="286"/>
                  </a:lnTo>
                  <a:lnTo>
                    <a:pt x="252" y="353"/>
                  </a:lnTo>
                  <a:lnTo>
                    <a:pt x="252" y="420"/>
                  </a:lnTo>
                  <a:lnTo>
                    <a:pt x="218" y="470"/>
                  </a:lnTo>
                  <a:lnTo>
                    <a:pt x="168" y="503"/>
                  </a:lnTo>
                  <a:lnTo>
                    <a:pt x="101" y="503"/>
                  </a:lnTo>
                  <a:lnTo>
                    <a:pt x="67" y="520"/>
                  </a:lnTo>
                  <a:lnTo>
                    <a:pt x="34" y="537"/>
                  </a:lnTo>
                  <a:lnTo>
                    <a:pt x="0" y="570"/>
                  </a:lnTo>
                  <a:lnTo>
                    <a:pt x="0" y="604"/>
                  </a:lnTo>
                  <a:lnTo>
                    <a:pt x="0" y="654"/>
                  </a:lnTo>
                  <a:lnTo>
                    <a:pt x="34" y="688"/>
                  </a:lnTo>
                  <a:lnTo>
                    <a:pt x="67" y="704"/>
                  </a:lnTo>
                  <a:lnTo>
                    <a:pt x="168" y="704"/>
                  </a:lnTo>
                  <a:lnTo>
                    <a:pt x="235" y="688"/>
                  </a:lnTo>
                  <a:lnTo>
                    <a:pt x="302" y="654"/>
                  </a:lnTo>
                  <a:lnTo>
                    <a:pt x="352" y="604"/>
                  </a:lnTo>
                  <a:lnTo>
                    <a:pt x="402" y="554"/>
                  </a:lnTo>
                  <a:lnTo>
                    <a:pt x="436" y="487"/>
                  </a:lnTo>
                  <a:lnTo>
                    <a:pt x="453" y="420"/>
                  </a:lnTo>
                  <a:lnTo>
                    <a:pt x="453" y="353"/>
                  </a:lnTo>
                  <a:lnTo>
                    <a:pt x="453" y="286"/>
                  </a:lnTo>
                  <a:lnTo>
                    <a:pt x="436" y="219"/>
                  </a:lnTo>
                  <a:lnTo>
                    <a:pt x="402" y="152"/>
                  </a:lnTo>
                  <a:lnTo>
                    <a:pt x="352" y="101"/>
                  </a:lnTo>
                  <a:lnTo>
                    <a:pt x="302" y="51"/>
                  </a:lnTo>
                  <a:lnTo>
                    <a:pt x="235" y="18"/>
                  </a:lnTo>
                  <a:lnTo>
                    <a:pt x="1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30"/>
            <p:cNvSpPr/>
            <p:nvPr/>
          </p:nvSpPr>
          <p:spPr>
            <a:xfrm>
              <a:off x="2615450" y="549025"/>
              <a:ext cx="5050" cy="8400"/>
            </a:xfrm>
            <a:custGeom>
              <a:rect b="b" l="l" r="r" t="t"/>
              <a:pathLst>
                <a:path extrusionOk="0" h="336" w="202">
                  <a:moveTo>
                    <a:pt x="101" y="0"/>
                  </a:moveTo>
                  <a:lnTo>
                    <a:pt x="51" y="17"/>
                  </a:lnTo>
                  <a:lnTo>
                    <a:pt x="34" y="34"/>
                  </a:lnTo>
                  <a:lnTo>
                    <a:pt x="1" y="67"/>
                  </a:lnTo>
                  <a:lnTo>
                    <a:pt x="1" y="101"/>
                  </a:lnTo>
                  <a:lnTo>
                    <a:pt x="1" y="235"/>
                  </a:lnTo>
                  <a:lnTo>
                    <a:pt x="1" y="285"/>
                  </a:lnTo>
                  <a:lnTo>
                    <a:pt x="34" y="319"/>
                  </a:lnTo>
                  <a:lnTo>
                    <a:pt x="51" y="335"/>
                  </a:lnTo>
                  <a:lnTo>
                    <a:pt x="135" y="335"/>
                  </a:lnTo>
                  <a:lnTo>
                    <a:pt x="168" y="319"/>
                  </a:lnTo>
                  <a:lnTo>
                    <a:pt x="185" y="285"/>
                  </a:lnTo>
                  <a:lnTo>
                    <a:pt x="202" y="235"/>
                  </a:lnTo>
                  <a:lnTo>
                    <a:pt x="202" y="101"/>
                  </a:lnTo>
                  <a:lnTo>
                    <a:pt x="185" y="67"/>
                  </a:lnTo>
                  <a:lnTo>
                    <a:pt x="168" y="34"/>
                  </a:lnTo>
                  <a:lnTo>
                    <a:pt x="135"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30"/>
            <p:cNvSpPr/>
            <p:nvPr/>
          </p:nvSpPr>
          <p:spPr>
            <a:xfrm>
              <a:off x="2615450" y="520125"/>
              <a:ext cx="5050" cy="8400"/>
            </a:xfrm>
            <a:custGeom>
              <a:rect b="b" l="l" r="r" t="t"/>
              <a:pathLst>
                <a:path extrusionOk="0" h="336" w="202">
                  <a:moveTo>
                    <a:pt x="51" y="1"/>
                  </a:moveTo>
                  <a:lnTo>
                    <a:pt x="34" y="34"/>
                  </a:lnTo>
                  <a:lnTo>
                    <a:pt x="1" y="68"/>
                  </a:lnTo>
                  <a:lnTo>
                    <a:pt x="1" y="101"/>
                  </a:lnTo>
                  <a:lnTo>
                    <a:pt x="1" y="235"/>
                  </a:lnTo>
                  <a:lnTo>
                    <a:pt x="1" y="269"/>
                  </a:lnTo>
                  <a:lnTo>
                    <a:pt x="34" y="302"/>
                  </a:lnTo>
                  <a:lnTo>
                    <a:pt x="51" y="319"/>
                  </a:lnTo>
                  <a:lnTo>
                    <a:pt x="101" y="336"/>
                  </a:lnTo>
                  <a:lnTo>
                    <a:pt x="135" y="319"/>
                  </a:lnTo>
                  <a:lnTo>
                    <a:pt x="168" y="302"/>
                  </a:lnTo>
                  <a:lnTo>
                    <a:pt x="185" y="269"/>
                  </a:lnTo>
                  <a:lnTo>
                    <a:pt x="202" y="235"/>
                  </a:lnTo>
                  <a:lnTo>
                    <a:pt x="202" y="101"/>
                  </a:lnTo>
                  <a:lnTo>
                    <a:pt x="185" y="68"/>
                  </a:lnTo>
                  <a:lnTo>
                    <a:pt x="168" y="34"/>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31"/>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300" name="Google Shape;300;p31"/>
          <p:cNvSpPr txBox="1"/>
          <p:nvPr>
            <p:ph type="ctrTitle"/>
          </p:nvPr>
        </p:nvSpPr>
        <p:spPr>
          <a:xfrm>
            <a:off x="986017" y="412331"/>
            <a:ext cx="5995800" cy="749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Your role</a:t>
            </a:r>
            <a:endParaRPr>
              <a:solidFill>
                <a:srgbClr val="004280"/>
              </a:solidFill>
              <a:latin typeface="Quattrocento Sans"/>
              <a:ea typeface="Quattrocento Sans"/>
              <a:cs typeface="Quattrocento Sans"/>
              <a:sym typeface="Quattrocento Sans"/>
            </a:endParaRPr>
          </a:p>
        </p:txBody>
      </p:sp>
      <p:pic>
        <p:nvPicPr>
          <p:cNvPr id="301" name="Google Shape;301;p31"/>
          <p:cNvPicPr preferRelativeResize="0"/>
          <p:nvPr/>
        </p:nvPicPr>
        <p:blipFill rotWithShape="1">
          <a:blip r:embed="rId4">
            <a:alphaModFix/>
          </a:blip>
          <a:srcRect b="0" l="20523" r="25951" t="0"/>
          <a:stretch/>
        </p:blipFill>
        <p:spPr>
          <a:xfrm>
            <a:off x="6685838" y="0"/>
            <a:ext cx="5506163" cy="6858000"/>
          </a:xfrm>
          <a:custGeom>
            <a:rect b="b" l="l" r="r" t="t"/>
            <a:pathLst>
              <a:path extrusionOk="0" h="6858000" w="5506163">
                <a:moveTo>
                  <a:pt x="0" y="0"/>
                </a:moveTo>
                <a:lnTo>
                  <a:pt x="5506163" y="0"/>
                </a:lnTo>
                <a:lnTo>
                  <a:pt x="5506163" y="6858000"/>
                </a:lnTo>
                <a:lnTo>
                  <a:pt x="0" y="6858000"/>
                </a:lnTo>
                <a:lnTo>
                  <a:pt x="2277542" y="3429000"/>
                </a:lnTo>
                <a:close/>
              </a:path>
            </a:pathLst>
          </a:custGeom>
          <a:noFill/>
          <a:ln>
            <a:noFill/>
          </a:ln>
        </p:spPr>
      </p:pic>
      <p:sp>
        <p:nvSpPr>
          <p:cNvPr id="302" name="Google Shape;302;p31"/>
          <p:cNvSpPr txBox="1"/>
          <p:nvPr>
            <p:ph idx="1" type="body"/>
          </p:nvPr>
        </p:nvSpPr>
        <p:spPr>
          <a:xfrm>
            <a:off x="842813" y="1333501"/>
            <a:ext cx="6282000" cy="5015100"/>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1000"/>
              </a:spcBef>
              <a:spcAft>
                <a:spcPts val="0"/>
              </a:spcAft>
              <a:buClr>
                <a:srgbClr val="004280"/>
              </a:buClr>
              <a:buSzPts val="2000"/>
              <a:buChar char="•"/>
            </a:pPr>
            <a:r>
              <a:rPr lang="en-US" sz="2800">
                <a:solidFill>
                  <a:srgbClr val="004280"/>
                </a:solidFill>
                <a:latin typeface="Quattrocento Sans"/>
                <a:ea typeface="Quattrocento Sans"/>
                <a:cs typeface="Quattrocento Sans"/>
                <a:sym typeface="Quattrocento Sans"/>
              </a:rPr>
              <a:t>Ensure funds are used for eligible health care expenses</a:t>
            </a:r>
            <a:endParaRPr sz="2800">
              <a:solidFill>
                <a:srgbClr val="004280"/>
              </a:solidFill>
              <a:latin typeface="Quattrocento Sans"/>
              <a:ea typeface="Quattrocento Sans"/>
              <a:cs typeface="Quattrocento Sans"/>
              <a:sym typeface="Quattrocento Sans"/>
            </a:endParaRPr>
          </a:p>
          <a:p>
            <a:pPr indent="-355600" lvl="0" marL="457200" rtl="0" algn="l">
              <a:lnSpc>
                <a:spcPct val="90000"/>
              </a:lnSpc>
              <a:spcBef>
                <a:spcPts val="1000"/>
              </a:spcBef>
              <a:spcAft>
                <a:spcPts val="0"/>
              </a:spcAft>
              <a:buClr>
                <a:srgbClr val="004280"/>
              </a:buClr>
              <a:buSzPts val="2000"/>
              <a:buChar char="•"/>
            </a:pPr>
            <a:r>
              <a:rPr lang="en-US" sz="2800">
                <a:solidFill>
                  <a:srgbClr val="004280"/>
                </a:solidFill>
                <a:latin typeface="Quattrocento Sans"/>
                <a:ea typeface="Quattrocento Sans"/>
                <a:cs typeface="Quattrocento Sans"/>
                <a:sym typeface="Quattrocento Sans"/>
              </a:rPr>
              <a:t>No documentation required for the HSA</a:t>
            </a:r>
            <a:endParaRPr sz="2800">
              <a:solidFill>
                <a:srgbClr val="004280"/>
              </a:solidFill>
              <a:latin typeface="Quattrocento Sans"/>
              <a:ea typeface="Quattrocento Sans"/>
              <a:cs typeface="Quattrocento Sans"/>
              <a:sym typeface="Quattrocento Sans"/>
            </a:endParaRPr>
          </a:p>
          <a:p>
            <a:pPr indent="-342900" lvl="1" marL="914400" rtl="0" algn="l">
              <a:lnSpc>
                <a:spcPct val="90000"/>
              </a:lnSpc>
              <a:spcBef>
                <a:spcPts val="500"/>
              </a:spcBef>
              <a:spcAft>
                <a:spcPts val="0"/>
              </a:spcAft>
              <a:buClr>
                <a:srgbClr val="004280"/>
              </a:buClr>
              <a:buSzPts val="1800"/>
              <a:buChar char="•"/>
            </a:pPr>
            <a:r>
              <a:rPr lang="en-US" sz="2800">
                <a:solidFill>
                  <a:srgbClr val="004280"/>
                </a:solidFill>
                <a:latin typeface="Quattrocento Sans"/>
                <a:ea typeface="Quattrocento Sans"/>
                <a:cs typeface="Quattrocento Sans"/>
                <a:sym typeface="Quattrocento Sans"/>
              </a:rPr>
              <a:t>Recommend you save these contributions and distributions for tax purposes</a:t>
            </a:r>
            <a:endParaRPr sz="2800">
              <a:solidFill>
                <a:srgbClr val="004280"/>
              </a:solidFill>
              <a:latin typeface="Quattrocento Sans"/>
              <a:ea typeface="Quattrocento Sans"/>
              <a:cs typeface="Quattrocento Sans"/>
              <a:sym typeface="Quattrocento Sans"/>
            </a:endParaRPr>
          </a:p>
          <a:p>
            <a:pPr indent="-355600" lvl="0" marL="457200" rtl="0" algn="l">
              <a:lnSpc>
                <a:spcPct val="90000"/>
              </a:lnSpc>
              <a:spcBef>
                <a:spcPts val="1000"/>
              </a:spcBef>
              <a:spcAft>
                <a:spcPts val="0"/>
              </a:spcAft>
              <a:buClr>
                <a:srgbClr val="004280"/>
              </a:buClr>
              <a:buSzPts val="2000"/>
              <a:buChar char="•"/>
            </a:pPr>
            <a:r>
              <a:rPr lang="en-US" sz="2800">
                <a:solidFill>
                  <a:srgbClr val="004280"/>
                </a:solidFill>
                <a:latin typeface="Quattrocento Sans"/>
                <a:ea typeface="Quattrocento Sans"/>
                <a:cs typeface="Quattrocento Sans"/>
                <a:sym typeface="Quattrocento Sans"/>
              </a:rPr>
              <a:t>We will provide HSA participants with the necessary tax forms, it will remain your responsibility to report these contributions on your taxes</a:t>
            </a:r>
            <a:endParaRPr sz="2800">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32"/>
          <p:cNvPicPr preferRelativeResize="0"/>
          <p:nvPr/>
        </p:nvPicPr>
        <p:blipFill rotWithShape="1">
          <a:blip r:embed="rId3">
            <a:alphaModFix/>
          </a:blip>
          <a:srcRect b="0" l="58248" r="0" t="0"/>
          <a:stretch/>
        </p:blipFill>
        <p:spPr>
          <a:xfrm>
            <a:off x="-132900" y="0"/>
            <a:ext cx="3817776" cy="6858000"/>
          </a:xfrm>
          <a:prstGeom prst="rect">
            <a:avLst/>
          </a:prstGeom>
          <a:noFill/>
          <a:ln>
            <a:noFill/>
          </a:ln>
        </p:spPr>
      </p:pic>
      <p:sp>
        <p:nvSpPr>
          <p:cNvPr id="308" name="Google Shape;308;p32"/>
          <p:cNvSpPr txBox="1"/>
          <p:nvPr>
            <p:ph type="ctrTitle"/>
          </p:nvPr>
        </p:nvSpPr>
        <p:spPr>
          <a:xfrm>
            <a:off x="3833446" y="5647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Inter Black"/>
              <a:buNone/>
            </a:pPr>
            <a:r>
              <a:rPr lang="en-US">
                <a:solidFill>
                  <a:srgbClr val="004280"/>
                </a:solidFill>
                <a:latin typeface="Quattrocento Sans"/>
                <a:ea typeface="Quattrocento Sans"/>
                <a:cs typeface="Quattrocento Sans"/>
                <a:sym typeface="Quattrocento Sans"/>
              </a:rPr>
              <a:t>Investment options</a:t>
            </a:r>
            <a:endParaRPr>
              <a:solidFill>
                <a:srgbClr val="004280"/>
              </a:solidFill>
              <a:latin typeface="Quattrocento Sans"/>
              <a:ea typeface="Quattrocento Sans"/>
              <a:cs typeface="Quattrocento Sans"/>
              <a:sym typeface="Quattrocento Sans"/>
            </a:endParaRPr>
          </a:p>
        </p:txBody>
      </p:sp>
      <p:sp>
        <p:nvSpPr>
          <p:cNvPr id="309" name="Google Shape;309;p32"/>
          <p:cNvSpPr txBox="1"/>
          <p:nvPr>
            <p:ph idx="1" type="body"/>
          </p:nvPr>
        </p:nvSpPr>
        <p:spPr>
          <a:xfrm>
            <a:off x="6003752" y="1619250"/>
            <a:ext cx="6188100" cy="4476600"/>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1000"/>
              </a:spcBef>
              <a:spcAft>
                <a:spcPts val="0"/>
              </a:spcAft>
              <a:buClr>
                <a:srgbClr val="004280"/>
              </a:buClr>
              <a:buSzPts val="2000"/>
              <a:buFont typeface="Arial"/>
              <a:buChar char="•"/>
            </a:pPr>
            <a:r>
              <a:rPr lang="en-US" sz="2400">
                <a:solidFill>
                  <a:srgbClr val="004280"/>
                </a:solidFill>
                <a:latin typeface="Quattrocento Sans"/>
                <a:ea typeface="Quattrocento Sans"/>
                <a:cs typeface="Quattrocento Sans"/>
                <a:sym typeface="Quattrocento Sans"/>
              </a:rPr>
              <a:t>Interest earned on all funds</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sz="2400">
                <a:solidFill>
                  <a:srgbClr val="004280"/>
                </a:solidFill>
                <a:latin typeface="Quattrocento Sans"/>
                <a:ea typeface="Quattrocento Sans"/>
                <a:cs typeface="Quattrocento Sans"/>
                <a:sym typeface="Quattrocento Sans"/>
              </a:rPr>
              <a:t>Cash account – low threshold</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sz="2400">
                <a:solidFill>
                  <a:srgbClr val="004280"/>
                </a:solidFill>
                <a:latin typeface="Quattrocento Sans"/>
                <a:ea typeface="Quattrocento Sans"/>
                <a:cs typeface="Quattrocento Sans"/>
                <a:sym typeface="Quattrocento Sans"/>
              </a:rPr>
              <a:t>Money Market savings</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sz="2400">
                <a:solidFill>
                  <a:srgbClr val="004280"/>
                </a:solidFill>
                <a:latin typeface="Quattrocento Sans"/>
                <a:ea typeface="Quattrocento Sans"/>
                <a:cs typeface="Quattrocento Sans"/>
                <a:sym typeface="Quattrocento Sans"/>
              </a:rPr>
              <a:t>Mutual funds</a:t>
            </a:r>
            <a:endParaRPr>
              <a:solidFill>
                <a:srgbClr val="004280"/>
              </a:solidFill>
            </a:endParaRPr>
          </a:p>
          <a:p>
            <a:pPr indent="-342900" lvl="1" marL="800100" rtl="0" algn="l">
              <a:lnSpc>
                <a:spcPct val="150000"/>
              </a:lnSpc>
              <a:spcBef>
                <a:spcPts val="1000"/>
              </a:spcBef>
              <a:spcAft>
                <a:spcPts val="0"/>
              </a:spcAft>
              <a:buClr>
                <a:srgbClr val="004280"/>
              </a:buClr>
              <a:buSzPts val="2000"/>
              <a:buChar char="•"/>
            </a:pPr>
            <a:r>
              <a:rPr lang="en-US" sz="2400">
                <a:solidFill>
                  <a:srgbClr val="004280"/>
                </a:solidFill>
                <a:latin typeface="Quattrocento Sans"/>
                <a:ea typeface="Quattrocento Sans"/>
                <a:cs typeface="Quattrocento Sans"/>
                <a:sym typeface="Quattrocento Sans"/>
              </a:rPr>
              <a:t>30 different investment options</a:t>
            </a:r>
            <a:endParaRPr>
              <a:solidFill>
                <a:srgbClr val="004280"/>
              </a:solidFill>
            </a:endParaRPr>
          </a:p>
          <a:p>
            <a:pPr indent="-342900" lvl="1" marL="800100" rtl="0" algn="l">
              <a:lnSpc>
                <a:spcPct val="150000"/>
              </a:lnSpc>
              <a:spcBef>
                <a:spcPts val="1000"/>
              </a:spcBef>
              <a:spcAft>
                <a:spcPts val="0"/>
              </a:spcAft>
              <a:buClr>
                <a:srgbClr val="004280"/>
              </a:buClr>
              <a:buSzPts val="2000"/>
              <a:buChar char="•"/>
            </a:pPr>
            <a:r>
              <a:rPr lang="en-US" sz="2400">
                <a:solidFill>
                  <a:srgbClr val="004280"/>
                </a:solidFill>
                <a:latin typeface="Quattrocento Sans"/>
                <a:ea typeface="Quattrocento Sans"/>
                <a:cs typeface="Quattrocento Sans"/>
                <a:sym typeface="Quattrocento Sans"/>
              </a:rPr>
              <a:t>Single-sign-on to view and manage investments</a:t>
            </a:r>
            <a:endParaRPr sz="2400">
              <a:solidFill>
                <a:srgbClr val="004280"/>
              </a:solidFill>
            </a:endParaRPr>
          </a:p>
        </p:txBody>
      </p:sp>
      <p:sp>
        <p:nvSpPr>
          <p:cNvPr id="310" name="Google Shape;310;p32"/>
          <p:cNvSpPr/>
          <p:nvPr/>
        </p:nvSpPr>
        <p:spPr>
          <a:xfrm>
            <a:off x="3833446" y="2609880"/>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311" name="Google Shape;311;p32"/>
          <p:cNvGrpSpPr/>
          <p:nvPr/>
        </p:nvGrpSpPr>
        <p:grpSpPr>
          <a:xfrm>
            <a:off x="4259291" y="3156850"/>
            <a:ext cx="1063539" cy="821619"/>
            <a:chOff x="2944175" y="676325"/>
            <a:chExt cx="106825" cy="82525"/>
          </a:xfrm>
        </p:grpSpPr>
        <p:sp>
          <p:nvSpPr>
            <p:cNvPr id="312" name="Google Shape;312;p32"/>
            <p:cNvSpPr/>
            <p:nvPr/>
          </p:nvSpPr>
          <p:spPr>
            <a:xfrm>
              <a:off x="2944175" y="716100"/>
              <a:ext cx="106825" cy="42750"/>
            </a:xfrm>
            <a:custGeom>
              <a:rect b="b" l="l" r="r" t="t"/>
              <a:pathLst>
                <a:path extrusionOk="0" h="1710" w="4273">
                  <a:moveTo>
                    <a:pt x="2095" y="704"/>
                  </a:moveTo>
                  <a:lnTo>
                    <a:pt x="2057" y="730"/>
                  </a:lnTo>
                  <a:lnTo>
                    <a:pt x="2061" y="721"/>
                  </a:lnTo>
                  <a:lnTo>
                    <a:pt x="2095" y="704"/>
                  </a:lnTo>
                  <a:close/>
                  <a:moveTo>
                    <a:pt x="2162" y="704"/>
                  </a:moveTo>
                  <a:lnTo>
                    <a:pt x="2212" y="721"/>
                  </a:lnTo>
                  <a:lnTo>
                    <a:pt x="2229" y="755"/>
                  </a:lnTo>
                  <a:lnTo>
                    <a:pt x="2212" y="738"/>
                  </a:lnTo>
                  <a:lnTo>
                    <a:pt x="2162" y="704"/>
                  </a:lnTo>
                  <a:close/>
                  <a:moveTo>
                    <a:pt x="3854" y="219"/>
                  </a:moveTo>
                  <a:lnTo>
                    <a:pt x="3971" y="235"/>
                  </a:lnTo>
                  <a:lnTo>
                    <a:pt x="3988" y="269"/>
                  </a:lnTo>
                  <a:lnTo>
                    <a:pt x="4021" y="319"/>
                  </a:lnTo>
                  <a:lnTo>
                    <a:pt x="4055" y="386"/>
                  </a:lnTo>
                  <a:lnTo>
                    <a:pt x="4071" y="470"/>
                  </a:lnTo>
                  <a:lnTo>
                    <a:pt x="4055" y="604"/>
                  </a:lnTo>
                  <a:lnTo>
                    <a:pt x="4004" y="738"/>
                  </a:lnTo>
                  <a:lnTo>
                    <a:pt x="3971" y="822"/>
                  </a:lnTo>
                  <a:lnTo>
                    <a:pt x="3887" y="939"/>
                  </a:lnTo>
                  <a:lnTo>
                    <a:pt x="3753" y="1056"/>
                  </a:lnTo>
                  <a:lnTo>
                    <a:pt x="3569" y="1190"/>
                  </a:lnTo>
                  <a:lnTo>
                    <a:pt x="3468" y="1257"/>
                  </a:lnTo>
                  <a:lnTo>
                    <a:pt x="3334" y="1307"/>
                  </a:lnTo>
                  <a:lnTo>
                    <a:pt x="3184" y="1358"/>
                  </a:lnTo>
                  <a:lnTo>
                    <a:pt x="3016" y="1408"/>
                  </a:lnTo>
                  <a:lnTo>
                    <a:pt x="2832" y="1441"/>
                  </a:lnTo>
                  <a:lnTo>
                    <a:pt x="2614" y="1475"/>
                  </a:lnTo>
                  <a:lnTo>
                    <a:pt x="2396" y="1492"/>
                  </a:lnTo>
                  <a:lnTo>
                    <a:pt x="2128" y="1508"/>
                  </a:lnTo>
                  <a:lnTo>
                    <a:pt x="1793" y="1492"/>
                  </a:lnTo>
                  <a:lnTo>
                    <a:pt x="1475" y="1458"/>
                  </a:lnTo>
                  <a:lnTo>
                    <a:pt x="1190" y="1391"/>
                  </a:lnTo>
                  <a:lnTo>
                    <a:pt x="939" y="1307"/>
                  </a:lnTo>
                  <a:lnTo>
                    <a:pt x="721" y="1207"/>
                  </a:lnTo>
                  <a:lnTo>
                    <a:pt x="537" y="1073"/>
                  </a:lnTo>
                  <a:lnTo>
                    <a:pt x="453" y="1006"/>
                  </a:lnTo>
                  <a:lnTo>
                    <a:pt x="386" y="939"/>
                  </a:lnTo>
                  <a:lnTo>
                    <a:pt x="319" y="855"/>
                  </a:lnTo>
                  <a:lnTo>
                    <a:pt x="269" y="771"/>
                  </a:lnTo>
                  <a:lnTo>
                    <a:pt x="219" y="621"/>
                  </a:lnTo>
                  <a:lnTo>
                    <a:pt x="202" y="470"/>
                  </a:lnTo>
                  <a:lnTo>
                    <a:pt x="219" y="369"/>
                  </a:lnTo>
                  <a:lnTo>
                    <a:pt x="235" y="302"/>
                  </a:lnTo>
                  <a:lnTo>
                    <a:pt x="269" y="269"/>
                  </a:lnTo>
                  <a:lnTo>
                    <a:pt x="302" y="235"/>
                  </a:lnTo>
                  <a:lnTo>
                    <a:pt x="403" y="219"/>
                  </a:lnTo>
                  <a:lnTo>
                    <a:pt x="436" y="319"/>
                  </a:lnTo>
                  <a:lnTo>
                    <a:pt x="503" y="503"/>
                  </a:lnTo>
                  <a:lnTo>
                    <a:pt x="604" y="671"/>
                  </a:lnTo>
                  <a:lnTo>
                    <a:pt x="637" y="704"/>
                  </a:lnTo>
                  <a:lnTo>
                    <a:pt x="838" y="771"/>
                  </a:lnTo>
                  <a:lnTo>
                    <a:pt x="1090" y="822"/>
                  </a:lnTo>
                  <a:lnTo>
                    <a:pt x="1358" y="855"/>
                  </a:lnTo>
                  <a:lnTo>
                    <a:pt x="1659" y="872"/>
                  </a:lnTo>
                  <a:lnTo>
                    <a:pt x="2078" y="889"/>
                  </a:lnTo>
                  <a:lnTo>
                    <a:pt x="2179" y="889"/>
                  </a:lnTo>
                  <a:lnTo>
                    <a:pt x="2614" y="872"/>
                  </a:lnTo>
                  <a:lnTo>
                    <a:pt x="2916" y="855"/>
                  </a:lnTo>
                  <a:lnTo>
                    <a:pt x="3184" y="822"/>
                  </a:lnTo>
                  <a:lnTo>
                    <a:pt x="3418" y="771"/>
                  </a:lnTo>
                  <a:lnTo>
                    <a:pt x="3619" y="704"/>
                  </a:lnTo>
                  <a:lnTo>
                    <a:pt x="3669" y="671"/>
                  </a:lnTo>
                  <a:lnTo>
                    <a:pt x="3770" y="503"/>
                  </a:lnTo>
                  <a:lnTo>
                    <a:pt x="3837" y="319"/>
                  </a:lnTo>
                  <a:lnTo>
                    <a:pt x="3854" y="219"/>
                  </a:lnTo>
                  <a:close/>
                  <a:moveTo>
                    <a:pt x="470" y="1"/>
                  </a:moveTo>
                  <a:lnTo>
                    <a:pt x="252" y="34"/>
                  </a:lnTo>
                  <a:lnTo>
                    <a:pt x="219" y="51"/>
                  </a:lnTo>
                  <a:lnTo>
                    <a:pt x="168" y="85"/>
                  </a:lnTo>
                  <a:lnTo>
                    <a:pt x="101" y="152"/>
                  </a:lnTo>
                  <a:lnTo>
                    <a:pt x="68" y="219"/>
                  </a:lnTo>
                  <a:lnTo>
                    <a:pt x="34" y="286"/>
                  </a:lnTo>
                  <a:lnTo>
                    <a:pt x="1" y="369"/>
                  </a:lnTo>
                  <a:lnTo>
                    <a:pt x="1" y="470"/>
                  </a:lnTo>
                  <a:lnTo>
                    <a:pt x="1" y="570"/>
                  </a:lnTo>
                  <a:lnTo>
                    <a:pt x="18" y="671"/>
                  </a:lnTo>
                  <a:lnTo>
                    <a:pt x="51" y="771"/>
                  </a:lnTo>
                  <a:lnTo>
                    <a:pt x="101" y="872"/>
                  </a:lnTo>
                  <a:lnTo>
                    <a:pt x="152" y="956"/>
                  </a:lnTo>
                  <a:lnTo>
                    <a:pt x="219" y="1056"/>
                  </a:lnTo>
                  <a:lnTo>
                    <a:pt x="302" y="1140"/>
                  </a:lnTo>
                  <a:lnTo>
                    <a:pt x="386" y="1224"/>
                  </a:lnTo>
                  <a:lnTo>
                    <a:pt x="487" y="1291"/>
                  </a:lnTo>
                  <a:lnTo>
                    <a:pt x="587" y="1358"/>
                  </a:lnTo>
                  <a:lnTo>
                    <a:pt x="838" y="1492"/>
                  </a:lnTo>
                  <a:lnTo>
                    <a:pt x="1107" y="1575"/>
                  </a:lnTo>
                  <a:lnTo>
                    <a:pt x="1425" y="1642"/>
                  </a:lnTo>
                  <a:lnTo>
                    <a:pt x="1760" y="1693"/>
                  </a:lnTo>
                  <a:lnTo>
                    <a:pt x="2128" y="1709"/>
                  </a:lnTo>
                  <a:lnTo>
                    <a:pt x="2514" y="1693"/>
                  </a:lnTo>
                  <a:lnTo>
                    <a:pt x="2865" y="1642"/>
                  </a:lnTo>
                  <a:lnTo>
                    <a:pt x="3184" y="1575"/>
                  </a:lnTo>
                  <a:lnTo>
                    <a:pt x="3468" y="1475"/>
                  </a:lnTo>
                  <a:lnTo>
                    <a:pt x="3586" y="1408"/>
                  </a:lnTo>
                  <a:lnTo>
                    <a:pt x="3703" y="1341"/>
                  </a:lnTo>
                  <a:lnTo>
                    <a:pt x="3820" y="1274"/>
                  </a:lnTo>
                  <a:lnTo>
                    <a:pt x="3921" y="1190"/>
                  </a:lnTo>
                  <a:lnTo>
                    <a:pt x="4004" y="1106"/>
                  </a:lnTo>
                  <a:lnTo>
                    <a:pt x="4071" y="1023"/>
                  </a:lnTo>
                  <a:lnTo>
                    <a:pt x="4138" y="922"/>
                  </a:lnTo>
                  <a:lnTo>
                    <a:pt x="4189" y="822"/>
                  </a:lnTo>
                  <a:lnTo>
                    <a:pt x="4256" y="654"/>
                  </a:lnTo>
                  <a:lnTo>
                    <a:pt x="4272" y="470"/>
                  </a:lnTo>
                  <a:lnTo>
                    <a:pt x="4256" y="369"/>
                  </a:lnTo>
                  <a:lnTo>
                    <a:pt x="4239" y="286"/>
                  </a:lnTo>
                  <a:lnTo>
                    <a:pt x="4205" y="219"/>
                  </a:lnTo>
                  <a:lnTo>
                    <a:pt x="4172" y="152"/>
                  </a:lnTo>
                  <a:lnTo>
                    <a:pt x="4088" y="85"/>
                  </a:lnTo>
                  <a:lnTo>
                    <a:pt x="4055" y="51"/>
                  </a:lnTo>
                  <a:lnTo>
                    <a:pt x="4021" y="34"/>
                  </a:lnTo>
                  <a:lnTo>
                    <a:pt x="3803" y="1"/>
                  </a:lnTo>
                  <a:lnTo>
                    <a:pt x="3770" y="18"/>
                  </a:lnTo>
                  <a:lnTo>
                    <a:pt x="3720" y="18"/>
                  </a:lnTo>
                  <a:lnTo>
                    <a:pt x="3703" y="51"/>
                  </a:lnTo>
                  <a:lnTo>
                    <a:pt x="3686" y="85"/>
                  </a:lnTo>
                  <a:lnTo>
                    <a:pt x="3636" y="269"/>
                  </a:lnTo>
                  <a:lnTo>
                    <a:pt x="3586" y="403"/>
                  </a:lnTo>
                  <a:lnTo>
                    <a:pt x="3519" y="537"/>
                  </a:lnTo>
                  <a:lnTo>
                    <a:pt x="3385" y="570"/>
                  </a:lnTo>
                  <a:lnTo>
                    <a:pt x="3184" y="621"/>
                  </a:lnTo>
                  <a:lnTo>
                    <a:pt x="2916" y="654"/>
                  </a:lnTo>
                  <a:lnTo>
                    <a:pt x="2597" y="671"/>
                  </a:lnTo>
                  <a:lnTo>
                    <a:pt x="2179" y="688"/>
                  </a:lnTo>
                  <a:lnTo>
                    <a:pt x="2078" y="688"/>
                  </a:lnTo>
                  <a:lnTo>
                    <a:pt x="1676" y="671"/>
                  </a:lnTo>
                  <a:lnTo>
                    <a:pt x="1341" y="654"/>
                  </a:lnTo>
                  <a:lnTo>
                    <a:pt x="1090" y="621"/>
                  </a:lnTo>
                  <a:lnTo>
                    <a:pt x="889" y="570"/>
                  </a:lnTo>
                  <a:lnTo>
                    <a:pt x="738" y="537"/>
                  </a:lnTo>
                  <a:lnTo>
                    <a:pt x="671" y="403"/>
                  </a:lnTo>
                  <a:lnTo>
                    <a:pt x="621" y="269"/>
                  </a:lnTo>
                  <a:lnTo>
                    <a:pt x="587" y="85"/>
                  </a:lnTo>
                  <a:lnTo>
                    <a:pt x="570" y="51"/>
                  </a:lnTo>
                  <a:lnTo>
                    <a:pt x="537" y="18"/>
                  </a:lnTo>
                  <a:lnTo>
                    <a:pt x="503" y="18"/>
                  </a:lnTo>
                  <a:lnTo>
                    <a:pt x="47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32"/>
            <p:cNvSpPr/>
            <p:nvPr/>
          </p:nvSpPr>
          <p:spPr>
            <a:xfrm>
              <a:off x="2976850" y="676325"/>
              <a:ext cx="41475" cy="62000"/>
            </a:xfrm>
            <a:custGeom>
              <a:rect b="b" l="l" r="r" t="t"/>
              <a:pathLst>
                <a:path extrusionOk="0" h="2480" w="1659">
                  <a:moveTo>
                    <a:pt x="821" y="202"/>
                  </a:moveTo>
                  <a:lnTo>
                    <a:pt x="872" y="218"/>
                  </a:lnTo>
                  <a:lnTo>
                    <a:pt x="922" y="235"/>
                  </a:lnTo>
                  <a:lnTo>
                    <a:pt x="989" y="269"/>
                  </a:lnTo>
                  <a:lnTo>
                    <a:pt x="1056" y="336"/>
                  </a:lnTo>
                  <a:lnTo>
                    <a:pt x="1123" y="403"/>
                  </a:lnTo>
                  <a:lnTo>
                    <a:pt x="1190" y="503"/>
                  </a:lnTo>
                  <a:lnTo>
                    <a:pt x="1257" y="604"/>
                  </a:lnTo>
                  <a:lnTo>
                    <a:pt x="1307" y="738"/>
                  </a:lnTo>
                  <a:lnTo>
                    <a:pt x="1374" y="922"/>
                  </a:lnTo>
                  <a:lnTo>
                    <a:pt x="1424" y="1123"/>
                  </a:lnTo>
                  <a:lnTo>
                    <a:pt x="1441" y="1341"/>
                  </a:lnTo>
                  <a:lnTo>
                    <a:pt x="1458" y="1575"/>
                  </a:lnTo>
                  <a:lnTo>
                    <a:pt x="1458" y="1676"/>
                  </a:lnTo>
                  <a:lnTo>
                    <a:pt x="1441" y="1776"/>
                  </a:lnTo>
                  <a:lnTo>
                    <a:pt x="1408" y="1877"/>
                  </a:lnTo>
                  <a:lnTo>
                    <a:pt x="1374" y="1960"/>
                  </a:lnTo>
                  <a:lnTo>
                    <a:pt x="1341" y="2027"/>
                  </a:lnTo>
                  <a:lnTo>
                    <a:pt x="1274" y="2094"/>
                  </a:lnTo>
                  <a:lnTo>
                    <a:pt x="1223" y="2145"/>
                  </a:lnTo>
                  <a:lnTo>
                    <a:pt x="1140" y="2195"/>
                  </a:lnTo>
                  <a:lnTo>
                    <a:pt x="1056" y="2245"/>
                  </a:lnTo>
                  <a:lnTo>
                    <a:pt x="972" y="2262"/>
                  </a:lnTo>
                  <a:lnTo>
                    <a:pt x="872" y="2279"/>
                  </a:lnTo>
                  <a:lnTo>
                    <a:pt x="821" y="2295"/>
                  </a:lnTo>
                  <a:lnTo>
                    <a:pt x="788" y="2279"/>
                  </a:lnTo>
                  <a:lnTo>
                    <a:pt x="687" y="2262"/>
                  </a:lnTo>
                  <a:lnTo>
                    <a:pt x="604" y="2245"/>
                  </a:lnTo>
                  <a:lnTo>
                    <a:pt x="503" y="2195"/>
                  </a:lnTo>
                  <a:lnTo>
                    <a:pt x="436" y="2145"/>
                  </a:lnTo>
                  <a:lnTo>
                    <a:pt x="369" y="2094"/>
                  </a:lnTo>
                  <a:lnTo>
                    <a:pt x="319" y="2027"/>
                  </a:lnTo>
                  <a:lnTo>
                    <a:pt x="269" y="1960"/>
                  </a:lnTo>
                  <a:lnTo>
                    <a:pt x="235" y="1877"/>
                  </a:lnTo>
                  <a:lnTo>
                    <a:pt x="218" y="1776"/>
                  </a:lnTo>
                  <a:lnTo>
                    <a:pt x="202" y="1676"/>
                  </a:lnTo>
                  <a:lnTo>
                    <a:pt x="202" y="1575"/>
                  </a:lnTo>
                  <a:lnTo>
                    <a:pt x="202" y="1341"/>
                  </a:lnTo>
                  <a:lnTo>
                    <a:pt x="235" y="1123"/>
                  </a:lnTo>
                  <a:lnTo>
                    <a:pt x="285" y="922"/>
                  </a:lnTo>
                  <a:lnTo>
                    <a:pt x="336" y="738"/>
                  </a:lnTo>
                  <a:lnTo>
                    <a:pt x="403" y="604"/>
                  </a:lnTo>
                  <a:lnTo>
                    <a:pt x="470" y="503"/>
                  </a:lnTo>
                  <a:lnTo>
                    <a:pt x="537" y="403"/>
                  </a:lnTo>
                  <a:lnTo>
                    <a:pt x="604" y="336"/>
                  </a:lnTo>
                  <a:lnTo>
                    <a:pt x="671" y="269"/>
                  </a:lnTo>
                  <a:lnTo>
                    <a:pt x="721" y="235"/>
                  </a:lnTo>
                  <a:lnTo>
                    <a:pt x="788" y="218"/>
                  </a:lnTo>
                  <a:lnTo>
                    <a:pt x="821" y="202"/>
                  </a:lnTo>
                  <a:close/>
                  <a:moveTo>
                    <a:pt x="821" y="1"/>
                  </a:moveTo>
                  <a:lnTo>
                    <a:pt x="754" y="17"/>
                  </a:lnTo>
                  <a:lnTo>
                    <a:pt x="671" y="51"/>
                  </a:lnTo>
                  <a:lnTo>
                    <a:pt x="570" y="101"/>
                  </a:lnTo>
                  <a:lnTo>
                    <a:pt x="486" y="168"/>
                  </a:lnTo>
                  <a:lnTo>
                    <a:pt x="403" y="252"/>
                  </a:lnTo>
                  <a:lnTo>
                    <a:pt x="302" y="369"/>
                  </a:lnTo>
                  <a:lnTo>
                    <a:pt x="235" y="503"/>
                  </a:lnTo>
                  <a:lnTo>
                    <a:pt x="151" y="654"/>
                  </a:lnTo>
                  <a:lnTo>
                    <a:pt x="84" y="855"/>
                  </a:lnTo>
                  <a:lnTo>
                    <a:pt x="34" y="1073"/>
                  </a:lnTo>
                  <a:lnTo>
                    <a:pt x="1" y="1307"/>
                  </a:lnTo>
                  <a:lnTo>
                    <a:pt x="1" y="1575"/>
                  </a:lnTo>
                  <a:lnTo>
                    <a:pt x="1" y="1743"/>
                  </a:lnTo>
                  <a:lnTo>
                    <a:pt x="34" y="1877"/>
                  </a:lnTo>
                  <a:lnTo>
                    <a:pt x="84" y="2011"/>
                  </a:lnTo>
                  <a:lnTo>
                    <a:pt x="135" y="2111"/>
                  </a:lnTo>
                  <a:lnTo>
                    <a:pt x="202" y="2195"/>
                  </a:lnTo>
                  <a:lnTo>
                    <a:pt x="269" y="2262"/>
                  </a:lnTo>
                  <a:lnTo>
                    <a:pt x="336" y="2329"/>
                  </a:lnTo>
                  <a:lnTo>
                    <a:pt x="419" y="2379"/>
                  </a:lnTo>
                  <a:lnTo>
                    <a:pt x="520" y="2429"/>
                  </a:lnTo>
                  <a:lnTo>
                    <a:pt x="637" y="2463"/>
                  </a:lnTo>
                  <a:lnTo>
                    <a:pt x="771" y="2480"/>
                  </a:lnTo>
                  <a:lnTo>
                    <a:pt x="821" y="2463"/>
                  </a:lnTo>
                  <a:lnTo>
                    <a:pt x="872" y="2480"/>
                  </a:lnTo>
                  <a:lnTo>
                    <a:pt x="888" y="2480"/>
                  </a:lnTo>
                  <a:lnTo>
                    <a:pt x="1022" y="2463"/>
                  </a:lnTo>
                  <a:lnTo>
                    <a:pt x="1123" y="2429"/>
                  </a:lnTo>
                  <a:lnTo>
                    <a:pt x="1240" y="2379"/>
                  </a:lnTo>
                  <a:lnTo>
                    <a:pt x="1307" y="2329"/>
                  </a:lnTo>
                  <a:lnTo>
                    <a:pt x="1391" y="2262"/>
                  </a:lnTo>
                  <a:lnTo>
                    <a:pt x="1458" y="2195"/>
                  </a:lnTo>
                  <a:lnTo>
                    <a:pt x="1525" y="2111"/>
                  </a:lnTo>
                  <a:lnTo>
                    <a:pt x="1575" y="2011"/>
                  </a:lnTo>
                  <a:lnTo>
                    <a:pt x="1625" y="1877"/>
                  </a:lnTo>
                  <a:lnTo>
                    <a:pt x="1642" y="1743"/>
                  </a:lnTo>
                  <a:lnTo>
                    <a:pt x="1659" y="1575"/>
                  </a:lnTo>
                  <a:lnTo>
                    <a:pt x="1642" y="1307"/>
                  </a:lnTo>
                  <a:lnTo>
                    <a:pt x="1625" y="1073"/>
                  </a:lnTo>
                  <a:lnTo>
                    <a:pt x="1575" y="855"/>
                  </a:lnTo>
                  <a:lnTo>
                    <a:pt x="1491" y="654"/>
                  </a:lnTo>
                  <a:lnTo>
                    <a:pt x="1424" y="503"/>
                  </a:lnTo>
                  <a:lnTo>
                    <a:pt x="1341" y="369"/>
                  </a:lnTo>
                  <a:lnTo>
                    <a:pt x="1257" y="252"/>
                  </a:lnTo>
                  <a:lnTo>
                    <a:pt x="1173" y="168"/>
                  </a:lnTo>
                  <a:lnTo>
                    <a:pt x="1073" y="101"/>
                  </a:lnTo>
                  <a:lnTo>
                    <a:pt x="989" y="51"/>
                  </a:lnTo>
                  <a:lnTo>
                    <a:pt x="905" y="17"/>
                  </a:lnTo>
                  <a:lnTo>
                    <a:pt x="82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32"/>
            <p:cNvSpPr/>
            <p:nvPr/>
          </p:nvSpPr>
          <p:spPr>
            <a:xfrm>
              <a:off x="2994025" y="733275"/>
              <a:ext cx="7150" cy="5050"/>
            </a:xfrm>
            <a:custGeom>
              <a:rect b="b" l="l" r="r" t="t"/>
              <a:pathLst>
                <a:path extrusionOk="0" h="202" w="286">
                  <a:moveTo>
                    <a:pt x="101" y="17"/>
                  </a:moveTo>
                  <a:lnTo>
                    <a:pt x="63" y="43"/>
                  </a:lnTo>
                  <a:lnTo>
                    <a:pt x="67" y="34"/>
                  </a:lnTo>
                  <a:lnTo>
                    <a:pt x="101" y="17"/>
                  </a:lnTo>
                  <a:close/>
                  <a:moveTo>
                    <a:pt x="168" y="17"/>
                  </a:moveTo>
                  <a:lnTo>
                    <a:pt x="218" y="34"/>
                  </a:lnTo>
                  <a:lnTo>
                    <a:pt x="235" y="68"/>
                  </a:lnTo>
                  <a:lnTo>
                    <a:pt x="218" y="51"/>
                  </a:lnTo>
                  <a:lnTo>
                    <a:pt x="168" y="17"/>
                  </a:lnTo>
                  <a:close/>
                  <a:moveTo>
                    <a:pt x="67" y="1"/>
                  </a:moveTo>
                  <a:lnTo>
                    <a:pt x="34" y="17"/>
                  </a:lnTo>
                  <a:lnTo>
                    <a:pt x="17" y="51"/>
                  </a:lnTo>
                  <a:lnTo>
                    <a:pt x="0" y="101"/>
                  </a:lnTo>
                  <a:lnTo>
                    <a:pt x="0" y="135"/>
                  </a:lnTo>
                  <a:lnTo>
                    <a:pt x="17" y="168"/>
                  </a:lnTo>
                  <a:lnTo>
                    <a:pt x="51" y="185"/>
                  </a:lnTo>
                  <a:lnTo>
                    <a:pt x="84" y="202"/>
                  </a:lnTo>
                  <a:lnTo>
                    <a:pt x="201" y="202"/>
                  </a:lnTo>
                  <a:lnTo>
                    <a:pt x="235" y="185"/>
                  </a:lnTo>
                  <a:lnTo>
                    <a:pt x="268" y="168"/>
                  </a:lnTo>
                  <a:lnTo>
                    <a:pt x="285" y="135"/>
                  </a:lnTo>
                  <a:lnTo>
                    <a:pt x="285" y="101"/>
                  </a:lnTo>
                  <a:lnTo>
                    <a:pt x="268" y="51"/>
                  </a:lnTo>
                  <a:lnTo>
                    <a:pt x="252" y="17"/>
                  </a:lnTo>
                  <a:lnTo>
                    <a:pt x="2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32"/>
            <p:cNvSpPr/>
            <p:nvPr/>
          </p:nvSpPr>
          <p:spPr>
            <a:xfrm>
              <a:off x="3004075" y="730775"/>
              <a:ext cx="7550" cy="7125"/>
            </a:xfrm>
            <a:custGeom>
              <a:rect b="b" l="l" r="r" t="t"/>
              <a:pathLst>
                <a:path extrusionOk="0" h="285" w="302">
                  <a:moveTo>
                    <a:pt x="101" y="0"/>
                  </a:moveTo>
                  <a:lnTo>
                    <a:pt x="67" y="17"/>
                  </a:lnTo>
                  <a:lnTo>
                    <a:pt x="34" y="34"/>
                  </a:lnTo>
                  <a:lnTo>
                    <a:pt x="0" y="67"/>
                  </a:lnTo>
                  <a:lnTo>
                    <a:pt x="0" y="117"/>
                  </a:lnTo>
                  <a:lnTo>
                    <a:pt x="17" y="151"/>
                  </a:lnTo>
                  <a:lnTo>
                    <a:pt x="34" y="184"/>
                  </a:lnTo>
                  <a:lnTo>
                    <a:pt x="151" y="268"/>
                  </a:lnTo>
                  <a:lnTo>
                    <a:pt x="201" y="285"/>
                  </a:lnTo>
                  <a:lnTo>
                    <a:pt x="252" y="285"/>
                  </a:lnTo>
                  <a:lnTo>
                    <a:pt x="285" y="251"/>
                  </a:lnTo>
                  <a:lnTo>
                    <a:pt x="302" y="218"/>
                  </a:lnTo>
                  <a:lnTo>
                    <a:pt x="302" y="168"/>
                  </a:lnTo>
                  <a:lnTo>
                    <a:pt x="285" y="134"/>
                  </a:lnTo>
                  <a:lnTo>
                    <a:pt x="268" y="117"/>
                  </a:lnTo>
                  <a:lnTo>
                    <a:pt x="168" y="34"/>
                  </a:lnTo>
                  <a:lnTo>
                    <a:pt x="134"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32"/>
            <p:cNvSpPr/>
            <p:nvPr/>
          </p:nvSpPr>
          <p:spPr>
            <a:xfrm>
              <a:off x="3009525" y="680525"/>
              <a:ext cx="33100" cy="53625"/>
            </a:xfrm>
            <a:custGeom>
              <a:rect b="b" l="l" r="r" t="t"/>
              <a:pathLst>
                <a:path extrusionOk="0" h="2145" w="1324">
                  <a:moveTo>
                    <a:pt x="687" y="0"/>
                  </a:moveTo>
                  <a:lnTo>
                    <a:pt x="586" y="34"/>
                  </a:lnTo>
                  <a:lnTo>
                    <a:pt x="469" y="67"/>
                  </a:lnTo>
                  <a:lnTo>
                    <a:pt x="369" y="134"/>
                  </a:lnTo>
                  <a:lnTo>
                    <a:pt x="251" y="218"/>
                  </a:lnTo>
                  <a:lnTo>
                    <a:pt x="134" y="335"/>
                  </a:lnTo>
                  <a:lnTo>
                    <a:pt x="17" y="469"/>
                  </a:lnTo>
                  <a:lnTo>
                    <a:pt x="0" y="503"/>
                  </a:lnTo>
                  <a:lnTo>
                    <a:pt x="0" y="536"/>
                  </a:lnTo>
                  <a:lnTo>
                    <a:pt x="17" y="570"/>
                  </a:lnTo>
                  <a:lnTo>
                    <a:pt x="34" y="603"/>
                  </a:lnTo>
                  <a:lnTo>
                    <a:pt x="67" y="620"/>
                  </a:lnTo>
                  <a:lnTo>
                    <a:pt x="117" y="620"/>
                  </a:lnTo>
                  <a:lnTo>
                    <a:pt x="151" y="603"/>
                  </a:lnTo>
                  <a:lnTo>
                    <a:pt x="184" y="586"/>
                  </a:lnTo>
                  <a:lnTo>
                    <a:pt x="268" y="486"/>
                  </a:lnTo>
                  <a:lnTo>
                    <a:pt x="369" y="385"/>
                  </a:lnTo>
                  <a:lnTo>
                    <a:pt x="452" y="318"/>
                  </a:lnTo>
                  <a:lnTo>
                    <a:pt x="536" y="268"/>
                  </a:lnTo>
                  <a:lnTo>
                    <a:pt x="620" y="235"/>
                  </a:lnTo>
                  <a:lnTo>
                    <a:pt x="687" y="201"/>
                  </a:lnTo>
                  <a:lnTo>
                    <a:pt x="787" y="201"/>
                  </a:lnTo>
                  <a:lnTo>
                    <a:pt x="854" y="235"/>
                  </a:lnTo>
                  <a:lnTo>
                    <a:pt x="921" y="318"/>
                  </a:lnTo>
                  <a:lnTo>
                    <a:pt x="1005" y="419"/>
                  </a:lnTo>
                  <a:lnTo>
                    <a:pt x="1055" y="570"/>
                  </a:lnTo>
                  <a:lnTo>
                    <a:pt x="1106" y="754"/>
                  </a:lnTo>
                  <a:lnTo>
                    <a:pt x="1122" y="972"/>
                  </a:lnTo>
                  <a:lnTo>
                    <a:pt x="1122" y="1223"/>
                  </a:lnTo>
                  <a:lnTo>
                    <a:pt x="1072" y="1508"/>
                  </a:lnTo>
                  <a:lnTo>
                    <a:pt x="1022" y="1692"/>
                  </a:lnTo>
                  <a:lnTo>
                    <a:pt x="972" y="1843"/>
                  </a:lnTo>
                  <a:lnTo>
                    <a:pt x="888" y="1977"/>
                  </a:lnTo>
                  <a:lnTo>
                    <a:pt x="871" y="2010"/>
                  </a:lnTo>
                  <a:lnTo>
                    <a:pt x="871" y="2060"/>
                  </a:lnTo>
                  <a:lnTo>
                    <a:pt x="888" y="2094"/>
                  </a:lnTo>
                  <a:lnTo>
                    <a:pt x="921" y="2111"/>
                  </a:lnTo>
                  <a:lnTo>
                    <a:pt x="938" y="2127"/>
                  </a:lnTo>
                  <a:lnTo>
                    <a:pt x="972" y="2144"/>
                  </a:lnTo>
                  <a:lnTo>
                    <a:pt x="1022" y="2127"/>
                  </a:lnTo>
                  <a:lnTo>
                    <a:pt x="1055" y="2094"/>
                  </a:lnTo>
                  <a:lnTo>
                    <a:pt x="1156" y="1926"/>
                  </a:lnTo>
                  <a:lnTo>
                    <a:pt x="1223" y="1742"/>
                  </a:lnTo>
                  <a:lnTo>
                    <a:pt x="1273" y="1558"/>
                  </a:lnTo>
                  <a:lnTo>
                    <a:pt x="1323" y="1240"/>
                  </a:lnTo>
                  <a:lnTo>
                    <a:pt x="1323" y="955"/>
                  </a:lnTo>
                  <a:lnTo>
                    <a:pt x="1290" y="704"/>
                  </a:lnTo>
                  <a:lnTo>
                    <a:pt x="1240" y="486"/>
                  </a:lnTo>
                  <a:lnTo>
                    <a:pt x="1156" y="302"/>
                  </a:lnTo>
                  <a:lnTo>
                    <a:pt x="1072" y="168"/>
                  </a:lnTo>
                  <a:lnTo>
                    <a:pt x="955" y="67"/>
                  </a:lnTo>
                  <a:lnTo>
                    <a:pt x="905" y="34"/>
                  </a:lnTo>
                  <a:lnTo>
                    <a:pt x="854" y="17"/>
                  </a:lnTo>
                  <a:lnTo>
                    <a:pt x="77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32"/>
            <p:cNvSpPr/>
            <p:nvPr/>
          </p:nvSpPr>
          <p:spPr>
            <a:xfrm>
              <a:off x="2952550" y="680525"/>
              <a:ext cx="33125" cy="53625"/>
            </a:xfrm>
            <a:custGeom>
              <a:rect b="b" l="l" r="r" t="t"/>
              <a:pathLst>
                <a:path extrusionOk="0" h="2145" w="1325">
                  <a:moveTo>
                    <a:pt x="554" y="0"/>
                  </a:moveTo>
                  <a:lnTo>
                    <a:pt x="470" y="17"/>
                  </a:lnTo>
                  <a:lnTo>
                    <a:pt x="420" y="34"/>
                  </a:lnTo>
                  <a:lnTo>
                    <a:pt x="353" y="67"/>
                  </a:lnTo>
                  <a:lnTo>
                    <a:pt x="252" y="168"/>
                  </a:lnTo>
                  <a:lnTo>
                    <a:pt x="152" y="302"/>
                  </a:lnTo>
                  <a:lnTo>
                    <a:pt x="68" y="486"/>
                  </a:lnTo>
                  <a:lnTo>
                    <a:pt x="18" y="704"/>
                  </a:lnTo>
                  <a:lnTo>
                    <a:pt x="1" y="955"/>
                  </a:lnTo>
                  <a:lnTo>
                    <a:pt x="1" y="1240"/>
                  </a:lnTo>
                  <a:lnTo>
                    <a:pt x="51" y="1558"/>
                  </a:lnTo>
                  <a:lnTo>
                    <a:pt x="101" y="1742"/>
                  </a:lnTo>
                  <a:lnTo>
                    <a:pt x="168" y="1926"/>
                  </a:lnTo>
                  <a:lnTo>
                    <a:pt x="269" y="2094"/>
                  </a:lnTo>
                  <a:lnTo>
                    <a:pt x="302" y="2127"/>
                  </a:lnTo>
                  <a:lnTo>
                    <a:pt x="336" y="2144"/>
                  </a:lnTo>
                  <a:lnTo>
                    <a:pt x="369" y="2127"/>
                  </a:lnTo>
                  <a:lnTo>
                    <a:pt x="403" y="2111"/>
                  </a:lnTo>
                  <a:lnTo>
                    <a:pt x="436" y="2094"/>
                  </a:lnTo>
                  <a:lnTo>
                    <a:pt x="436" y="2060"/>
                  </a:lnTo>
                  <a:lnTo>
                    <a:pt x="436" y="2010"/>
                  </a:lnTo>
                  <a:lnTo>
                    <a:pt x="420" y="1977"/>
                  </a:lnTo>
                  <a:lnTo>
                    <a:pt x="353" y="1843"/>
                  </a:lnTo>
                  <a:lnTo>
                    <a:pt x="286" y="1692"/>
                  </a:lnTo>
                  <a:lnTo>
                    <a:pt x="252" y="1508"/>
                  </a:lnTo>
                  <a:lnTo>
                    <a:pt x="202" y="1223"/>
                  </a:lnTo>
                  <a:lnTo>
                    <a:pt x="185" y="972"/>
                  </a:lnTo>
                  <a:lnTo>
                    <a:pt x="219" y="754"/>
                  </a:lnTo>
                  <a:lnTo>
                    <a:pt x="252" y="570"/>
                  </a:lnTo>
                  <a:lnTo>
                    <a:pt x="319" y="419"/>
                  </a:lnTo>
                  <a:lnTo>
                    <a:pt x="386" y="318"/>
                  </a:lnTo>
                  <a:lnTo>
                    <a:pt x="453" y="235"/>
                  </a:lnTo>
                  <a:lnTo>
                    <a:pt x="520" y="201"/>
                  </a:lnTo>
                  <a:lnTo>
                    <a:pt x="637" y="201"/>
                  </a:lnTo>
                  <a:lnTo>
                    <a:pt x="704" y="235"/>
                  </a:lnTo>
                  <a:lnTo>
                    <a:pt x="788" y="268"/>
                  </a:lnTo>
                  <a:lnTo>
                    <a:pt x="872" y="318"/>
                  </a:lnTo>
                  <a:lnTo>
                    <a:pt x="956" y="385"/>
                  </a:lnTo>
                  <a:lnTo>
                    <a:pt x="1056" y="486"/>
                  </a:lnTo>
                  <a:lnTo>
                    <a:pt x="1140" y="586"/>
                  </a:lnTo>
                  <a:lnTo>
                    <a:pt x="1174" y="603"/>
                  </a:lnTo>
                  <a:lnTo>
                    <a:pt x="1207" y="620"/>
                  </a:lnTo>
                  <a:lnTo>
                    <a:pt x="1241" y="620"/>
                  </a:lnTo>
                  <a:lnTo>
                    <a:pt x="1291" y="603"/>
                  </a:lnTo>
                  <a:lnTo>
                    <a:pt x="1308" y="570"/>
                  </a:lnTo>
                  <a:lnTo>
                    <a:pt x="1324" y="536"/>
                  </a:lnTo>
                  <a:lnTo>
                    <a:pt x="1324" y="503"/>
                  </a:lnTo>
                  <a:lnTo>
                    <a:pt x="1308" y="469"/>
                  </a:lnTo>
                  <a:lnTo>
                    <a:pt x="1190" y="335"/>
                  </a:lnTo>
                  <a:lnTo>
                    <a:pt x="1073" y="218"/>
                  </a:lnTo>
                  <a:lnTo>
                    <a:pt x="956" y="134"/>
                  </a:lnTo>
                  <a:lnTo>
                    <a:pt x="839" y="67"/>
                  </a:lnTo>
                  <a:lnTo>
                    <a:pt x="738" y="34"/>
                  </a:lnTo>
                  <a:lnTo>
                    <a:pt x="63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32"/>
            <p:cNvSpPr/>
            <p:nvPr/>
          </p:nvSpPr>
          <p:spPr>
            <a:xfrm>
              <a:off x="2983125" y="730775"/>
              <a:ext cx="8000" cy="7125"/>
            </a:xfrm>
            <a:custGeom>
              <a:rect b="b" l="l" r="r" t="t"/>
              <a:pathLst>
                <a:path extrusionOk="0" h="285" w="320">
                  <a:moveTo>
                    <a:pt x="219" y="0"/>
                  </a:moveTo>
                  <a:lnTo>
                    <a:pt x="168" y="17"/>
                  </a:lnTo>
                  <a:lnTo>
                    <a:pt x="135" y="34"/>
                  </a:lnTo>
                  <a:lnTo>
                    <a:pt x="51" y="117"/>
                  </a:lnTo>
                  <a:lnTo>
                    <a:pt x="18" y="134"/>
                  </a:lnTo>
                  <a:lnTo>
                    <a:pt x="1" y="168"/>
                  </a:lnTo>
                  <a:lnTo>
                    <a:pt x="1" y="218"/>
                  </a:lnTo>
                  <a:lnTo>
                    <a:pt x="18" y="251"/>
                  </a:lnTo>
                  <a:lnTo>
                    <a:pt x="68" y="285"/>
                  </a:lnTo>
                  <a:lnTo>
                    <a:pt x="101" y="285"/>
                  </a:lnTo>
                  <a:lnTo>
                    <a:pt x="168" y="268"/>
                  </a:lnTo>
                  <a:lnTo>
                    <a:pt x="286" y="184"/>
                  </a:lnTo>
                  <a:lnTo>
                    <a:pt x="302" y="151"/>
                  </a:lnTo>
                  <a:lnTo>
                    <a:pt x="319" y="117"/>
                  </a:lnTo>
                  <a:lnTo>
                    <a:pt x="302" y="67"/>
                  </a:lnTo>
                  <a:lnTo>
                    <a:pt x="286" y="34"/>
                  </a:lnTo>
                  <a:lnTo>
                    <a:pt x="252" y="17"/>
                  </a:lnTo>
                  <a:lnTo>
                    <a:pt x="21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32"/>
            <p:cNvSpPr/>
            <p:nvPr/>
          </p:nvSpPr>
          <p:spPr>
            <a:xfrm>
              <a:off x="2952150" y="725325"/>
              <a:ext cx="90475" cy="13000"/>
            </a:xfrm>
            <a:custGeom>
              <a:rect b="b" l="l" r="r" t="t"/>
              <a:pathLst>
                <a:path extrusionOk="0" h="520" w="3619">
                  <a:moveTo>
                    <a:pt x="84" y="0"/>
                  </a:moveTo>
                  <a:lnTo>
                    <a:pt x="50" y="17"/>
                  </a:lnTo>
                  <a:lnTo>
                    <a:pt x="17" y="51"/>
                  </a:lnTo>
                  <a:lnTo>
                    <a:pt x="0" y="84"/>
                  </a:lnTo>
                  <a:lnTo>
                    <a:pt x="0" y="118"/>
                  </a:lnTo>
                  <a:lnTo>
                    <a:pt x="17" y="151"/>
                  </a:lnTo>
                  <a:lnTo>
                    <a:pt x="50" y="185"/>
                  </a:lnTo>
                  <a:lnTo>
                    <a:pt x="101" y="218"/>
                  </a:lnTo>
                  <a:lnTo>
                    <a:pt x="184" y="285"/>
                  </a:lnTo>
                  <a:lnTo>
                    <a:pt x="318" y="335"/>
                  </a:lnTo>
                  <a:lnTo>
                    <a:pt x="519" y="402"/>
                  </a:lnTo>
                  <a:lnTo>
                    <a:pt x="771" y="453"/>
                  </a:lnTo>
                  <a:lnTo>
                    <a:pt x="1039" y="486"/>
                  </a:lnTo>
                  <a:lnTo>
                    <a:pt x="1340" y="503"/>
                  </a:lnTo>
                  <a:lnTo>
                    <a:pt x="1759" y="520"/>
                  </a:lnTo>
                  <a:lnTo>
                    <a:pt x="1860" y="520"/>
                  </a:lnTo>
                  <a:lnTo>
                    <a:pt x="2295" y="503"/>
                  </a:lnTo>
                  <a:lnTo>
                    <a:pt x="2597" y="486"/>
                  </a:lnTo>
                  <a:lnTo>
                    <a:pt x="2865" y="453"/>
                  </a:lnTo>
                  <a:lnTo>
                    <a:pt x="3099" y="402"/>
                  </a:lnTo>
                  <a:lnTo>
                    <a:pt x="3300" y="335"/>
                  </a:lnTo>
                  <a:lnTo>
                    <a:pt x="3434" y="285"/>
                  </a:lnTo>
                  <a:lnTo>
                    <a:pt x="3535" y="218"/>
                  </a:lnTo>
                  <a:lnTo>
                    <a:pt x="3585" y="185"/>
                  </a:lnTo>
                  <a:lnTo>
                    <a:pt x="3602" y="151"/>
                  </a:lnTo>
                  <a:lnTo>
                    <a:pt x="3618" y="118"/>
                  </a:lnTo>
                  <a:lnTo>
                    <a:pt x="3618" y="84"/>
                  </a:lnTo>
                  <a:lnTo>
                    <a:pt x="3602" y="51"/>
                  </a:lnTo>
                  <a:lnTo>
                    <a:pt x="3585" y="17"/>
                  </a:lnTo>
                  <a:lnTo>
                    <a:pt x="3551" y="0"/>
                  </a:lnTo>
                  <a:lnTo>
                    <a:pt x="3468" y="0"/>
                  </a:lnTo>
                  <a:lnTo>
                    <a:pt x="3451" y="34"/>
                  </a:lnTo>
                  <a:lnTo>
                    <a:pt x="3401" y="67"/>
                  </a:lnTo>
                  <a:lnTo>
                    <a:pt x="3334" y="101"/>
                  </a:lnTo>
                  <a:lnTo>
                    <a:pt x="3233" y="151"/>
                  </a:lnTo>
                  <a:lnTo>
                    <a:pt x="3099" y="201"/>
                  </a:lnTo>
                  <a:lnTo>
                    <a:pt x="2881" y="235"/>
                  </a:lnTo>
                  <a:lnTo>
                    <a:pt x="2613" y="285"/>
                  </a:lnTo>
                  <a:lnTo>
                    <a:pt x="2278" y="302"/>
                  </a:lnTo>
                  <a:lnTo>
                    <a:pt x="1860" y="319"/>
                  </a:lnTo>
                  <a:lnTo>
                    <a:pt x="1759" y="319"/>
                  </a:lnTo>
                  <a:lnTo>
                    <a:pt x="1357" y="302"/>
                  </a:lnTo>
                  <a:lnTo>
                    <a:pt x="1005" y="285"/>
                  </a:lnTo>
                  <a:lnTo>
                    <a:pt x="737" y="235"/>
                  </a:lnTo>
                  <a:lnTo>
                    <a:pt x="536" y="201"/>
                  </a:lnTo>
                  <a:lnTo>
                    <a:pt x="402" y="151"/>
                  </a:lnTo>
                  <a:lnTo>
                    <a:pt x="302" y="101"/>
                  </a:lnTo>
                  <a:lnTo>
                    <a:pt x="235" y="67"/>
                  </a:lnTo>
                  <a:lnTo>
                    <a:pt x="184" y="34"/>
                  </a:lnTo>
                  <a:lnTo>
                    <a:pt x="151" y="17"/>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2"/>
            <p:cNvSpPr/>
            <p:nvPr/>
          </p:nvSpPr>
          <p:spPr>
            <a:xfrm>
              <a:off x="2944175" y="716950"/>
              <a:ext cx="106825" cy="41900"/>
            </a:xfrm>
            <a:custGeom>
              <a:rect b="b" l="l" r="r" t="t"/>
              <a:pathLst>
                <a:path extrusionOk="0" h="1676" w="4273">
                  <a:moveTo>
                    <a:pt x="252" y="0"/>
                  </a:moveTo>
                  <a:lnTo>
                    <a:pt x="219" y="17"/>
                  </a:lnTo>
                  <a:lnTo>
                    <a:pt x="168" y="51"/>
                  </a:lnTo>
                  <a:lnTo>
                    <a:pt x="101" y="118"/>
                  </a:lnTo>
                  <a:lnTo>
                    <a:pt x="68" y="185"/>
                  </a:lnTo>
                  <a:lnTo>
                    <a:pt x="34" y="252"/>
                  </a:lnTo>
                  <a:lnTo>
                    <a:pt x="1" y="335"/>
                  </a:lnTo>
                  <a:lnTo>
                    <a:pt x="1" y="436"/>
                  </a:lnTo>
                  <a:lnTo>
                    <a:pt x="1" y="536"/>
                  </a:lnTo>
                  <a:lnTo>
                    <a:pt x="18" y="637"/>
                  </a:lnTo>
                  <a:lnTo>
                    <a:pt x="51" y="737"/>
                  </a:lnTo>
                  <a:lnTo>
                    <a:pt x="101" y="838"/>
                  </a:lnTo>
                  <a:lnTo>
                    <a:pt x="152" y="922"/>
                  </a:lnTo>
                  <a:lnTo>
                    <a:pt x="219" y="1022"/>
                  </a:lnTo>
                  <a:lnTo>
                    <a:pt x="302" y="1106"/>
                  </a:lnTo>
                  <a:lnTo>
                    <a:pt x="386" y="1190"/>
                  </a:lnTo>
                  <a:lnTo>
                    <a:pt x="487" y="1257"/>
                  </a:lnTo>
                  <a:lnTo>
                    <a:pt x="587" y="1324"/>
                  </a:lnTo>
                  <a:lnTo>
                    <a:pt x="838" y="1458"/>
                  </a:lnTo>
                  <a:lnTo>
                    <a:pt x="1107" y="1541"/>
                  </a:lnTo>
                  <a:lnTo>
                    <a:pt x="1425" y="1608"/>
                  </a:lnTo>
                  <a:lnTo>
                    <a:pt x="1760" y="1659"/>
                  </a:lnTo>
                  <a:lnTo>
                    <a:pt x="2128" y="1675"/>
                  </a:lnTo>
                  <a:lnTo>
                    <a:pt x="2514" y="1659"/>
                  </a:lnTo>
                  <a:lnTo>
                    <a:pt x="2865" y="1608"/>
                  </a:lnTo>
                  <a:lnTo>
                    <a:pt x="3184" y="1541"/>
                  </a:lnTo>
                  <a:lnTo>
                    <a:pt x="3468" y="1441"/>
                  </a:lnTo>
                  <a:lnTo>
                    <a:pt x="3586" y="1374"/>
                  </a:lnTo>
                  <a:lnTo>
                    <a:pt x="3703" y="1307"/>
                  </a:lnTo>
                  <a:lnTo>
                    <a:pt x="3820" y="1240"/>
                  </a:lnTo>
                  <a:lnTo>
                    <a:pt x="3921" y="1156"/>
                  </a:lnTo>
                  <a:lnTo>
                    <a:pt x="4004" y="1072"/>
                  </a:lnTo>
                  <a:lnTo>
                    <a:pt x="4071" y="989"/>
                  </a:lnTo>
                  <a:lnTo>
                    <a:pt x="4138" y="888"/>
                  </a:lnTo>
                  <a:lnTo>
                    <a:pt x="4189" y="788"/>
                  </a:lnTo>
                  <a:lnTo>
                    <a:pt x="4256" y="620"/>
                  </a:lnTo>
                  <a:lnTo>
                    <a:pt x="4272" y="436"/>
                  </a:lnTo>
                  <a:lnTo>
                    <a:pt x="4256" y="335"/>
                  </a:lnTo>
                  <a:lnTo>
                    <a:pt x="4239" y="252"/>
                  </a:lnTo>
                  <a:lnTo>
                    <a:pt x="4205" y="185"/>
                  </a:lnTo>
                  <a:lnTo>
                    <a:pt x="4172" y="118"/>
                  </a:lnTo>
                  <a:lnTo>
                    <a:pt x="4088" y="51"/>
                  </a:lnTo>
                  <a:lnTo>
                    <a:pt x="4055" y="17"/>
                  </a:lnTo>
                  <a:lnTo>
                    <a:pt x="4021" y="0"/>
                  </a:lnTo>
                  <a:lnTo>
                    <a:pt x="3988" y="17"/>
                  </a:lnTo>
                  <a:lnTo>
                    <a:pt x="3937" y="34"/>
                  </a:lnTo>
                  <a:lnTo>
                    <a:pt x="3921" y="51"/>
                  </a:lnTo>
                  <a:lnTo>
                    <a:pt x="3904" y="101"/>
                  </a:lnTo>
                  <a:lnTo>
                    <a:pt x="3904" y="134"/>
                  </a:lnTo>
                  <a:lnTo>
                    <a:pt x="3921" y="168"/>
                  </a:lnTo>
                  <a:lnTo>
                    <a:pt x="3954" y="201"/>
                  </a:lnTo>
                  <a:lnTo>
                    <a:pt x="3971" y="201"/>
                  </a:lnTo>
                  <a:lnTo>
                    <a:pt x="4004" y="252"/>
                  </a:lnTo>
                  <a:lnTo>
                    <a:pt x="4055" y="319"/>
                  </a:lnTo>
                  <a:lnTo>
                    <a:pt x="4071" y="436"/>
                  </a:lnTo>
                  <a:lnTo>
                    <a:pt x="4055" y="570"/>
                  </a:lnTo>
                  <a:lnTo>
                    <a:pt x="4004" y="704"/>
                  </a:lnTo>
                  <a:lnTo>
                    <a:pt x="3971" y="788"/>
                  </a:lnTo>
                  <a:lnTo>
                    <a:pt x="3887" y="905"/>
                  </a:lnTo>
                  <a:lnTo>
                    <a:pt x="3753" y="1022"/>
                  </a:lnTo>
                  <a:lnTo>
                    <a:pt x="3569" y="1156"/>
                  </a:lnTo>
                  <a:lnTo>
                    <a:pt x="3468" y="1223"/>
                  </a:lnTo>
                  <a:lnTo>
                    <a:pt x="3334" y="1273"/>
                  </a:lnTo>
                  <a:lnTo>
                    <a:pt x="3184" y="1324"/>
                  </a:lnTo>
                  <a:lnTo>
                    <a:pt x="3016" y="1374"/>
                  </a:lnTo>
                  <a:lnTo>
                    <a:pt x="2832" y="1407"/>
                  </a:lnTo>
                  <a:lnTo>
                    <a:pt x="2614" y="1441"/>
                  </a:lnTo>
                  <a:lnTo>
                    <a:pt x="2396" y="1458"/>
                  </a:lnTo>
                  <a:lnTo>
                    <a:pt x="2128" y="1474"/>
                  </a:lnTo>
                  <a:lnTo>
                    <a:pt x="1793" y="1458"/>
                  </a:lnTo>
                  <a:lnTo>
                    <a:pt x="1475" y="1424"/>
                  </a:lnTo>
                  <a:lnTo>
                    <a:pt x="1190" y="1357"/>
                  </a:lnTo>
                  <a:lnTo>
                    <a:pt x="939" y="1273"/>
                  </a:lnTo>
                  <a:lnTo>
                    <a:pt x="721" y="1173"/>
                  </a:lnTo>
                  <a:lnTo>
                    <a:pt x="537" y="1039"/>
                  </a:lnTo>
                  <a:lnTo>
                    <a:pt x="453" y="972"/>
                  </a:lnTo>
                  <a:lnTo>
                    <a:pt x="386" y="905"/>
                  </a:lnTo>
                  <a:lnTo>
                    <a:pt x="319" y="821"/>
                  </a:lnTo>
                  <a:lnTo>
                    <a:pt x="269" y="737"/>
                  </a:lnTo>
                  <a:lnTo>
                    <a:pt x="219" y="587"/>
                  </a:lnTo>
                  <a:lnTo>
                    <a:pt x="202" y="436"/>
                  </a:lnTo>
                  <a:lnTo>
                    <a:pt x="219" y="319"/>
                  </a:lnTo>
                  <a:lnTo>
                    <a:pt x="252" y="252"/>
                  </a:lnTo>
                  <a:lnTo>
                    <a:pt x="302" y="201"/>
                  </a:lnTo>
                  <a:lnTo>
                    <a:pt x="319" y="201"/>
                  </a:lnTo>
                  <a:lnTo>
                    <a:pt x="336" y="168"/>
                  </a:lnTo>
                  <a:lnTo>
                    <a:pt x="353" y="134"/>
                  </a:lnTo>
                  <a:lnTo>
                    <a:pt x="369" y="101"/>
                  </a:lnTo>
                  <a:lnTo>
                    <a:pt x="353" y="51"/>
                  </a:lnTo>
                  <a:lnTo>
                    <a:pt x="319" y="34"/>
                  </a:lnTo>
                  <a:lnTo>
                    <a:pt x="286" y="17"/>
                  </a:lnTo>
                  <a:lnTo>
                    <a:pt x="25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32"/>
            <p:cNvSpPr/>
            <p:nvPr/>
          </p:nvSpPr>
          <p:spPr>
            <a:xfrm>
              <a:off x="2946275" y="734125"/>
              <a:ext cx="27675" cy="12575"/>
            </a:xfrm>
            <a:custGeom>
              <a:rect b="b" l="l" r="r" t="t"/>
              <a:pathLst>
                <a:path extrusionOk="0" h="503" w="1107">
                  <a:moveTo>
                    <a:pt x="68" y="0"/>
                  </a:moveTo>
                  <a:lnTo>
                    <a:pt x="34" y="17"/>
                  </a:lnTo>
                  <a:lnTo>
                    <a:pt x="17" y="50"/>
                  </a:lnTo>
                  <a:lnTo>
                    <a:pt x="1" y="84"/>
                  </a:lnTo>
                  <a:lnTo>
                    <a:pt x="1" y="117"/>
                  </a:lnTo>
                  <a:lnTo>
                    <a:pt x="17" y="168"/>
                  </a:lnTo>
                  <a:lnTo>
                    <a:pt x="51" y="184"/>
                  </a:lnTo>
                  <a:lnTo>
                    <a:pt x="269" y="302"/>
                  </a:lnTo>
                  <a:lnTo>
                    <a:pt x="503" y="385"/>
                  </a:lnTo>
                  <a:lnTo>
                    <a:pt x="738" y="452"/>
                  </a:lnTo>
                  <a:lnTo>
                    <a:pt x="989" y="503"/>
                  </a:lnTo>
                  <a:lnTo>
                    <a:pt x="1039" y="503"/>
                  </a:lnTo>
                  <a:lnTo>
                    <a:pt x="1073" y="486"/>
                  </a:lnTo>
                  <a:lnTo>
                    <a:pt x="1090" y="452"/>
                  </a:lnTo>
                  <a:lnTo>
                    <a:pt x="1106" y="419"/>
                  </a:lnTo>
                  <a:lnTo>
                    <a:pt x="1106" y="369"/>
                  </a:lnTo>
                  <a:lnTo>
                    <a:pt x="1090" y="335"/>
                  </a:lnTo>
                  <a:lnTo>
                    <a:pt x="1056" y="318"/>
                  </a:lnTo>
                  <a:lnTo>
                    <a:pt x="1023" y="302"/>
                  </a:lnTo>
                  <a:lnTo>
                    <a:pt x="788" y="268"/>
                  </a:lnTo>
                  <a:lnTo>
                    <a:pt x="570" y="201"/>
                  </a:lnTo>
                  <a:lnTo>
                    <a:pt x="352" y="117"/>
                  </a:lnTo>
                  <a:lnTo>
                    <a:pt x="151" y="17"/>
                  </a:lnTo>
                  <a:lnTo>
                    <a:pt x="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32"/>
            <p:cNvSpPr/>
            <p:nvPr/>
          </p:nvSpPr>
          <p:spPr>
            <a:xfrm>
              <a:off x="2989000" y="745425"/>
              <a:ext cx="25575" cy="6300"/>
            </a:xfrm>
            <a:custGeom>
              <a:rect b="b" l="l" r="r" t="t"/>
              <a:pathLst>
                <a:path extrusionOk="0" h="252" w="1023">
                  <a:moveTo>
                    <a:pt x="84" y="0"/>
                  </a:moveTo>
                  <a:lnTo>
                    <a:pt x="51" y="17"/>
                  </a:lnTo>
                  <a:lnTo>
                    <a:pt x="17" y="34"/>
                  </a:lnTo>
                  <a:lnTo>
                    <a:pt x="0" y="84"/>
                  </a:lnTo>
                  <a:lnTo>
                    <a:pt x="0" y="118"/>
                  </a:lnTo>
                  <a:lnTo>
                    <a:pt x="17" y="151"/>
                  </a:lnTo>
                  <a:lnTo>
                    <a:pt x="34" y="185"/>
                  </a:lnTo>
                  <a:lnTo>
                    <a:pt x="67" y="201"/>
                  </a:lnTo>
                  <a:lnTo>
                    <a:pt x="302" y="235"/>
                  </a:lnTo>
                  <a:lnTo>
                    <a:pt x="520" y="252"/>
                  </a:lnTo>
                  <a:lnTo>
                    <a:pt x="737" y="235"/>
                  </a:lnTo>
                  <a:lnTo>
                    <a:pt x="938" y="201"/>
                  </a:lnTo>
                  <a:lnTo>
                    <a:pt x="972" y="185"/>
                  </a:lnTo>
                  <a:lnTo>
                    <a:pt x="1005" y="168"/>
                  </a:lnTo>
                  <a:lnTo>
                    <a:pt x="1022" y="118"/>
                  </a:lnTo>
                  <a:lnTo>
                    <a:pt x="1022" y="84"/>
                  </a:lnTo>
                  <a:lnTo>
                    <a:pt x="1005" y="51"/>
                  </a:lnTo>
                  <a:lnTo>
                    <a:pt x="972" y="17"/>
                  </a:lnTo>
                  <a:lnTo>
                    <a:pt x="938" y="0"/>
                  </a:lnTo>
                  <a:lnTo>
                    <a:pt x="905" y="0"/>
                  </a:lnTo>
                  <a:lnTo>
                    <a:pt x="704" y="34"/>
                  </a:lnTo>
                  <a:lnTo>
                    <a:pt x="503" y="51"/>
                  </a:lnTo>
                  <a:lnTo>
                    <a:pt x="319" y="34"/>
                  </a:lnTo>
                  <a:lnTo>
                    <a:pt x="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32"/>
            <p:cNvSpPr/>
            <p:nvPr/>
          </p:nvSpPr>
          <p:spPr>
            <a:xfrm>
              <a:off x="3025850" y="732850"/>
              <a:ext cx="23475" cy="13850"/>
            </a:xfrm>
            <a:custGeom>
              <a:rect b="b" l="l" r="r" t="t"/>
              <a:pathLst>
                <a:path extrusionOk="0" h="554" w="939">
                  <a:moveTo>
                    <a:pt x="838" y="1"/>
                  </a:moveTo>
                  <a:lnTo>
                    <a:pt x="804" y="18"/>
                  </a:lnTo>
                  <a:lnTo>
                    <a:pt x="771" y="34"/>
                  </a:lnTo>
                  <a:lnTo>
                    <a:pt x="603" y="152"/>
                  </a:lnTo>
                  <a:lnTo>
                    <a:pt x="436" y="235"/>
                  </a:lnTo>
                  <a:lnTo>
                    <a:pt x="268" y="302"/>
                  </a:lnTo>
                  <a:lnTo>
                    <a:pt x="67" y="353"/>
                  </a:lnTo>
                  <a:lnTo>
                    <a:pt x="34" y="369"/>
                  </a:lnTo>
                  <a:lnTo>
                    <a:pt x="17" y="403"/>
                  </a:lnTo>
                  <a:lnTo>
                    <a:pt x="0" y="436"/>
                  </a:lnTo>
                  <a:lnTo>
                    <a:pt x="0" y="470"/>
                  </a:lnTo>
                  <a:lnTo>
                    <a:pt x="0" y="503"/>
                  </a:lnTo>
                  <a:lnTo>
                    <a:pt x="34" y="537"/>
                  </a:lnTo>
                  <a:lnTo>
                    <a:pt x="51" y="554"/>
                  </a:lnTo>
                  <a:lnTo>
                    <a:pt x="118" y="554"/>
                  </a:lnTo>
                  <a:lnTo>
                    <a:pt x="319" y="503"/>
                  </a:lnTo>
                  <a:lnTo>
                    <a:pt x="520" y="420"/>
                  </a:lnTo>
                  <a:lnTo>
                    <a:pt x="721" y="319"/>
                  </a:lnTo>
                  <a:lnTo>
                    <a:pt x="888" y="185"/>
                  </a:lnTo>
                  <a:lnTo>
                    <a:pt x="922" y="152"/>
                  </a:lnTo>
                  <a:lnTo>
                    <a:pt x="938" y="118"/>
                  </a:lnTo>
                  <a:lnTo>
                    <a:pt x="922" y="85"/>
                  </a:lnTo>
                  <a:lnTo>
                    <a:pt x="905" y="51"/>
                  </a:lnTo>
                  <a:lnTo>
                    <a:pt x="888" y="18"/>
                  </a:lnTo>
                  <a:lnTo>
                    <a:pt x="83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32"/>
            <p:cNvSpPr/>
            <p:nvPr/>
          </p:nvSpPr>
          <p:spPr>
            <a:xfrm>
              <a:off x="2996125" y="694325"/>
              <a:ext cx="9225" cy="7150"/>
            </a:xfrm>
            <a:custGeom>
              <a:rect b="b" l="l" r="r" t="t"/>
              <a:pathLst>
                <a:path extrusionOk="0" h="286" w="369">
                  <a:moveTo>
                    <a:pt x="101" y="1"/>
                  </a:moveTo>
                  <a:lnTo>
                    <a:pt x="50" y="18"/>
                  </a:lnTo>
                  <a:lnTo>
                    <a:pt x="34" y="34"/>
                  </a:lnTo>
                  <a:lnTo>
                    <a:pt x="0" y="68"/>
                  </a:lnTo>
                  <a:lnTo>
                    <a:pt x="0" y="101"/>
                  </a:lnTo>
                  <a:lnTo>
                    <a:pt x="0" y="152"/>
                  </a:lnTo>
                  <a:lnTo>
                    <a:pt x="34" y="185"/>
                  </a:lnTo>
                  <a:lnTo>
                    <a:pt x="50" y="202"/>
                  </a:lnTo>
                  <a:lnTo>
                    <a:pt x="101" y="202"/>
                  </a:lnTo>
                  <a:lnTo>
                    <a:pt x="151" y="219"/>
                  </a:lnTo>
                  <a:lnTo>
                    <a:pt x="201" y="252"/>
                  </a:lnTo>
                  <a:lnTo>
                    <a:pt x="235" y="269"/>
                  </a:lnTo>
                  <a:lnTo>
                    <a:pt x="268" y="286"/>
                  </a:lnTo>
                  <a:lnTo>
                    <a:pt x="302" y="269"/>
                  </a:lnTo>
                  <a:lnTo>
                    <a:pt x="335" y="252"/>
                  </a:lnTo>
                  <a:lnTo>
                    <a:pt x="369" y="219"/>
                  </a:lnTo>
                  <a:lnTo>
                    <a:pt x="369" y="185"/>
                  </a:lnTo>
                  <a:lnTo>
                    <a:pt x="369" y="152"/>
                  </a:lnTo>
                  <a:lnTo>
                    <a:pt x="352" y="118"/>
                  </a:lnTo>
                  <a:lnTo>
                    <a:pt x="285" y="68"/>
                  </a:lnTo>
                  <a:lnTo>
                    <a:pt x="235" y="34"/>
                  </a:lnTo>
                  <a:lnTo>
                    <a:pt x="168"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32"/>
            <p:cNvSpPr/>
            <p:nvPr/>
          </p:nvSpPr>
          <p:spPr>
            <a:xfrm>
              <a:off x="2991500" y="716100"/>
              <a:ext cx="9250" cy="6725"/>
            </a:xfrm>
            <a:custGeom>
              <a:rect b="b" l="l" r="r" t="t"/>
              <a:pathLst>
                <a:path extrusionOk="0" h="269" w="370">
                  <a:moveTo>
                    <a:pt x="51" y="1"/>
                  </a:moveTo>
                  <a:lnTo>
                    <a:pt x="18" y="34"/>
                  </a:lnTo>
                  <a:lnTo>
                    <a:pt x="1" y="51"/>
                  </a:lnTo>
                  <a:lnTo>
                    <a:pt x="1" y="101"/>
                  </a:lnTo>
                  <a:lnTo>
                    <a:pt x="1" y="135"/>
                  </a:lnTo>
                  <a:lnTo>
                    <a:pt x="18" y="168"/>
                  </a:lnTo>
                  <a:lnTo>
                    <a:pt x="68" y="219"/>
                  </a:lnTo>
                  <a:lnTo>
                    <a:pt x="135" y="252"/>
                  </a:lnTo>
                  <a:lnTo>
                    <a:pt x="202" y="269"/>
                  </a:lnTo>
                  <a:lnTo>
                    <a:pt x="302" y="269"/>
                  </a:lnTo>
                  <a:lnTo>
                    <a:pt x="336" y="252"/>
                  </a:lnTo>
                  <a:lnTo>
                    <a:pt x="353" y="219"/>
                  </a:lnTo>
                  <a:lnTo>
                    <a:pt x="369" y="168"/>
                  </a:lnTo>
                  <a:lnTo>
                    <a:pt x="353" y="135"/>
                  </a:lnTo>
                  <a:lnTo>
                    <a:pt x="336" y="101"/>
                  </a:lnTo>
                  <a:lnTo>
                    <a:pt x="302" y="85"/>
                  </a:lnTo>
                  <a:lnTo>
                    <a:pt x="269" y="68"/>
                  </a:lnTo>
                  <a:lnTo>
                    <a:pt x="219" y="68"/>
                  </a:lnTo>
                  <a:lnTo>
                    <a:pt x="168" y="34"/>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2"/>
            <p:cNvSpPr/>
            <p:nvPr/>
          </p:nvSpPr>
          <p:spPr>
            <a:xfrm>
              <a:off x="2990250" y="694325"/>
              <a:ext cx="10925" cy="16775"/>
            </a:xfrm>
            <a:custGeom>
              <a:rect b="b" l="l" r="r" t="t"/>
              <a:pathLst>
                <a:path extrusionOk="0" h="671" w="437">
                  <a:moveTo>
                    <a:pt x="336" y="1"/>
                  </a:moveTo>
                  <a:lnTo>
                    <a:pt x="269" y="18"/>
                  </a:lnTo>
                  <a:lnTo>
                    <a:pt x="202" y="34"/>
                  </a:lnTo>
                  <a:lnTo>
                    <a:pt x="151" y="68"/>
                  </a:lnTo>
                  <a:lnTo>
                    <a:pt x="101" y="101"/>
                  </a:lnTo>
                  <a:lnTo>
                    <a:pt x="51" y="152"/>
                  </a:lnTo>
                  <a:lnTo>
                    <a:pt x="17" y="219"/>
                  </a:lnTo>
                  <a:lnTo>
                    <a:pt x="1" y="269"/>
                  </a:lnTo>
                  <a:lnTo>
                    <a:pt x="1" y="336"/>
                  </a:lnTo>
                  <a:lnTo>
                    <a:pt x="1" y="403"/>
                  </a:lnTo>
                  <a:lnTo>
                    <a:pt x="17" y="470"/>
                  </a:lnTo>
                  <a:lnTo>
                    <a:pt x="51" y="537"/>
                  </a:lnTo>
                  <a:lnTo>
                    <a:pt x="101" y="587"/>
                  </a:lnTo>
                  <a:lnTo>
                    <a:pt x="151" y="621"/>
                  </a:lnTo>
                  <a:lnTo>
                    <a:pt x="202" y="654"/>
                  </a:lnTo>
                  <a:lnTo>
                    <a:pt x="269" y="671"/>
                  </a:lnTo>
                  <a:lnTo>
                    <a:pt x="369" y="671"/>
                  </a:lnTo>
                  <a:lnTo>
                    <a:pt x="403" y="654"/>
                  </a:lnTo>
                  <a:lnTo>
                    <a:pt x="419" y="621"/>
                  </a:lnTo>
                  <a:lnTo>
                    <a:pt x="436" y="570"/>
                  </a:lnTo>
                  <a:lnTo>
                    <a:pt x="419" y="537"/>
                  </a:lnTo>
                  <a:lnTo>
                    <a:pt x="403" y="503"/>
                  </a:lnTo>
                  <a:lnTo>
                    <a:pt x="369" y="487"/>
                  </a:lnTo>
                  <a:lnTo>
                    <a:pt x="336" y="470"/>
                  </a:lnTo>
                  <a:lnTo>
                    <a:pt x="285" y="470"/>
                  </a:lnTo>
                  <a:lnTo>
                    <a:pt x="235" y="436"/>
                  </a:lnTo>
                  <a:lnTo>
                    <a:pt x="202" y="403"/>
                  </a:lnTo>
                  <a:lnTo>
                    <a:pt x="202" y="336"/>
                  </a:lnTo>
                  <a:lnTo>
                    <a:pt x="202" y="286"/>
                  </a:lnTo>
                  <a:lnTo>
                    <a:pt x="235" y="252"/>
                  </a:lnTo>
                  <a:lnTo>
                    <a:pt x="285" y="219"/>
                  </a:lnTo>
                  <a:lnTo>
                    <a:pt x="336" y="202"/>
                  </a:lnTo>
                  <a:lnTo>
                    <a:pt x="369" y="202"/>
                  </a:lnTo>
                  <a:lnTo>
                    <a:pt x="403" y="185"/>
                  </a:lnTo>
                  <a:lnTo>
                    <a:pt x="419" y="152"/>
                  </a:lnTo>
                  <a:lnTo>
                    <a:pt x="436" y="101"/>
                  </a:lnTo>
                  <a:lnTo>
                    <a:pt x="419" y="68"/>
                  </a:lnTo>
                  <a:lnTo>
                    <a:pt x="403" y="34"/>
                  </a:lnTo>
                  <a:lnTo>
                    <a:pt x="369" y="18"/>
                  </a:lnTo>
                  <a:lnTo>
                    <a:pt x="33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2"/>
            <p:cNvSpPr/>
            <p:nvPr/>
          </p:nvSpPr>
          <p:spPr>
            <a:xfrm>
              <a:off x="2996125" y="706050"/>
              <a:ext cx="10900" cy="16775"/>
            </a:xfrm>
            <a:custGeom>
              <a:rect b="b" l="l" r="r" t="t"/>
              <a:pathLst>
                <a:path extrusionOk="0" h="671" w="436">
                  <a:moveTo>
                    <a:pt x="101" y="1"/>
                  </a:moveTo>
                  <a:lnTo>
                    <a:pt x="50" y="18"/>
                  </a:lnTo>
                  <a:lnTo>
                    <a:pt x="34" y="34"/>
                  </a:lnTo>
                  <a:lnTo>
                    <a:pt x="0" y="68"/>
                  </a:lnTo>
                  <a:lnTo>
                    <a:pt x="0" y="101"/>
                  </a:lnTo>
                  <a:lnTo>
                    <a:pt x="0" y="152"/>
                  </a:lnTo>
                  <a:lnTo>
                    <a:pt x="34" y="185"/>
                  </a:lnTo>
                  <a:lnTo>
                    <a:pt x="50" y="202"/>
                  </a:lnTo>
                  <a:lnTo>
                    <a:pt x="101" y="202"/>
                  </a:lnTo>
                  <a:lnTo>
                    <a:pt x="151" y="219"/>
                  </a:lnTo>
                  <a:lnTo>
                    <a:pt x="184" y="252"/>
                  </a:lnTo>
                  <a:lnTo>
                    <a:pt x="218" y="286"/>
                  </a:lnTo>
                  <a:lnTo>
                    <a:pt x="235" y="336"/>
                  </a:lnTo>
                  <a:lnTo>
                    <a:pt x="218" y="403"/>
                  </a:lnTo>
                  <a:lnTo>
                    <a:pt x="184" y="436"/>
                  </a:lnTo>
                  <a:lnTo>
                    <a:pt x="151" y="470"/>
                  </a:lnTo>
                  <a:lnTo>
                    <a:pt x="101" y="470"/>
                  </a:lnTo>
                  <a:lnTo>
                    <a:pt x="50" y="487"/>
                  </a:lnTo>
                  <a:lnTo>
                    <a:pt x="34" y="503"/>
                  </a:lnTo>
                  <a:lnTo>
                    <a:pt x="0" y="537"/>
                  </a:lnTo>
                  <a:lnTo>
                    <a:pt x="0" y="570"/>
                  </a:lnTo>
                  <a:lnTo>
                    <a:pt x="0" y="621"/>
                  </a:lnTo>
                  <a:lnTo>
                    <a:pt x="34" y="654"/>
                  </a:lnTo>
                  <a:lnTo>
                    <a:pt x="50" y="671"/>
                  </a:lnTo>
                  <a:lnTo>
                    <a:pt x="168" y="671"/>
                  </a:lnTo>
                  <a:lnTo>
                    <a:pt x="235" y="654"/>
                  </a:lnTo>
                  <a:lnTo>
                    <a:pt x="285" y="621"/>
                  </a:lnTo>
                  <a:lnTo>
                    <a:pt x="335" y="587"/>
                  </a:lnTo>
                  <a:lnTo>
                    <a:pt x="369" y="537"/>
                  </a:lnTo>
                  <a:lnTo>
                    <a:pt x="402" y="470"/>
                  </a:lnTo>
                  <a:lnTo>
                    <a:pt x="419" y="403"/>
                  </a:lnTo>
                  <a:lnTo>
                    <a:pt x="436" y="336"/>
                  </a:lnTo>
                  <a:lnTo>
                    <a:pt x="419" y="269"/>
                  </a:lnTo>
                  <a:lnTo>
                    <a:pt x="402" y="219"/>
                  </a:lnTo>
                  <a:lnTo>
                    <a:pt x="369" y="152"/>
                  </a:lnTo>
                  <a:lnTo>
                    <a:pt x="335" y="101"/>
                  </a:lnTo>
                  <a:lnTo>
                    <a:pt x="285" y="68"/>
                  </a:lnTo>
                  <a:lnTo>
                    <a:pt x="235" y="34"/>
                  </a:lnTo>
                  <a:lnTo>
                    <a:pt x="168"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2"/>
            <p:cNvSpPr/>
            <p:nvPr/>
          </p:nvSpPr>
          <p:spPr>
            <a:xfrm>
              <a:off x="2995700" y="717775"/>
              <a:ext cx="5050" cy="8400"/>
            </a:xfrm>
            <a:custGeom>
              <a:rect b="b" l="l" r="r" t="t"/>
              <a:pathLst>
                <a:path extrusionOk="0" h="336" w="202">
                  <a:moveTo>
                    <a:pt x="101" y="1"/>
                  </a:moveTo>
                  <a:lnTo>
                    <a:pt x="51" y="18"/>
                  </a:lnTo>
                  <a:lnTo>
                    <a:pt x="34" y="34"/>
                  </a:lnTo>
                  <a:lnTo>
                    <a:pt x="0" y="68"/>
                  </a:lnTo>
                  <a:lnTo>
                    <a:pt x="0" y="101"/>
                  </a:lnTo>
                  <a:lnTo>
                    <a:pt x="0" y="235"/>
                  </a:lnTo>
                  <a:lnTo>
                    <a:pt x="0" y="269"/>
                  </a:lnTo>
                  <a:lnTo>
                    <a:pt x="34" y="302"/>
                  </a:lnTo>
                  <a:lnTo>
                    <a:pt x="51" y="319"/>
                  </a:lnTo>
                  <a:lnTo>
                    <a:pt x="101" y="336"/>
                  </a:lnTo>
                  <a:lnTo>
                    <a:pt x="134" y="319"/>
                  </a:lnTo>
                  <a:lnTo>
                    <a:pt x="168" y="302"/>
                  </a:lnTo>
                  <a:lnTo>
                    <a:pt x="185" y="269"/>
                  </a:lnTo>
                  <a:lnTo>
                    <a:pt x="201" y="235"/>
                  </a:lnTo>
                  <a:lnTo>
                    <a:pt x="201" y="101"/>
                  </a:lnTo>
                  <a:lnTo>
                    <a:pt x="185" y="68"/>
                  </a:lnTo>
                  <a:lnTo>
                    <a:pt x="168" y="34"/>
                  </a:lnTo>
                  <a:lnTo>
                    <a:pt x="134"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32"/>
            <p:cNvSpPr/>
            <p:nvPr/>
          </p:nvSpPr>
          <p:spPr>
            <a:xfrm>
              <a:off x="2995700" y="691400"/>
              <a:ext cx="5050" cy="7975"/>
            </a:xfrm>
            <a:custGeom>
              <a:rect b="b" l="l" r="r" t="t"/>
              <a:pathLst>
                <a:path extrusionOk="0" h="319" w="202">
                  <a:moveTo>
                    <a:pt x="101" y="1"/>
                  </a:moveTo>
                  <a:lnTo>
                    <a:pt x="51" y="17"/>
                  </a:lnTo>
                  <a:lnTo>
                    <a:pt x="34" y="34"/>
                  </a:lnTo>
                  <a:lnTo>
                    <a:pt x="0" y="68"/>
                  </a:lnTo>
                  <a:lnTo>
                    <a:pt x="0" y="101"/>
                  </a:lnTo>
                  <a:lnTo>
                    <a:pt x="0" y="218"/>
                  </a:lnTo>
                  <a:lnTo>
                    <a:pt x="0" y="269"/>
                  </a:lnTo>
                  <a:lnTo>
                    <a:pt x="34" y="302"/>
                  </a:lnTo>
                  <a:lnTo>
                    <a:pt x="51" y="319"/>
                  </a:lnTo>
                  <a:lnTo>
                    <a:pt x="134" y="319"/>
                  </a:lnTo>
                  <a:lnTo>
                    <a:pt x="168" y="302"/>
                  </a:lnTo>
                  <a:lnTo>
                    <a:pt x="185" y="269"/>
                  </a:lnTo>
                  <a:lnTo>
                    <a:pt x="201" y="218"/>
                  </a:lnTo>
                  <a:lnTo>
                    <a:pt x="201" y="101"/>
                  </a:lnTo>
                  <a:lnTo>
                    <a:pt x="185" y="68"/>
                  </a:lnTo>
                  <a:lnTo>
                    <a:pt x="168" y="34"/>
                  </a:lnTo>
                  <a:lnTo>
                    <a:pt x="134"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0" name="Google Shape;330;p32"/>
          <p:cNvSpPr/>
          <p:nvPr/>
        </p:nvSpPr>
        <p:spPr>
          <a:xfrm>
            <a:off x="10642100" y="6142500"/>
            <a:ext cx="1320000" cy="5979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33"/>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336" name="Google Shape;336;p33"/>
          <p:cNvSpPr/>
          <p:nvPr/>
        </p:nvSpPr>
        <p:spPr>
          <a:xfrm>
            <a:off x="0" y="460200"/>
            <a:ext cx="12192000" cy="13314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Quattrocento Sans"/>
              <a:ea typeface="Quattrocento Sans"/>
              <a:cs typeface="Quattrocento Sans"/>
              <a:sym typeface="Quattrocento Sans"/>
            </a:endParaRPr>
          </a:p>
        </p:txBody>
      </p:sp>
      <p:sp>
        <p:nvSpPr>
          <p:cNvPr id="337" name="Google Shape;337;p33"/>
          <p:cNvSpPr txBox="1"/>
          <p:nvPr>
            <p:ph type="ctrTitle"/>
          </p:nvPr>
        </p:nvSpPr>
        <p:spPr>
          <a:xfrm>
            <a:off x="986017" y="564731"/>
            <a:ext cx="5995696" cy="117800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latin typeface="Quattrocento Sans"/>
                <a:ea typeface="Quattrocento Sans"/>
                <a:cs typeface="Quattrocento Sans"/>
                <a:sym typeface="Quattrocento Sans"/>
              </a:rPr>
              <a:t>Financial wellness through your HSA</a:t>
            </a:r>
            <a:endParaRPr>
              <a:latin typeface="Quattrocento Sans"/>
              <a:ea typeface="Quattrocento Sans"/>
              <a:cs typeface="Quattrocento Sans"/>
              <a:sym typeface="Quattrocento Sans"/>
            </a:endParaRPr>
          </a:p>
        </p:txBody>
      </p:sp>
      <p:pic>
        <p:nvPicPr>
          <p:cNvPr id="338" name="Google Shape;338;p33"/>
          <p:cNvPicPr preferRelativeResize="0"/>
          <p:nvPr/>
        </p:nvPicPr>
        <p:blipFill rotWithShape="1">
          <a:blip r:embed="rId4">
            <a:alphaModFix/>
          </a:blip>
          <a:srcRect b="-245" l="30225" r="13758" t="11322"/>
          <a:stretch/>
        </p:blipFill>
        <p:spPr>
          <a:xfrm>
            <a:off x="6685838" y="0"/>
            <a:ext cx="5506163" cy="6858000"/>
          </a:xfrm>
          <a:custGeom>
            <a:rect b="b" l="l" r="r" t="t"/>
            <a:pathLst>
              <a:path extrusionOk="0" h="6858000" w="5506163">
                <a:moveTo>
                  <a:pt x="0" y="0"/>
                </a:moveTo>
                <a:lnTo>
                  <a:pt x="5506163" y="0"/>
                </a:lnTo>
                <a:lnTo>
                  <a:pt x="5506163" y="6858000"/>
                </a:lnTo>
                <a:lnTo>
                  <a:pt x="0" y="6858000"/>
                </a:lnTo>
                <a:lnTo>
                  <a:pt x="2277542" y="3429000"/>
                </a:lnTo>
                <a:close/>
              </a:path>
            </a:pathLst>
          </a:custGeom>
          <a:noFill/>
          <a:ln>
            <a:noFill/>
          </a:ln>
        </p:spPr>
      </p:pic>
      <p:sp>
        <p:nvSpPr>
          <p:cNvPr id="339" name="Google Shape;339;p33"/>
          <p:cNvSpPr txBox="1"/>
          <p:nvPr>
            <p:ph idx="1" type="body"/>
          </p:nvPr>
        </p:nvSpPr>
        <p:spPr>
          <a:xfrm>
            <a:off x="1182997" y="2404508"/>
            <a:ext cx="6437400" cy="3883200"/>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1000"/>
              </a:spcBef>
              <a:spcAft>
                <a:spcPts val="0"/>
              </a:spcAft>
              <a:buClr>
                <a:srgbClr val="004280"/>
              </a:buClr>
              <a:buSzPts val="2000"/>
              <a:buChar char="•"/>
            </a:pPr>
            <a:r>
              <a:rPr lang="en-US" sz="3200">
                <a:solidFill>
                  <a:srgbClr val="004280"/>
                </a:solidFill>
                <a:latin typeface="Quattrocento Sans"/>
                <a:ea typeface="Quattrocento Sans"/>
                <a:cs typeface="Quattrocento Sans"/>
                <a:sym typeface="Quattrocento Sans"/>
              </a:rPr>
              <a:t>Investment Guidance Tool</a:t>
            </a:r>
            <a:endParaRPr>
              <a:solidFill>
                <a:srgbClr val="004280"/>
              </a:solidFill>
            </a:endParaRPr>
          </a:p>
          <a:p>
            <a:pPr indent="-355600" lvl="0" marL="457200" rtl="0" algn="l">
              <a:lnSpc>
                <a:spcPct val="90000"/>
              </a:lnSpc>
              <a:spcBef>
                <a:spcPts val="1000"/>
              </a:spcBef>
              <a:spcAft>
                <a:spcPts val="0"/>
              </a:spcAft>
              <a:buClr>
                <a:srgbClr val="004280"/>
              </a:buClr>
              <a:buSzPts val="2000"/>
              <a:buChar char="•"/>
            </a:pPr>
            <a:r>
              <a:rPr lang="en-US" sz="3200">
                <a:solidFill>
                  <a:srgbClr val="004280"/>
                </a:solidFill>
                <a:latin typeface="Quattrocento Sans"/>
                <a:ea typeface="Quattrocento Sans"/>
                <a:cs typeface="Quattrocento Sans"/>
                <a:sym typeface="Quattrocento Sans"/>
              </a:rPr>
              <a:t>HSA Goal Calculator</a:t>
            </a:r>
            <a:endParaRPr sz="3200">
              <a:solidFill>
                <a:srgbClr val="004280"/>
              </a:solidFill>
              <a:latin typeface="Quattrocento Sans"/>
              <a:ea typeface="Quattrocento Sans"/>
              <a:cs typeface="Quattrocento Sans"/>
              <a:sym typeface="Quattrocento Sans"/>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pSp>
        <p:nvGrpSpPr>
          <p:cNvPr id="344" name="Google Shape;344;p34"/>
          <p:cNvGrpSpPr/>
          <p:nvPr/>
        </p:nvGrpSpPr>
        <p:grpSpPr>
          <a:xfrm>
            <a:off x="200" y="0"/>
            <a:ext cx="12191800" cy="6858000"/>
            <a:chOff x="200" y="0"/>
            <a:chExt cx="12191800" cy="6858000"/>
          </a:xfrm>
        </p:grpSpPr>
        <p:pic>
          <p:nvPicPr>
            <p:cNvPr id="345" name="Google Shape;345;p34"/>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346" name="Google Shape;346;p34"/>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47" name="Google Shape;347;p34"/>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348" name="Google Shape;348;p34"/>
          <p:cNvSpPr txBox="1"/>
          <p:nvPr>
            <p:ph idx="1" type="body"/>
          </p:nvPr>
        </p:nvSpPr>
        <p:spPr>
          <a:xfrm>
            <a:off x="1166446" y="1678327"/>
            <a:ext cx="9859107" cy="3981067"/>
          </a:xfrm>
          <a:prstGeom prst="rect">
            <a:avLst/>
          </a:prstGeom>
          <a:noFill/>
          <a:ln>
            <a:noFill/>
          </a:ln>
        </p:spPr>
        <p:txBody>
          <a:bodyPr anchorCtr="0" anchor="t" bIns="45700" lIns="91425" spcFirstLastPara="1" rIns="91425" wrap="square" tIns="45700">
            <a:normAutofit/>
          </a:bodyPr>
          <a:lstStyle/>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Free benefits card </a:t>
            </a:r>
            <a:endParaRPr>
              <a:solidFill>
                <a:srgbClr val="004280"/>
              </a:solidFill>
              <a:latin typeface="Quattrocento Sans"/>
              <a:ea typeface="Quattrocento Sans"/>
              <a:cs typeface="Quattrocento Sans"/>
              <a:sym typeface="Quattrocento Sans"/>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Minimize the amount of out-of-pocket spending</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Valid for three+ years</a:t>
            </a:r>
            <a:endParaRPr>
              <a:solidFill>
                <a:srgbClr val="004280"/>
              </a:solidFill>
            </a:endParaRPr>
          </a:p>
          <a:p>
            <a:pPr indent="-342900" lvl="0" marL="342900" rtl="0" algn="l">
              <a:lnSpc>
                <a:spcPct val="150000"/>
              </a:lnSpc>
              <a:spcBef>
                <a:spcPts val="1000"/>
              </a:spcBef>
              <a:spcAft>
                <a:spcPts val="0"/>
              </a:spcAft>
              <a:buClr>
                <a:srgbClr val="004280"/>
              </a:buClr>
              <a:buSzPts val="2000"/>
              <a:buFont typeface="Arial"/>
              <a:buChar char="•"/>
            </a:pPr>
            <a:r>
              <a:rPr lang="en-US">
                <a:solidFill>
                  <a:srgbClr val="004280"/>
                </a:solidFill>
                <a:latin typeface="Quattrocento Sans"/>
                <a:ea typeface="Quattrocento Sans"/>
                <a:cs typeface="Quattrocento Sans"/>
                <a:sym typeface="Quattrocento Sans"/>
              </a:rPr>
              <a:t>Instant access to plan funds</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
        <p:nvSpPr>
          <p:cNvPr id="349" name="Google Shape;349;p34"/>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Benefits card</a:t>
            </a:r>
            <a:endParaRPr>
              <a:solidFill>
                <a:srgbClr val="004280"/>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4" name="Shape 354"/>
        <p:cNvGrpSpPr/>
        <p:nvPr/>
      </p:nvGrpSpPr>
      <p:grpSpPr>
        <a:xfrm>
          <a:off x="0" y="0"/>
          <a:ext cx="0" cy="0"/>
          <a:chOff x="0" y="0"/>
          <a:chExt cx="0" cy="0"/>
        </a:xfrm>
      </p:grpSpPr>
      <p:pic>
        <p:nvPicPr>
          <p:cNvPr id="355" name="Google Shape;355;g1932a42f086_0_0"/>
          <p:cNvPicPr preferRelativeResize="0"/>
          <p:nvPr/>
        </p:nvPicPr>
        <p:blipFill rotWithShape="1">
          <a:blip r:embed="rId4">
            <a:alphaModFix/>
          </a:blip>
          <a:srcRect b="24744" l="0" r="0" t="0"/>
          <a:stretch/>
        </p:blipFill>
        <p:spPr>
          <a:xfrm>
            <a:off x="3095336" y="2187222"/>
            <a:ext cx="2111364" cy="3496025"/>
          </a:xfrm>
          <a:prstGeom prst="rect">
            <a:avLst/>
          </a:prstGeom>
          <a:noFill/>
          <a:ln>
            <a:noFill/>
          </a:ln>
        </p:spPr>
      </p:pic>
      <p:sp>
        <p:nvSpPr>
          <p:cNvPr id="356" name="Google Shape;356;g1932a42f086_0_0"/>
          <p:cNvSpPr/>
          <p:nvPr/>
        </p:nvSpPr>
        <p:spPr>
          <a:xfrm>
            <a:off x="540350" y="392375"/>
            <a:ext cx="7425000" cy="59985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1932a42f086_0_0"/>
          <p:cNvSpPr txBox="1"/>
          <p:nvPr>
            <p:ph idx="4294967295" type="ctrTitle"/>
          </p:nvPr>
        </p:nvSpPr>
        <p:spPr>
          <a:xfrm>
            <a:off x="540358" y="349895"/>
            <a:ext cx="10127100" cy="758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lt1"/>
              </a:buClr>
              <a:buSzPts val="4000"/>
              <a:buFont typeface="Inter Black"/>
              <a:buNone/>
            </a:pPr>
            <a:r>
              <a:rPr b="1" i="0" lang="en-US" sz="4400" u="none" cap="none" strike="noStrike">
                <a:solidFill>
                  <a:srgbClr val="004280"/>
                </a:solidFill>
                <a:latin typeface="Quattrocento Sans"/>
                <a:ea typeface="Quattrocento Sans"/>
                <a:cs typeface="Quattrocento Sans"/>
                <a:sym typeface="Quattrocento Sans"/>
              </a:rPr>
              <a:t>With our mobile app you can:</a:t>
            </a:r>
            <a:endParaRPr b="1" i="0" sz="4400" u="none" cap="none" strike="noStrike">
              <a:solidFill>
                <a:srgbClr val="004280"/>
              </a:solidFill>
              <a:latin typeface="Quattrocento Sans"/>
              <a:ea typeface="Quattrocento Sans"/>
              <a:cs typeface="Quattrocento Sans"/>
              <a:sym typeface="Quattrocento Sans"/>
            </a:endParaRPr>
          </a:p>
        </p:txBody>
      </p:sp>
      <p:pic>
        <p:nvPicPr>
          <p:cNvPr id="358" name="Google Shape;358;g1932a42f086_0_0"/>
          <p:cNvPicPr preferRelativeResize="0"/>
          <p:nvPr/>
        </p:nvPicPr>
        <p:blipFill rotWithShape="1">
          <a:blip r:embed="rId5">
            <a:alphaModFix/>
          </a:blip>
          <a:srcRect b="0" l="0" r="0" t="0"/>
          <a:stretch/>
        </p:blipFill>
        <p:spPr>
          <a:xfrm>
            <a:off x="8478350" y="1679225"/>
            <a:ext cx="2565000" cy="2732125"/>
          </a:xfrm>
          <a:prstGeom prst="rect">
            <a:avLst/>
          </a:prstGeom>
          <a:noFill/>
          <a:ln>
            <a:noFill/>
          </a:ln>
        </p:spPr>
      </p:pic>
      <p:pic>
        <p:nvPicPr>
          <p:cNvPr id="359" name="Google Shape;359;g1932a42f086_0_0"/>
          <p:cNvPicPr preferRelativeResize="0"/>
          <p:nvPr/>
        </p:nvPicPr>
        <p:blipFill rotWithShape="1">
          <a:blip r:embed="rId6">
            <a:alphaModFix/>
          </a:blip>
          <a:srcRect b="0" l="0" r="0" t="0"/>
          <a:stretch/>
        </p:blipFill>
        <p:spPr>
          <a:xfrm>
            <a:off x="275363" y="1162062"/>
            <a:ext cx="3232000" cy="5998499"/>
          </a:xfrm>
          <a:prstGeom prst="rect">
            <a:avLst/>
          </a:prstGeom>
          <a:noFill/>
          <a:ln>
            <a:noFill/>
          </a:ln>
        </p:spPr>
      </p:pic>
      <p:pic>
        <p:nvPicPr>
          <p:cNvPr id="360" name="Google Shape;360;g1932a42f086_0_0"/>
          <p:cNvPicPr preferRelativeResize="0"/>
          <p:nvPr/>
        </p:nvPicPr>
        <p:blipFill rotWithShape="1">
          <a:blip r:embed="rId7">
            <a:alphaModFix/>
          </a:blip>
          <a:srcRect b="0" l="0" r="0" t="0"/>
          <a:stretch/>
        </p:blipFill>
        <p:spPr>
          <a:xfrm>
            <a:off x="3550044" y="1864113"/>
            <a:ext cx="3977674" cy="592861"/>
          </a:xfrm>
          <a:prstGeom prst="rect">
            <a:avLst/>
          </a:prstGeom>
          <a:noFill/>
          <a:ln>
            <a:noFill/>
          </a:ln>
        </p:spPr>
      </p:pic>
      <p:pic>
        <p:nvPicPr>
          <p:cNvPr id="361" name="Google Shape;361;g1932a42f086_0_0"/>
          <p:cNvPicPr preferRelativeResize="0"/>
          <p:nvPr/>
        </p:nvPicPr>
        <p:blipFill rotWithShape="1">
          <a:blip r:embed="rId8">
            <a:alphaModFix/>
          </a:blip>
          <a:srcRect b="0" l="0" r="0" t="0"/>
          <a:stretch/>
        </p:blipFill>
        <p:spPr>
          <a:xfrm>
            <a:off x="3647631" y="2497040"/>
            <a:ext cx="4722195" cy="627330"/>
          </a:xfrm>
          <a:prstGeom prst="rect">
            <a:avLst/>
          </a:prstGeom>
          <a:noFill/>
          <a:ln>
            <a:noFill/>
          </a:ln>
        </p:spPr>
      </p:pic>
      <p:pic>
        <p:nvPicPr>
          <p:cNvPr id="362" name="Google Shape;362;g1932a42f086_0_0"/>
          <p:cNvPicPr preferRelativeResize="0"/>
          <p:nvPr/>
        </p:nvPicPr>
        <p:blipFill rotWithShape="1">
          <a:blip r:embed="rId9">
            <a:alphaModFix/>
          </a:blip>
          <a:srcRect b="0" l="0" r="0" t="0"/>
          <a:stretch/>
        </p:blipFill>
        <p:spPr>
          <a:xfrm>
            <a:off x="3683276" y="3164436"/>
            <a:ext cx="4777344" cy="544605"/>
          </a:xfrm>
          <a:prstGeom prst="rect">
            <a:avLst/>
          </a:prstGeom>
          <a:noFill/>
          <a:ln>
            <a:noFill/>
          </a:ln>
        </p:spPr>
      </p:pic>
      <p:pic>
        <p:nvPicPr>
          <p:cNvPr id="363" name="Google Shape;363;g1932a42f086_0_0"/>
          <p:cNvPicPr preferRelativeResize="0"/>
          <p:nvPr/>
        </p:nvPicPr>
        <p:blipFill rotWithShape="1">
          <a:blip r:embed="rId10">
            <a:alphaModFix/>
          </a:blip>
          <a:srcRect b="0" l="0" r="0" t="0"/>
          <a:stretch/>
        </p:blipFill>
        <p:spPr>
          <a:xfrm>
            <a:off x="3611987" y="3749107"/>
            <a:ext cx="4935900" cy="503243"/>
          </a:xfrm>
          <a:prstGeom prst="rect">
            <a:avLst/>
          </a:prstGeom>
          <a:noFill/>
          <a:ln>
            <a:noFill/>
          </a:ln>
        </p:spPr>
      </p:pic>
      <p:pic>
        <p:nvPicPr>
          <p:cNvPr id="364" name="Google Shape;364;g1932a42f086_0_0"/>
          <p:cNvPicPr preferRelativeResize="0"/>
          <p:nvPr/>
        </p:nvPicPr>
        <p:blipFill rotWithShape="1">
          <a:blip r:embed="rId11">
            <a:alphaModFix/>
          </a:blip>
          <a:srcRect b="0" l="0" r="0" t="0"/>
          <a:stretch/>
        </p:blipFill>
        <p:spPr>
          <a:xfrm>
            <a:off x="3576342" y="4292415"/>
            <a:ext cx="3701925" cy="565286"/>
          </a:xfrm>
          <a:prstGeom prst="rect">
            <a:avLst/>
          </a:prstGeom>
          <a:noFill/>
          <a:ln>
            <a:noFill/>
          </a:ln>
        </p:spPr>
      </p:pic>
      <p:pic>
        <p:nvPicPr>
          <p:cNvPr id="365" name="Google Shape;365;g1932a42f086_0_0"/>
          <p:cNvPicPr preferRelativeResize="0"/>
          <p:nvPr/>
        </p:nvPicPr>
        <p:blipFill rotWithShape="1">
          <a:blip r:embed="rId12">
            <a:alphaModFix/>
          </a:blip>
          <a:srcRect b="0" l="0" r="0" t="0"/>
          <a:stretch/>
        </p:blipFill>
        <p:spPr>
          <a:xfrm>
            <a:off x="3604858" y="4897767"/>
            <a:ext cx="4715301" cy="572180"/>
          </a:xfrm>
          <a:prstGeom prst="rect">
            <a:avLst/>
          </a:prstGeom>
          <a:noFill/>
          <a:ln>
            <a:noFill/>
          </a:ln>
        </p:spPr>
      </p:pic>
      <p:pic>
        <p:nvPicPr>
          <p:cNvPr id="366" name="Google Shape;366;g1932a42f086_0_0"/>
          <p:cNvPicPr preferRelativeResize="0"/>
          <p:nvPr/>
        </p:nvPicPr>
        <p:blipFill rotWithShape="1">
          <a:blip r:embed="rId13">
            <a:alphaModFix/>
          </a:blip>
          <a:srcRect b="0" l="0" r="0" t="0"/>
          <a:stretch/>
        </p:blipFill>
        <p:spPr>
          <a:xfrm>
            <a:off x="3611987" y="5510013"/>
            <a:ext cx="2205989" cy="4963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grpSp>
        <p:nvGrpSpPr>
          <p:cNvPr id="371" name="Google Shape;371;g1932a42f086_0_16"/>
          <p:cNvGrpSpPr/>
          <p:nvPr/>
        </p:nvGrpSpPr>
        <p:grpSpPr>
          <a:xfrm>
            <a:off x="200" y="0"/>
            <a:ext cx="12191800" cy="6858000"/>
            <a:chOff x="200" y="0"/>
            <a:chExt cx="12191800" cy="6858000"/>
          </a:xfrm>
        </p:grpSpPr>
        <p:pic>
          <p:nvPicPr>
            <p:cNvPr id="372" name="Google Shape;372;g1932a42f086_0_16"/>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373" name="Google Shape;373;g1932a42f086_0_1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374" name="Google Shape;374;g1932a42f086_0_16"/>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375" name="Google Shape;375;g1932a42f086_0_16"/>
          <p:cNvSpPr txBox="1"/>
          <p:nvPr>
            <p:ph type="ctrTitle"/>
          </p:nvPr>
        </p:nvSpPr>
        <p:spPr>
          <a:xfrm>
            <a:off x="898358" y="336132"/>
            <a:ext cx="101271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Contact Participant Services</a:t>
            </a:r>
            <a:endParaRPr>
              <a:solidFill>
                <a:srgbClr val="004280"/>
              </a:solidFill>
              <a:latin typeface="Quattrocento Sans"/>
              <a:ea typeface="Quattrocento Sans"/>
              <a:cs typeface="Quattrocento Sans"/>
              <a:sym typeface="Quattrocento Sans"/>
            </a:endParaRPr>
          </a:p>
        </p:txBody>
      </p:sp>
      <p:sp>
        <p:nvSpPr>
          <p:cNvPr id="376" name="Google Shape;376;g1932a42f086_0_16"/>
          <p:cNvSpPr/>
          <p:nvPr/>
        </p:nvSpPr>
        <p:spPr>
          <a:xfrm>
            <a:off x="1760008"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7" name="Google Shape;377;g1932a42f086_0_16"/>
          <p:cNvSpPr/>
          <p:nvPr/>
        </p:nvSpPr>
        <p:spPr>
          <a:xfrm>
            <a:off x="8545810"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78" name="Google Shape;378;g1932a42f086_0_16"/>
          <p:cNvSpPr txBox="1"/>
          <p:nvPr/>
        </p:nvSpPr>
        <p:spPr>
          <a:xfrm>
            <a:off x="1321187"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Live Chat</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79" name="Google Shape;379;g1932a42f086_0_16"/>
          <p:cNvSpPr txBox="1"/>
          <p:nvPr/>
        </p:nvSpPr>
        <p:spPr>
          <a:xfrm>
            <a:off x="8109939"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Phone</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80" name="Google Shape;380;g1932a42f086_0_16"/>
          <p:cNvSpPr txBox="1"/>
          <p:nvPr/>
        </p:nvSpPr>
        <p:spPr>
          <a:xfrm>
            <a:off x="898358" y="1489024"/>
            <a:ext cx="11028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004280"/>
                </a:solidFill>
                <a:latin typeface="Quattrocento Sans"/>
                <a:ea typeface="Quattrocento Sans"/>
                <a:cs typeface="Quattrocento Sans"/>
                <a:sym typeface="Quattrocento Sans"/>
              </a:rPr>
              <a:t>Our Participant Services team is available Monday through Friday, from 6 a.m. to 9 p.m. Central time, except holidays.</a:t>
            </a:r>
            <a:endParaRPr b="0" i="0" sz="1400" u="none" cap="none" strike="noStrike">
              <a:solidFill>
                <a:srgbClr val="004280"/>
              </a:solidFill>
              <a:latin typeface="Arial"/>
              <a:ea typeface="Arial"/>
              <a:cs typeface="Arial"/>
              <a:sym typeface="Arial"/>
            </a:endParaRPr>
          </a:p>
        </p:txBody>
      </p:sp>
      <p:sp>
        <p:nvSpPr>
          <p:cNvPr id="381" name="Google Shape;381;g1932a42f086_0_16"/>
          <p:cNvSpPr/>
          <p:nvPr/>
        </p:nvSpPr>
        <p:spPr>
          <a:xfrm>
            <a:off x="5152909" y="2294192"/>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382" name="Google Shape;382;g1932a42f086_0_16"/>
          <p:cNvSpPr txBox="1"/>
          <p:nvPr/>
        </p:nvSpPr>
        <p:spPr>
          <a:xfrm>
            <a:off x="4696980" y="4527640"/>
            <a:ext cx="27714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3200"/>
              <a:buFont typeface="Arial"/>
              <a:buNone/>
            </a:pPr>
            <a:r>
              <a:rPr b="1" baseline="30000" i="0" lang="en-US" sz="3200" u="none" cap="none" strike="noStrike">
                <a:solidFill>
                  <a:srgbClr val="004280"/>
                </a:solidFill>
                <a:latin typeface="Quattrocento Sans"/>
                <a:ea typeface="Quattrocento Sans"/>
                <a:cs typeface="Quattrocento Sans"/>
                <a:sym typeface="Quattrocento Sans"/>
              </a:rPr>
              <a:t>Email</a:t>
            </a:r>
            <a:endParaRPr b="1" baseline="30000" i="0" sz="3200" u="none" cap="none" strike="noStrike">
              <a:solidFill>
                <a:srgbClr val="004280"/>
              </a:solidFill>
              <a:latin typeface="Quattrocento Sans"/>
              <a:ea typeface="Quattrocento Sans"/>
              <a:cs typeface="Quattrocento Sans"/>
              <a:sym typeface="Quattrocento Sans"/>
            </a:endParaRPr>
          </a:p>
        </p:txBody>
      </p:sp>
      <p:sp>
        <p:nvSpPr>
          <p:cNvPr id="383" name="Google Shape;383;g1932a42f086_0_16"/>
          <p:cNvSpPr txBox="1"/>
          <p:nvPr/>
        </p:nvSpPr>
        <p:spPr>
          <a:xfrm>
            <a:off x="3988767" y="4947335"/>
            <a:ext cx="4243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mercermarketplaceaccounts@serviceaccount.com</a:t>
            </a:r>
            <a:endParaRPr b="0" baseline="30000" i="0" sz="2400" u="none" cap="none" strike="noStrike">
              <a:solidFill>
                <a:srgbClr val="004280"/>
              </a:solidFill>
              <a:latin typeface="Quattrocento Sans"/>
              <a:ea typeface="Quattrocento Sans"/>
              <a:cs typeface="Quattrocento Sans"/>
              <a:sym typeface="Quattrocento Sans"/>
            </a:endParaRPr>
          </a:p>
        </p:txBody>
      </p:sp>
      <p:sp>
        <p:nvSpPr>
          <p:cNvPr id="384" name="Google Shape;384;g1932a42f086_0_16"/>
          <p:cNvSpPr txBox="1"/>
          <p:nvPr/>
        </p:nvSpPr>
        <p:spPr>
          <a:xfrm>
            <a:off x="7708050" y="4947325"/>
            <a:ext cx="36441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2400"/>
              <a:buFont typeface="Arial"/>
              <a:buNone/>
            </a:pPr>
            <a:r>
              <a:rPr b="0" baseline="30000" i="0" lang="en-US" sz="2400" u="none" cap="none" strike="noStrike">
                <a:solidFill>
                  <a:srgbClr val="004280"/>
                </a:solidFill>
                <a:latin typeface="Quattrocento Sans"/>
                <a:ea typeface="Quattrocento Sans"/>
                <a:cs typeface="Quattrocento Sans"/>
                <a:sym typeface="Quattrocento Sans"/>
              </a:rPr>
              <a:t>Toll-Free: 877-248-0510</a:t>
            </a:r>
            <a:endParaRPr b="0" baseline="30000" i="0" sz="2400" u="none" cap="none" strike="noStrike">
              <a:solidFill>
                <a:srgbClr val="004280"/>
              </a:solidFill>
              <a:latin typeface="Quattrocento Sans"/>
              <a:ea typeface="Quattrocento Sans"/>
              <a:cs typeface="Quattrocento Sans"/>
              <a:sym typeface="Quattrocento Sans"/>
            </a:endParaRPr>
          </a:p>
        </p:txBody>
      </p:sp>
      <p:pic>
        <p:nvPicPr>
          <p:cNvPr id="385" name="Google Shape;385;g1932a42f086_0_16"/>
          <p:cNvPicPr preferRelativeResize="0"/>
          <p:nvPr/>
        </p:nvPicPr>
        <p:blipFill rotWithShape="1">
          <a:blip r:embed="rId4">
            <a:alphaModFix/>
          </a:blip>
          <a:srcRect b="0" l="0" r="0" t="0"/>
          <a:stretch/>
        </p:blipFill>
        <p:spPr>
          <a:xfrm>
            <a:off x="1723642" y="2312960"/>
            <a:ext cx="1966368" cy="1898380"/>
          </a:xfrm>
          <a:prstGeom prst="rect">
            <a:avLst/>
          </a:prstGeom>
          <a:noFill/>
          <a:ln>
            <a:noFill/>
          </a:ln>
        </p:spPr>
      </p:pic>
      <p:pic>
        <p:nvPicPr>
          <p:cNvPr id="386" name="Google Shape;386;g1932a42f086_0_16"/>
          <p:cNvPicPr preferRelativeResize="0"/>
          <p:nvPr/>
        </p:nvPicPr>
        <p:blipFill rotWithShape="1">
          <a:blip r:embed="rId5">
            <a:alphaModFix/>
          </a:blip>
          <a:srcRect b="0" l="0" r="0" t="0"/>
          <a:stretch/>
        </p:blipFill>
        <p:spPr>
          <a:xfrm>
            <a:off x="5096820" y="2244241"/>
            <a:ext cx="1971598" cy="1903610"/>
          </a:xfrm>
          <a:prstGeom prst="rect">
            <a:avLst/>
          </a:prstGeom>
          <a:noFill/>
          <a:ln>
            <a:noFill/>
          </a:ln>
        </p:spPr>
      </p:pic>
      <p:pic>
        <p:nvPicPr>
          <p:cNvPr id="387" name="Google Shape;387;g1932a42f086_0_16"/>
          <p:cNvPicPr preferRelativeResize="0"/>
          <p:nvPr/>
        </p:nvPicPr>
        <p:blipFill rotWithShape="1">
          <a:blip r:embed="rId6">
            <a:alphaModFix/>
          </a:blip>
          <a:srcRect b="0" l="0" r="0" t="0"/>
          <a:stretch/>
        </p:blipFill>
        <p:spPr>
          <a:xfrm>
            <a:off x="8512394" y="2243808"/>
            <a:ext cx="1966368" cy="189838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g18f8118262f_0_236"/>
          <p:cNvPicPr preferRelativeResize="0"/>
          <p:nvPr/>
        </p:nvPicPr>
        <p:blipFill rotWithShape="1">
          <a:blip r:embed="rId3">
            <a:alphaModFix/>
          </a:blip>
          <a:srcRect b="0" l="0" r="0" t="0"/>
          <a:stretch/>
        </p:blipFill>
        <p:spPr>
          <a:xfrm>
            <a:off x="0" y="8"/>
            <a:ext cx="12192000" cy="6857987"/>
          </a:xfrm>
          <a:prstGeom prst="rect">
            <a:avLst/>
          </a:prstGeom>
          <a:noFill/>
          <a:ln>
            <a:noFill/>
          </a:ln>
        </p:spPr>
      </p:pic>
      <p:sp>
        <p:nvSpPr>
          <p:cNvPr id="393" name="Google Shape;393;g18f8118262f_0_236"/>
          <p:cNvSpPr txBox="1"/>
          <p:nvPr/>
        </p:nvSpPr>
        <p:spPr>
          <a:xfrm>
            <a:off x="1905600" y="2384492"/>
            <a:ext cx="83808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FFFFFF"/>
                </a:solidFill>
                <a:latin typeface="Quattrocento Sans"/>
                <a:ea typeface="Quattrocento Sans"/>
                <a:cs typeface="Quattrocento Sans"/>
                <a:sym typeface="Quattrocento Sans"/>
              </a:rPr>
              <a:t>THANK YOU!</a:t>
            </a:r>
            <a:endParaRPr b="1" i="0" sz="4800" u="none" cap="none" strike="noStrike">
              <a:solidFill>
                <a:srgbClr val="FFFFFF"/>
              </a:solidFill>
              <a:latin typeface="Quattrocento Sans"/>
              <a:ea typeface="Quattrocento Sans"/>
              <a:cs typeface="Quattrocento Sans"/>
              <a:sym typeface="Quattrocento Sa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g18f8118262f_0_97"/>
          <p:cNvPicPr preferRelativeResize="0"/>
          <p:nvPr/>
        </p:nvPicPr>
        <p:blipFill rotWithShape="1">
          <a:blip r:embed="rId3">
            <a:alphaModFix/>
          </a:blip>
          <a:srcRect b="0" l="0" r="0" t="0"/>
          <a:stretch/>
        </p:blipFill>
        <p:spPr>
          <a:xfrm>
            <a:off x="0" y="0"/>
            <a:ext cx="12192000" cy="6857989"/>
          </a:xfrm>
          <a:prstGeom prst="rect">
            <a:avLst/>
          </a:prstGeom>
          <a:noFill/>
          <a:ln>
            <a:noFill/>
          </a:ln>
        </p:spPr>
      </p:pic>
      <p:sp>
        <p:nvSpPr>
          <p:cNvPr id="65" name="Google Shape;65;g18f8118262f_0_97"/>
          <p:cNvSpPr txBox="1"/>
          <p:nvPr/>
        </p:nvSpPr>
        <p:spPr>
          <a:xfrm>
            <a:off x="518250" y="3013500"/>
            <a:ext cx="11155500" cy="831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Quattrocento Sans"/>
                <a:ea typeface="Quattrocento Sans"/>
                <a:cs typeface="Quattrocento Sans"/>
                <a:sym typeface="Quattrocento Sans"/>
              </a:rPr>
              <a:t>Health savings account (HSA)</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pSp>
        <p:nvGrpSpPr>
          <p:cNvPr id="70" name="Google Shape;70;p22"/>
          <p:cNvGrpSpPr/>
          <p:nvPr/>
        </p:nvGrpSpPr>
        <p:grpSpPr>
          <a:xfrm>
            <a:off x="200" y="0"/>
            <a:ext cx="12191800" cy="6858000"/>
            <a:chOff x="200" y="0"/>
            <a:chExt cx="12191800" cy="6858000"/>
          </a:xfrm>
        </p:grpSpPr>
        <p:pic>
          <p:nvPicPr>
            <p:cNvPr id="71" name="Google Shape;71;p22"/>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72" name="Google Shape;72;p22"/>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73" name="Google Shape;73;p22"/>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74" name="Google Shape;74;p22"/>
          <p:cNvSpPr txBox="1"/>
          <p:nvPr>
            <p:ph type="ctrTitle"/>
          </p:nvPr>
        </p:nvSpPr>
        <p:spPr>
          <a:xfrm>
            <a:off x="1166446" y="4123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latin typeface="Quattrocento Sans"/>
                <a:ea typeface="Quattrocento Sans"/>
                <a:cs typeface="Quattrocento Sans"/>
                <a:sym typeface="Quattrocento Sans"/>
              </a:rPr>
              <a:t>What is a health savings account?</a:t>
            </a:r>
            <a:endParaRPr>
              <a:latin typeface="Quattrocento Sans"/>
              <a:ea typeface="Quattrocento Sans"/>
              <a:cs typeface="Quattrocento Sans"/>
              <a:sym typeface="Quattrocento Sans"/>
            </a:endParaRPr>
          </a:p>
        </p:txBody>
      </p:sp>
      <p:sp>
        <p:nvSpPr>
          <p:cNvPr id="75" name="Google Shape;75;p22"/>
          <p:cNvSpPr txBox="1"/>
          <p:nvPr/>
        </p:nvSpPr>
        <p:spPr>
          <a:xfrm>
            <a:off x="1460876" y="4333671"/>
            <a:ext cx="2294021"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253746"/>
                </a:solidFill>
                <a:latin typeface="Arial"/>
                <a:ea typeface="Arial"/>
                <a:cs typeface="Arial"/>
                <a:sym typeface="Arial"/>
              </a:rPr>
              <a:t>Individually owned account</a:t>
            </a:r>
            <a:endParaRPr b="0" i="0" sz="2400" u="none" cap="none" strike="noStrike">
              <a:solidFill>
                <a:srgbClr val="253746"/>
              </a:solidFill>
              <a:latin typeface="Arial"/>
              <a:ea typeface="Arial"/>
              <a:cs typeface="Arial"/>
              <a:sym typeface="Arial"/>
            </a:endParaRPr>
          </a:p>
        </p:txBody>
      </p:sp>
      <p:sp>
        <p:nvSpPr>
          <p:cNvPr id="76" name="Google Shape;76;p22"/>
          <p:cNvSpPr txBox="1"/>
          <p:nvPr/>
        </p:nvSpPr>
        <p:spPr>
          <a:xfrm>
            <a:off x="4740441" y="4333671"/>
            <a:ext cx="2711116"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253746"/>
                </a:solidFill>
                <a:latin typeface="Arial"/>
                <a:ea typeface="Arial"/>
                <a:cs typeface="Arial"/>
                <a:sym typeface="Arial"/>
              </a:rPr>
              <a:t>Funds rollover every year</a:t>
            </a:r>
            <a:endParaRPr b="0" i="0" sz="2400" u="none" cap="none" strike="noStrike">
              <a:solidFill>
                <a:srgbClr val="253746"/>
              </a:solidFill>
              <a:latin typeface="Arial"/>
              <a:ea typeface="Arial"/>
              <a:cs typeface="Arial"/>
              <a:sym typeface="Arial"/>
            </a:endParaRPr>
          </a:p>
        </p:txBody>
      </p:sp>
      <p:sp>
        <p:nvSpPr>
          <p:cNvPr id="77" name="Google Shape;77;p22"/>
          <p:cNvSpPr/>
          <p:nvPr/>
        </p:nvSpPr>
        <p:spPr>
          <a:xfrm>
            <a:off x="1650133"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8" name="Google Shape;78;p22"/>
          <p:cNvSpPr txBox="1"/>
          <p:nvPr/>
        </p:nvSpPr>
        <p:spPr>
          <a:xfrm>
            <a:off x="7905885" y="4333671"/>
            <a:ext cx="2951746"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253746"/>
                </a:solidFill>
                <a:latin typeface="Arial"/>
                <a:ea typeface="Arial"/>
                <a:cs typeface="Arial"/>
                <a:sym typeface="Arial"/>
              </a:rPr>
              <a:t>Grow account through investments</a:t>
            </a:r>
            <a:endParaRPr b="0" i="0" sz="2400" u="none" cap="none" strike="noStrike">
              <a:solidFill>
                <a:srgbClr val="253746"/>
              </a:solidFill>
              <a:latin typeface="Arial"/>
              <a:ea typeface="Arial"/>
              <a:cs typeface="Arial"/>
              <a:sym typeface="Arial"/>
            </a:endParaRPr>
          </a:p>
        </p:txBody>
      </p:sp>
      <p:sp>
        <p:nvSpPr>
          <p:cNvPr id="79" name="Google Shape;79;p22"/>
          <p:cNvSpPr/>
          <p:nvPr/>
        </p:nvSpPr>
        <p:spPr>
          <a:xfrm>
            <a:off x="5140337"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0" name="Google Shape;80;p22"/>
          <p:cNvSpPr/>
          <p:nvPr/>
        </p:nvSpPr>
        <p:spPr>
          <a:xfrm>
            <a:off x="8372348" y="2242817"/>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1" name="Google Shape;81;p22"/>
          <p:cNvPicPr preferRelativeResize="0"/>
          <p:nvPr/>
        </p:nvPicPr>
        <p:blipFill rotWithShape="1">
          <a:blip r:embed="rId4">
            <a:alphaModFix/>
          </a:blip>
          <a:srcRect b="0" l="0" r="0" t="0"/>
          <a:stretch/>
        </p:blipFill>
        <p:spPr>
          <a:xfrm>
            <a:off x="4949851" y="1945285"/>
            <a:ext cx="2292295" cy="2213040"/>
          </a:xfrm>
          <a:prstGeom prst="rect">
            <a:avLst/>
          </a:prstGeom>
          <a:noFill/>
          <a:ln>
            <a:noFill/>
          </a:ln>
        </p:spPr>
      </p:pic>
      <p:grpSp>
        <p:nvGrpSpPr>
          <p:cNvPr id="82" name="Google Shape;82;p22"/>
          <p:cNvGrpSpPr/>
          <p:nvPr/>
        </p:nvGrpSpPr>
        <p:grpSpPr>
          <a:xfrm>
            <a:off x="2215897" y="2730209"/>
            <a:ext cx="783978" cy="940724"/>
            <a:chOff x="2576500" y="474475"/>
            <a:chExt cx="83775" cy="100525"/>
          </a:xfrm>
        </p:grpSpPr>
        <p:sp>
          <p:nvSpPr>
            <p:cNvPr id="83" name="Google Shape;83;p22"/>
            <p:cNvSpPr/>
            <p:nvPr/>
          </p:nvSpPr>
          <p:spPr>
            <a:xfrm>
              <a:off x="2592850" y="474475"/>
              <a:ext cx="51100" cy="32275"/>
            </a:xfrm>
            <a:custGeom>
              <a:rect b="b" l="l" r="r" t="t"/>
              <a:pathLst>
                <a:path extrusionOk="0" h="1291" w="2044">
                  <a:moveTo>
                    <a:pt x="1089" y="202"/>
                  </a:moveTo>
                  <a:lnTo>
                    <a:pt x="1156" y="219"/>
                  </a:lnTo>
                  <a:lnTo>
                    <a:pt x="1240" y="286"/>
                  </a:lnTo>
                  <a:lnTo>
                    <a:pt x="1323" y="336"/>
                  </a:lnTo>
                  <a:lnTo>
                    <a:pt x="1374" y="353"/>
                  </a:lnTo>
                  <a:lnTo>
                    <a:pt x="1441" y="369"/>
                  </a:lnTo>
                  <a:lnTo>
                    <a:pt x="1575" y="336"/>
                  </a:lnTo>
                  <a:lnTo>
                    <a:pt x="1826" y="252"/>
                  </a:lnTo>
                  <a:lnTo>
                    <a:pt x="1843" y="252"/>
                  </a:lnTo>
                  <a:lnTo>
                    <a:pt x="1809" y="386"/>
                  </a:lnTo>
                  <a:lnTo>
                    <a:pt x="1759" y="503"/>
                  </a:lnTo>
                  <a:lnTo>
                    <a:pt x="1709" y="587"/>
                  </a:lnTo>
                  <a:lnTo>
                    <a:pt x="1658" y="671"/>
                  </a:lnTo>
                  <a:lnTo>
                    <a:pt x="1558" y="822"/>
                  </a:lnTo>
                  <a:lnTo>
                    <a:pt x="1524" y="922"/>
                  </a:lnTo>
                  <a:lnTo>
                    <a:pt x="1508" y="1023"/>
                  </a:lnTo>
                  <a:lnTo>
                    <a:pt x="1374" y="1056"/>
                  </a:lnTo>
                  <a:lnTo>
                    <a:pt x="1223" y="1073"/>
                  </a:lnTo>
                  <a:lnTo>
                    <a:pt x="1022" y="1090"/>
                  </a:lnTo>
                  <a:lnTo>
                    <a:pt x="804" y="1073"/>
                  </a:lnTo>
                  <a:lnTo>
                    <a:pt x="670" y="1056"/>
                  </a:lnTo>
                  <a:lnTo>
                    <a:pt x="536" y="1023"/>
                  </a:lnTo>
                  <a:lnTo>
                    <a:pt x="519" y="922"/>
                  </a:lnTo>
                  <a:lnTo>
                    <a:pt x="469" y="822"/>
                  </a:lnTo>
                  <a:lnTo>
                    <a:pt x="385" y="671"/>
                  </a:lnTo>
                  <a:lnTo>
                    <a:pt x="318" y="587"/>
                  </a:lnTo>
                  <a:lnTo>
                    <a:pt x="268" y="503"/>
                  </a:lnTo>
                  <a:lnTo>
                    <a:pt x="235" y="386"/>
                  </a:lnTo>
                  <a:lnTo>
                    <a:pt x="201" y="252"/>
                  </a:lnTo>
                  <a:lnTo>
                    <a:pt x="218" y="252"/>
                  </a:lnTo>
                  <a:lnTo>
                    <a:pt x="469" y="336"/>
                  </a:lnTo>
                  <a:lnTo>
                    <a:pt x="603" y="369"/>
                  </a:lnTo>
                  <a:lnTo>
                    <a:pt x="670" y="353"/>
                  </a:lnTo>
                  <a:lnTo>
                    <a:pt x="720" y="336"/>
                  </a:lnTo>
                  <a:lnTo>
                    <a:pt x="804" y="286"/>
                  </a:lnTo>
                  <a:lnTo>
                    <a:pt x="888" y="219"/>
                  </a:lnTo>
                  <a:lnTo>
                    <a:pt x="955" y="202"/>
                  </a:lnTo>
                  <a:close/>
                  <a:moveTo>
                    <a:pt x="905" y="1"/>
                  </a:moveTo>
                  <a:lnTo>
                    <a:pt x="804" y="34"/>
                  </a:lnTo>
                  <a:lnTo>
                    <a:pt x="737" y="85"/>
                  </a:lnTo>
                  <a:lnTo>
                    <a:pt x="670" y="118"/>
                  </a:lnTo>
                  <a:lnTo>
                    <a:pt x="637" y="152"/>
                  </a:lnTo>
                  <a:lnTo>
                    <a:pt x="603" y="168"/>
                  </a:lnTo>
                  <a:lnTo>
                    <a:pt x="519" y="152"/>
                  </a:lnTo>
                  <a:lnTo>
                    <a:pt x="285" y="68"/>
                  </a:lnTo>
                  <a:lnTo>
                    <a:pt x="235" y="51"/>
                  </a:lnTo>
                  <a:lnTo>
                    <a:pt x="184" y="51"/>
                  </a:lnTo>
                  <a:lnTo>
                    <a:pt x="134" y="68"/>
                  </a:lnTo>
                  <a:lnTo>
                    <a:pt x="84" y="101"/>
                  </a:lnTo>
                  <a:lnTo>
                    <a:pt x="50" y="135"/>
                  </a:lnTo>
                  <a:lnTo>
                    <a:pt x="17" y="185"/>
                  </a:lnTo>
                  <a:lnTo>
                    <a:pt x="0" y="235"/>
                  </a:lnTo>
                  <a:lnTo>
                    <a:pt x="0" y="286"/>
                  </a:lnTo>
                  <a:lnTo>
                    <a:pt x="34" y="453"/>
                  </a:lnTo>
                  <a:lnTo>
                    <a:pt x="101" y="587"/>
                  </a:lnTo>
                  <a:lnTo>
                    <a:pt x="151" y="704"/>
                  </a:lnTo>
                  <a:lnTo>
                    <a:pt x="218" y="788"/>
                  </a:lnTo>
                  <a:lnTo>
                    <a:pt x="302" y="939"/>
                  </a:lnTo>
                  <a:lnTo>
                    <a:pt x="335" y="1006"/>
                  </a:lnTo>
                  <a:lnTo>
                    <a:pt x="335" y="1090"/>
                  </a:lnTo>
                  <a:lnTo>
                    <a:pt x="352" y="1123"/>
                  </a:lnTo>
                  <a:lnTo>
                    <a:pt x="352" y="1157"/>
                  </a:lnTo>
                  <a:lnTo>
                    <a:pt x="385" y="1173"/>
                  </a:lnTo>
                  <a:lnTo>
                    <a:pt x="402" y="1190"/>
                  </a:lnTo>
                  <a:lnTo>
                    <a:pt x="603" y="1240"/>
                  </a:lnTo>
                  <a:lnTo>
                    <a:pt x="787" y="1274"/>
                  </a:lnTo>
                  <a:lnTo>
                    <a:pt x="1022" y="1291"/>
                  </a:lnTo>
                  <a:lnTo>
                    <a:pt x="1256" y="1274"/>
                  </a:lnTo>
                  <a:lnTo>
                    <a:pt x="1441" y="1240"/>
                  </a:lnTo>
                  <a:lnTo>
                    <a:pt x="1625" y="1190"/>
                  </a:lnTo>
                  <a:lnTo>
                    <a:pt x="1658" y="1173"/>
                  </a:lnTo>
                  <a:lnTo>
                    <a:pt x="1675" y="1157"/>
                  </a:lnTo>
                  <a:lnTo>
                    <a:pt x="1692" y="1123"/>
                  </a:lnTo>
                  <a:lnTo>
                    <a:pt x="1709" y="1090"/>
                  </a:lnTo>
                  <a:lnTo>
                    <a:pt x="1709" y="1006"/>
                  </a:lnTo>
                  <a:lnTo>
                    <a:pt x="1742" y="939"/>
                  </a:lnTo>
                  <a:lnTo>
                    <a:pt x="1826" y="788"/>
                  </a:lnTo>
                  <a:lnTo>
                    <a:pt x="1893" y="704"/>
                  </a:lnTo>
                  <a:lnTo>
                    <a:pt x="1943" y="587"/>
                  </a:lnTo>
                  <a:lnTo>
                    <a:pt x="1993" y="453"/>
                  </a:lnTo>
                  <a:lnTo>
                    <a:pt x="2044" y="286"/>
                  </a:lnTo>
                  <a:lnTo>
                    <a:pt x="2044" y="235"/>
                  </a:lnTo>
                  <a:lnTo>
                    <a:pt x="2027" y="185"/>
                  </a:lnTo>
                  <a:lnTo>
                    <a:pt x="1993" y="135"/>
                  </a:lnTo>
                  <a:lnTo>
                    <a:pt x="1960" y="101"/>
                  </a:lnTo>
                  <a:lnTo>
                    <a:pt x="1910" y="68"/>
                  </a:lnTo>
                  <a:lnTo>
                    <a:pt x="1859" y="51"/>
                  </a:lnTo>
                  <a:lnTo>
                    <a:pt x="1809" y="51"/>
                  </a:lnTo>
                  <a:lnTo>
                    <a:pt x="1759" y="68"/>
                  </a:lnTo>
                  <a:lnTo>
                    <a:pt x="1524" y="152"/>
                  </a:lnTo>
                  <a:lnTo>
                    <a:pt x="1441" y="168"/>
                  </a:lnTo>
                  <a:lnTo>
                    <a:pt x="1407" y="152"/>
                  </a:lnTo>
                  <a:lnTo>
                    <a:pt x="1357" y="118"/>
                  </a:lnTo>
                  <a:lnTo>
                    <a:pt x="1307" y="85"/>
                  </a:lnTo>
                  <a:lnTo>
                    <a:pt x="1240" y="34"/>
                  </a:lnTo>
                  <a:lnTo>
                    <a:pt x="113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2"/>
            <p:cNvSpPr/>
            <p:nvPr/>
          </p:nvSpPr>
          <p:spPr>
            <a:xfrm>
              <a:off x="2576500" y="499200"/>
              <a:ext cx="83775" cy="75800"/>
            </a:xfrm>
            <a:custGeom>
              <a:rect b="b" l="l" r="r" t="t"/>
              <a:pathLst>
                <a:path extrusionOk="0" h="3032" w="3351">
                  <a:moveTo>
                    <a:pt x="2229" y="218"/>
                  </a:moveTo>
                  <a:lnTo>
                    <a:pt x="2446" y="469"/>
                  </a:lnTo>
                  <a:lnTo>
                    <a:pt x="2597" y="653"/>
                  </a:lnTo>
                  <a:lnTo>
                    <a:pt x="2765" y="854"/>
                  </a:lnTo>
                  <a:lnTo>
                    <a:pt x="2915" y="1089"/>
                  </a:lnTo>
                  <a:lnTo>
                    <a:pt x="3033" y="1323"/>
                  </a:lnTo>
                  <a:lnTo>
                    <a:pt x="3083" y="1441"/>
                  </a:lnTo>
                  <a:lnTo>
                    <a:pt x="3116" y="1558"/>
                  </a:lnTo>
                  <a:lnTo>
                    <a:pt x="3150" y="1658"/>
                  </a:lnTo>
                  <a:lnTo>
                    <a:pt x="3150" y="1759"/>
                  </a:lnTo>
                  <a:lnTo>
                    <a:pt x="3150" y="1910"/>
                  </a:lnTo>
                  <a:lnTo>
                    <a:pt x="3133" y="2027"/>
                  </a:lnTo>
                  <a:lnTo>
                    <a:pt x="3100" y="2144"/>
                  </a:lnTo>
                  <a:lnTo>
                    <a:pt x="3066" y="2245"/>
                  </a:lnTo>
                  <a:lnTo>
                    <a:pt x="3016" y="2345"/>
                  </a:lnTo>
                  <a:lnTo>
                    <a:pt x="2966" y="2429"/>
                  </a:lnTo>
                  <a:lnTo>
                    <a:pt x="2882" y="2513"/>
                  </a:lnTo>
                  <a:lnTo>
                    <a:pt x="2815" y="2580"/>
                  </a:lnTo>
                  <a:lnTo>
                    <a:pt x="2714" y="2647"/>
                  </a:lnTo>
                  <a:lnTo>
                    <a:pt x="2597" y="2697"/>
                  </a:lnTo>
                  <a:lnTo>
                    <a:pt x="2480" y="2730"/>
                  </a:lnTo>
                  <a:lnTo>
                    <a:pt x="2346" y="2764"/>
                  </a:lnTo>
                  <a:lnTo>
                    <a:pt x="2044" y="2814"/>
                  </a:lnTo>
                  <a:lnTo>
                    <a:pt x="1676" y="2831"/>
                  </a:lnTo>
                  <a:lnTo>
                    <a:pt x="1307" y="2814"/>
                  </a:lnTo>
                  <a:lnTo>
                    <a:pt x="1006" y="2764"/>
                  </a:lnTo>
                  <a:lnTo>
                    <a:pt x="872" y="2730"/>
                  </a:lnTo>
                  <a:lnTo>
                    <a:pt x="738" y="2697"/>
                  </a:lnTo>
                  <a:lnTo>
                    <a:pt x="637" y="2647"/>
                  </a:lnTo>
                  <a:lnTo>
                    <a:pt x="537" y="2580"/>
                  </a:lnTo>
                  <a:lnTo>
                    <a:pt x="453" y="2513"/>
                  </a:lnTo>
                  <a:lnTo>
                    <a:pt x="386" y="2429"/>
                  </a:lnTo>
                  <a:lnTo>
                    <a:pt x="336" y="2345"/>
                  </a:lnTo>
                  <a:lnTo>
                    <a:pt x="286" y="2245"/>
                  </a:lnTo>
                  <a:lnTo>
                    <a:pt x="252" y="2144"/>
                  </a:lnTo>
                  <a:lnTo>
                    <a:pt x="219" y="2027"/>
                  </a:lnTo>
                  <a:lnTo>
                    <a:pt x="202" y="1910"/>
                  </a:lnTo>
                  <a:lnTo>
                    <a:pt x="202" y="1759"/>
                  </a:lnTo>
                  <a:lnTo>
                    <a:pt x="202" y="1658"/>
                  </a:lnTo>
                  <a:lnTo>
                    <a:pt x="235" y="1558"/>
                  </a:lnTo>
                  <a:lnTo>
                    <a:pt x="269" y="1441"/>
                  </a:lnTo>
                  <a:lnTo>
                    <a:pt x="319" y="1323"/>
                  </a:lnTo>
                  <a:lnTo>
                    <a:pt x="436" y="1089"/>
                  </a:lnTo>
                  <a:lnTo>
                    <a:pt x="587" y="854"/>
                  </a:lnTo>
                  <a:lnTo>
                    <a:pt x="755" y="653"/>
                  </a:lnTo>
                  <a:lnTo>
                    <a:pt x="905" y="469"/>
                  </a:lnTo>
                  <a:lnTo>
                    <a:pt x="1123" y="218"/>
                  </a:lnTo>
                  <a:lnTo>
                    <a:pt x="1291" y="251"/>
                  </a:lnTo>
                  <a:lnTo>
                    <a:pt x="1441" y="285"/>
                  </a:lnTo>
                  <a:lnTo>
                    <a:pt x="1676" y="302"/>
                  </a:lnTo>
                  <a:lnTo>
                    <a:pt x="1910" y="285"/>
                  </a:lnTo>
                  <a:lnTo>
                    <a:pt x="2061" y="251"/>
                  </a:lnTo>
                  <a:lnTo>
                    <a:pt x="2229" y="218"/>
                  </a:lnTo>
                  <a:close/>
                  <a:moveTo>
                    <a:pt x="1073" y="0"/>
                  </a:moveTo>
                  <a:lnTo>
                    <a:pt x="1023" y="34"/>
                  </a:lnTo>
                  <a:lnTo>
                    <a:pt x="838" y="218"/>
                  </a:lnTo>
                  <a:lnTo>
                    <a:pt x="688" y="419"/>
                  </a:lnTo>
                  <a:lnTo>
                    <a:pt x="487" y="653"/>
                  </a:lnTo>
                  <a:lnTo>
                    <a:pt x="302" y="921"/>
                  </a:lnTo>
                  <a:lnTo>
                    <a:pt x="152" y="1206"/>
                  </a:lnTo>
                  <a:lnTo>
                    <a:pt x="85" y="1357"/>
                  </a:lnTo>
                  <a:lnTo>
                    <a:pt x="34" y="1491"/>
                  </a:lnTo>
                  <a:lnTo>
                    <a:pt x="1" y="1625"/>
                  </a:lnTo>
                  <a:lnTo>
                    <a:pt x="1" y="1759"/>
                  </a:lnTo>
                  <a:lnTo>
                    <a:pt x="1" y="1926"/>
                  </a:lnTo>
                  <a:lnTo>
                    <a:pt x="18" y="2077"/>
                  </a:lnTo>
                  <a:lnTo>
                    <a:pt x="51" y="2211"/>
                  </a:lnTo>
                  <a:lnTo>
                    <a:pt x="101" y="2328"/>
                  </a:lnTo>
                  <a:lnTo>
                    <a:pt x="152" y="2446"/>
                  </a:lnTo>
                  <a:lnTo>
                    <a:pt x="219" y="2546"/>
                  </a:lnTo>
                  <a:lnTo>
                    <a:pt x="302" y="2647"/>
                  </a:lnTo>
                  <a:lnTo>
                    <a:pt x="403" y="2730"/>
                  </a:lnTo>
                  <a:lnTo>
                    <a:pt x="503" y="2797"/>
                  </a:lnTo>
                  <a:lnTo>
                    <a:pt x="637" y="2864"/>
                  </a:lnTo>
                  <a:lnTo>
                    <a:pt x="771" y="2915"/>
                  </a:lnTo>
                  <a:lnTo>
                    <a:pt x="922" y="2948"/>
                  </a:lnTo>
                  <a:lnTo>
                    <a:pt x="1090" y="2982"/>
                  </a:lnTo>
                  <a:lnTo>
                    <a:pt x="1274" y="3015"/>
                  </a:lnTo>
                  <a:lnTo>
                    <a:pt x="1676" y="3032"/>
                  </a:lnTo>
                  <a:lnTo>
                    <a:pt x="2078" y="3015"/>
                  </a:lnTo>
                  <a:lnTo>
                    <a:pt x="2262" y="2982"/>
                  </a:lnTo>
                  <a:lnTo>
                    <a:pt x="2430" y="2948"/>
                  </a:lnTo>
                  <a:lnTo>
                    <a:pt x="2580" y="2915"/>
                  </a:lnTo>
                  <a:lnTo>
                    <a:pt x="2714" y="2864"/>
                  </a:lnTo>
                  <a:lnTo>
                    <a:pt x="2832" y="2797"/>
                  </a:lnTo>
                  <a:lnTo>
                    <a:pt x="2949" y="2730"/>
                  </a:lnTo>
                  <a:lnTo>
                    <a:pt x="3049" y="2647"/>
                  </a:lnTo>
                  <a:lnTo>
                    <a:pt x="3133" y="2546"/>
                  </a:lnTo>
                  <a:lnTo>
                    <a:pt x="3200" y="2446"/>
                  </a:lnTo>
                  <a:lnTo>
                    <a:pt x="3250" y="2328"/>
                  </a:lnTo>
                  <a:lnTo>
                    <a:pt x="3301" y="2211"/>
                  </a:lnTo>
                  <a:lnTo>
                    <a:pt x="3334" y="2077"/>
                  </a:lnTo>
                  <a:lnTo>
                    <a:pt x="3351" y="1926"/>
                  </a:lnTo>
                  <a:lnTo>
                    <a:pt x="3351" y="1759"/>
                  </a:lnTo>
                  <a:lnTo>
                    <a:pt x="3334" y="1625"/>
                  </a:lnTo>
                  <a:lnTo>
                    <a:pt x="3317" y="1491"/>
                  </a:lnTo>
                  <a:lnTo>
                    <a:pt x="3267" y="1357"/>
                  </a:lnTo>
                  <a:lnTo>
                    <a:pt x="3200" y="1206"/>
                  </a:lnTo>
                  <a:lnTo>
                    <a:pt x="3033" y="921"/>
                  </a:lnTo>
                  <a:lnTo>
                    <a:pt x="2848" y="653"/>
                  </a:lnTo>
                  <a:lnTo>
                    <a:pt x="2664" y="419"/>
                  </a:lnTo>
                  <a:lnTo>
                    <a:pt x="2513" y="218"/>
                  </a:lnTo>
                  <a:lnTo>
                    <a:pt x="2329" y="34"/>
                  </a:lnTo>
                  <a:lnTo>
                    <a:pt x="2279" y="0"/>
                  </a:lnTo>
                  <a:lnTo>
                    <a:pt x="2229" y="0"/>
                  </a:lnTo>
                  <a:lnTo>
                    <a:pt x="2044" y="50"/>
                  </a:lnTo>
                  <a:lnTo>
                    <a:pt x="1877" y="84"/>
                  </a:lnTo>
                  <a:lnTo>
                    <a:pt x="1676" y="101"/>
                  </a:lnTo>
                  <a:lnTo>
                    <a:pt x="1458" y="84"/>
                  </a:lnTo>
                  <a:lnTo>
                    <a:pt x="1291" y="50"/>
                  </a:lnTo>
                  <a:lnTo>
                    <a:pt x="112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2"/>
            <p:cNvSpPr/>
            <p:nvPr/>
          </p:nvSpPr>
          <p:spPr>
            <a:xfrm>
              <a:off x="2576500" y="499200"/>
              <a:ext cx="83775" cy="75800"/>
            </a:xfrm>
            <a:custGeom>
              <a:rect b="b" l="l" r="r" t="t"/>
              <a:pathLst>
                <a:path extrusionOk="0" h="3032" w="3351">
                  <a:moveTo>
                    <a:pt x="1090" y="0"/>
                  </a:moveTo>
                  <a:lnTo>
                    <a:pt x="1056" y="17"/>
                  </a:lnTo>
                  <a:lnTo>
                    <a:pt x="1023" y="34"/>
                  </a:lnTo>
                  <a:lnTo>
                    <a:pt x="838" y="218"/>
                  </a:lnTo>
                  <a:lnTo>
                    <a:pt x="688" y="419"/>
                  </a:lnTo>
                  <a:lnTo>
                    <a:pt x="487" y="653"/>
                  </a:lnTo>
                  <a:lnTo>
                    <a:pt x="302" y="921"/>
                  </a:lnTo>
                  <a:lnTo>
                    <a:pt x="152" y="1206"/>
                  </a:lnTo>
                  <a:lnTo>
                    <a:pt x="85" y="1357"/>
                  </a:lnTo>
                  <a:lnTo>
                    <a:pt x="34" y="1491"/>
                  </a:lnTo>
                  <a:lnTo>
                    <a:pt x="1" y="1625"/>
                  </a:lnTo>
                  <a:lnTo>
                    <a:pt x="1" y="1759"/>
                  </a:lnTo>
                  <a:lnTo>
                    <a:pt x="1" y="1926"/>
                  </a:lnTo>
                  <a:lnTo>
                    <a:pt x="18" y="2077"/>
                  </a:lnTo>
                  <a:lnTo>
                    <a:pt x="51" y="2211"/>
                  </a:lnTo>
                  <a:lnTo>
                    <a:pt x="101" y="2328"/>
                  </a:lnTo>
                  <a:lnTo>
                    <a:pt x="152" y="2446"/>
                  </a:lnTo>
                  <a:lnTo>
                    <a:pt x="219" y="2546"/>
                  </a:lnTo>
                  <a:lnTo>
                    <a:pt x="302" y="2647"/>
                  </a:lnTo>
                  <a:lnTo>
                    <a:pt x="403" y="2730"/>
                  </a:lnTo>
                  <a:lnTo>
                    <a:pt x="503" y="2797"/>
                  </a:lnTo>
                  <a:lnTo>
                    <a:pt x="637" y="2864"/>
                  </a:lnTo>
                  <a:lnTo>
                    <a:pt x="771" y="2915"/>
                  </a:lnTo>
                  <a:lnTo>
                    <a:pt x="922" y="2948"/>
                  </a:lnTo>
                  <a:lnTo>
                    <a:pt x="1090" y="2982"/>
                  </a:lnTo>
                  <a:lnTo>
                    <a:pt x="1274" y="3015"/>
                  </a:lnTo>
                  <a:lnTo>
                    <a:pt x="1676" y="3032"/>
                  </a:lnTo>
                  <a:lnTo>
                    <a:pt x="2078" y="3015"/>
                  </a:lnTo>
                  <a:lnTo>
                    <a:pt x="2262" y="2982"/>
                  </a:lnTo>
                  <a:lnTo>
                    <a:pt x="2430" y="2948"/>
                  </a:lnTo>
                  <a:lnTo>
                    <a:pt x="2580" y="2915"/>
                  </a:lnTo>
                  <a:lnTo>
                    <a:pt x="2714" y="2864"/>
                  </a:lnTo>
                  <a:lnTo>
                    <a:pt x="2832" y="2797"/>
                  </a:lnTo>
                  <a:lnTo>
                    <a:pt x="2949" y="2730"/>
                  </a:lnTo>
                  <a:lnTo>
                    <a:pt x="3049" y="2647"/>
                  </a:lnTo>
                  <a:lnTo>
                    <a:pt x="3133" y="2546"/>
                  </a:lnTo>
                  <a:lnTo>
                    <a:pt x="3200" y="2446"/>
                  </a:lnTo>
                  <a:lnTo>
                    <a:pt x="3250" y="2328"/>
                  </a:lnTo>
                  <a:lnTo>
                    <a:pt x="3301" y="2211"/>
                  </a:lnTo>
                  <a:lnTo>
                    <a:pt x="3334" y="2077"/>
                  </a:lnTo>
                  <a:lnTo>
                    <a:pt x="3351" y="1926"/>
                  </a:lnTo>
                  <a:lnTo>
                    <a:pt x="3351" y="1759"/>
                  </a:lnTo>
                  <a:lnTo>
                    <a:pt x="3334" y="1625"/>
                  </a:lnTo>
                  <a:lnTo>
                    <a:pt x="3317" y="1491"/>
                  </a:lnTo>
                  <a:lnTo>
                    <a:pt x="3267" y="1357"/>
                  </a:lnTo>
                  <a:lnTo>
                    <a:pt x="3200" y="1206"/>
                  </a:lnTo>
                  <a:lnTo>
                    <a:pt x="3033" y="921"/>
                  </a:lnTo>
                  <a:lnTo>
                    <a:pt x="2848" y="653"/>
                  </a:lnTo>
                  <a:lnTo>
                    <a:pt x="2664" y="419"/>
                  </a:lnTo>
                  <a:lnTo>
                    <a:pt x="2513" y="218"/>
                  </a:lnTo>
                  <a:lnTo>
                    <a:pt x="2329" y="34"/>
                  </a:lnTo>
                  <a:lnTo>
                    <a:pt x="2296" y="17"/>
                  </a:lnTo>
                  <a:lnTo>
                    <a:pt x="2262" y="0"/>
                  </a:lnTo>
                  <a:lnTo>
                    <a:pt x="2212" y="17"/>
                  </a:lnTo>
                  <a:lnTo>
                    <a:pt x="2178" y="34"/>
                  </a:lnTo>
                  <a:lnTo>
                    <a:pt x="2162" y="67"/>
                  </a:lnTo>
                  <a:lnTo>
                    <a:pt x="2162" y="101"/>
                  </a:lnTo>
                  <a:lnTo>
                    <a:pt x="2162" y="134"/>
                  </a:lnTo>
                  <a:lnTo>
                    <a:pt x="2178" y="168"/>
                  </a:lnTo>
                  <a:lnTo>
                    <a:pt x="2346" y="335"/>
                  </a:lnTo>
                  <a:lnTo>
                    <a:pt x="2497" y="519"/>
                  </a:lnTo>
                  <a:lnTo>
                    <a:pt x="2664" y="737"/>
                  </a:lnTo>
                  <a:lnTo>
                    <a:pt x="2848" y="988"/>
                  </a:lnTo>
                  <a:lnTo>
                    <a:pt x="2999" y="1256"/>
                  </a:lnTo>
                  <a:lnTo>
                    <a:pt x="3066" y="1390"/>
                  </a:lnTo>
                  <a:lnTo>
                    <a:pt x="3116" y="1524"/>
                  </a:lnTo>
                  <a:lnTo>
                    <a:pt x="3133" y="1642"/>
                  </a:lnTo>
                  <a:lnTo>
                    <a:pt x="3150" y="1759"/>
                  </a:lnTo>
                  <a:lnTo>
                    <a:pt x="3150" y="1910"/>
                  </a:lnTo>
                  <a:lnTo>
                    <a:pt x="3133" y="2027"/>
                  </a:lnTo>
                  <a:lnTo>
                    <a:pt x="3100" y="2144"/>
                  </a:lnTo>
                  <a:lnTo>
                    <a:pt x="3066" y="2245"/>
                  </a:lnTo>
                  <a:lnTo>
                    <a:pt x="3016" y="2345"/>
                  </a:lnTo>
                  <a:lnTo>
                    <a:pt x="2966" y="2429"/>
                  </a:lnTo>
                  <a:lnTo>
                    <a:pt x="2882" y="2513"/>
                  </a:lnTo>
                  <a:lnTo>
                    <a:pt x="2815" y="2580"/>
                  </a:lnTo>
                  <a:lnTo>
                    <a:pt x="2714" y="2647"/>
                  </a:lnTo>
                  <a:lnTo>
                    <a:pt x="2597" y="2697"/>
                  </a:lnTo>
                  <a:lnTo>
                    <a:pt x="2480" y="2730"/>
                  </a:lnTo>
                  <a:lnTo>
                    <a:pt x="2346" y="2764"/>
                  </a:lnTo>
                  <a:lnTo>
                    <a:pt x="2044" y="2814"/>
                  </a:lnTo>
                  <a:lnTo>
                    <a:pt x="1676" y="2831"/>
                  </a:lnTo>
                  <a:lnTo>
                    <a:pt x="1307" y="2814"/>
                  </a:lnTo>
                  <a:lnTo>
                    <a:pt x="1006" y="2764"/>
                  </a:lnTo>
                  <a:lnTo>
                    <a:pt x="872" y="2730"/>
                  </a:lnTo>
                  <a:lnTo>
                    <a:pt x="738" y="2697"/>
                  </a:lnTo>
                  <a:lnTo>
                    <a:pt x="637" y="2647"/>
                  </a:lnTo>
                  <a:lnTo>
                    <a:pt x="537" y="2580"/>
                  </a:lnTo>
                  <a:lnTo>
                    <a:pt x="453" y="2513"/>
                  </a:lnTo>
                  <a:lnTo>
                    <a:pt x="386" y="2429"/>
                  </a:lnTo>
                  <a:lnTo>
                    <a:pt x="336" y="2345"/>
                  </a:lnTo>
                  <a:lnTo>
                    <a:pt x="286" y="2245"/>
                  </a:lnTo>
                  <a:lnTo>
                    <a:pt x="252" y="2144"/>
                  </a:lnTo>
                  <a:lnTo>
                    <a:pt x="219" y="2027"/>
                  </a:lnTo>
                  <a:lnTo>
                    <a:pt x="202" y="1910"/>
                  </a:lnTo>
                  <a:lnTo>
                    <a:pt x="202" y="1759"/>
                  </a:lnTo>
                  <a:lnTo>
                    <a:pt x="202" y="1642"/>
                  </a:lnTo>
                  <a:lnTo>
                    <a:pt x="235" y="1524"/>
                  </a:lnTo>
                  <a:lnTo>
                    <a:pt x="286" y="1390"/>
                  </a:lnTo>
                  <a:lnTo>
                    <a:pt x="353" y="1256"/>
                  </a:lnTo>
                  <a:lnTo>
                    <a:pt x="503" y="988"/>
                  </a:lnTo>
                  <a:lnTo>
                    <a:pt x="671" y="737"/>
                  </a:lnTo>
                  <a:lnTo>
                    <a:pt x="855" y="519"/>
                  </a:lnTo>
                  <a:lnTo>
                    <a:pt x="1006" y="335"/>
                  </a:lnTo>
                  <a:lnTo>
                    <a:pt x="1157" y="168"/>
                  </a:lnTo>
                  <a:lnTo>
                    <a:pt x="1190" y="134"/>
                  </a:lnTo>
                  <a:lnTo>
                    <a:pt x="1190" y="101"/>
                  </a:lnTo>
                  <a:lnTo>
                    <a:pt x="1190" y="67"/>
                  </a:lnTo>
                  <a:lnTo>
                    <a:pt x="1157" y="34"/>
                  </a:lnTo>
                  <a:lnTo>
                    <a:pt x="1123" y="17"/>
                  </a:lnTo>
                  <a:lnTo>
                    <a:pt x="109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2"/>
            <p:cNvSpPr/>
            <p:nvPr/>
          </p:nvSpPr>
          <p:spPr>
            <a:xfrm>
              <a:off x="2601225" y="499200"/>
              <a:ext cx="34350" cy="7550"/>
            </a:xfrm>
            <a:custGeom>
              <a:rect b="b" l="l" r="r" t="t"/>
              <a:pathLst>
                <a:path extrusionOk="0" h="302" w="1374">
                  <a:moveTo>
                    <a:pt x="101" y="0"/>
                  </a:moveTo>
                  <a:lnTo>
                    <a:pt x="50" y="17"/>
                  </a:lnTo>
                  <a:lnTo>
                    <a:pt x="34" y="34"/>
                  </a:lnTo>
                  <a:lnTo>
                    <a:pt x="0" y="67"/>
                  </a:lnTo>
                  <a:lnTo>
                    <a:pt x="0" y="117"/>
                  </a:lnTo>
                  <a:lnTo>
                    <a:pt x="17" y="151"/>
                  </a:lnTo>
                  <a:lnTo>
                    <a:pt x="34" y="184"/>
                  </a:lnTo>
                  <a:lnTo>
                    <a:pt x="67" y="201"/>
                  </a:lnTo>
                  <a:lnTo>
                    <a:pt x="268" y="251"/>
                  </a:lnTo>
                  <a:lnTo>
                    <a:pt x="452" y="285"/>
                  </a:lnTo>
                  <a:lnTo>
                    <a:pt x="687" y="302"/>
                  </a:lnTo>
                  <a:lnTo>
                    <a:pt x="921" y="285"/>
                  </a:lnTo>
                  <a:lnTo>
                    <a:pt x="1106" y="251"/>
                  </a:lnTo>
                  <a:lnTo>
                    <a:pt x="1290" y="201"/>
                  </a:lnTo>
                  <a:lnTo>
                    <a:pt x="1340" y="184"/>
                  </a:lnTo>
                  <a:lnTo>
                    <a:pt x="1357" y="151"/>
                  </a:lnTo>
                  <a:lnTo>
                    <a:pt x="1374" y="117"/>
                  </a:lnTo>
                  <a:lnTo>
                    <a:pt x="1357" y="67"/>
                  </a:lnTo>
                  <a:lnTo>
                    <a:pt x="1340" y="34"/>
                  </a:lnTo>
                  <a:lnTo>
                    <a:pt x="1307" y="17"/>
                  </a:lnTo>
                  <a:lnTo>
                    <a:pt x="1273" y="0"/>
                  </a:lnTo>
                  <a:lnTo>
                    <a:pt x="1240" y="0"/>
                  </a:lnTo>
                  <a:lnTo>
                    <a:pt x="1055" y="50"/>
                  </a:lnTo>
                  <a:lnTo>
                    <a:pt x="888" y="84"/>
                  </a:lnTo>
                  <a:lnTo>
                    <a:pt x="687" y="101"/>
                  </a:lnTo>
                  <a:lnTo>
                    <a:pt x="469" y="84"/>
                  </a:lnTo>
                  <a:lnTo>
                    <a:pt x="302" y="50"/>
                  </a:lnTo>
                  <a:lnTo>
                    <a:pt x="13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2"/>
            <p:cNvSpPr/>
            <p:nvPr/>
          </p:nvSpPr>
          <p:spPr>
            <a:xfrm>
              <a:off x="2592850" y="474475"/>
              <a:ext cx="51100" cy="29775"/>
            </a:xfrm>
            <a:custGeom>
              <a:rect b="b" l="l" r="r" t="t"/>
              <a:pathLst>
                <a:path extrusionOk="0" h="1191" w="2044">
                  <a:moveTo>
                    <a:pt x="905" y="1"/>
                  </a:moveTo>
                  <a:lnTo>
                    <a:pt x="804" y="34"/>
                  </a:lnTo>
                  <a:lnTo>
                    <a:pt x="737" y="85"/>
                  </a:lnTo>
                  <a:lnTo>
                    <a:pt x="670" y="118"/>
                  </a:lnTo>
                  <a:lnTo>
                    <a:pt x="637" y="152"/>
                  </a:lnTo>
                  <a:lnTo>
                    <a:pt x="603" y="168"/>
                  </a:lnTo>
                  <a:lnTo>
                    <a:pt x="519" y="152"/>
                  </a:lnTo>
                  <a:lnTo>
                    <a:pt x="285" y="68"/>
                  </a:lnTo>
                  <a:lnTo>
                    <a:pt x="235" y="51"/>
                  </a:lnTo>
                  <a:lnTo>
                    <a:pt x="184" y="51"/>
                  </a:lnTo>
                  <a:lnTo>
                    <a:pt x="134" y="68"/>
                  </a:lnTo>
                  <a:lnTo>
                    <a:pt x="84" y="101"/>
                  </a:lnTo>
                  <a:lnTo>
                    <a:pt x="50" y="135"/>
                  </a:lnTo>
                  <a:lnTo>
                    <a:pt x="17" y="185"/>
                  </a:lnTo>
                  <a:lnTo>
                    <a:pt x="0" y="235"/>
                  </a:lnTo>
                  <a:lnTo>
                    <a:pt x="0" y="286"/>
                  </a:lnTo>
                  <a:lnTo>
                    <a:pt x="34" y="453"/>
                  </a:lnTo>
                  <a:lnTo>
                    <a:pt x="101" y="587"/>
                  </a:lnTo>
                  <a:lnTo>
                    <a:pt x="151" y="704"/>
                  </a:lnTo>
                  <a:lnTo>
                    <a:pt x="218" y="788"/>
                  </a:lnTo>
                  <a:lnTo>
                    <a:pt x="302" y="939"/>
                  </a:lnTo>
                  <a:lnTo>
                    <a:pt x="335" y="1006"/>
                  </a:lnTo>
                  <a:lnTo>
                    <a:pt x="335" y="1090"/>
                  </a:lnTo>
                  <a:lnTo>
                    <a:pt x="352" y="1140"/>
                  </a:lnTo>
                  <a:lnTo>
                    <a:pt x="369" y="1157"/>
                  </a:lnTo>
                  <a:lnTo>
                    <a:pt x="402" y="1190"/>
                  </a:lnTo>
                  <a:lnTo>
                    <a:pt x="486" y="1190"/>
                  </a:lnTo>
                  <a:lnTo>
                    <a:pt x="503" y="1157"/>
                  </a:lnTo>
                  <a:lnTo>
                    <a:pt x="536" y="1140"/>
                  </a:lnTo>
                  <a:lnTo>
                    <a:pt x="536" y="1090"/>
                  </a:lnTo>
                  <a:lnTo>
                    <a:pt x="519" y="956"/>
                  </a:lnTo>
                  <a:lnTo>
                    <a:pt x="486" y="855"/>
                  </a:lnTo>
                  <a:lnTo>
                    <a:pt x="436" y="755"/>
                  </a:lnTo>
                  <a:lnTo>
                    <a:pt x="385" y="671"/>
                  </a:lnTo>
                  <a:lnTo>
                    <a:pt x="318" y="587"/>
                  </a:lnTo>
                  <a:lnTo>
                    <a:pt x="268" y="503"/>
                  </a:lnTo>
                  <a:lnTo>
                    <a:pt x="235" y="386"/>
                  </a:lnTo>
                  <a:lnTo>
                    <a:pt x="201" y="252"/>
                  </a:lnTo>
                  <a:lnTo>
                    <a:pt x="218" y="252"/>
                  </a:lnTo>
                  <a:lnTo>
                    <a:pt x="469" y="336"/>
                  </a:lnTo>
                  <a:lnTo>
                    <a:pt x="603" y="369"/>
                  </a:lnTo>
                  <a:lnTo>
                    <a:pt x="670" y="353"/>
                  </a:lnTo>
                  <a:lnTo>
                    <a:pt x="720" y="336"/>
                  </a:lnTo>
                  <a:lnTo>
                    <a:pt x="804" y="286"/>
                  </a:lnTo>
                  <a:lnTo>
                    <a:pt x="888" y="219"/>
                  </a:lnTo>
                  <a:lnTo>
                    <a:pt x="955" y="202"/>
                  </a:lnTo>
                  <a:lnTo>
                    <a:pt x="1089" y="202"/>
                  </a:lnTo>
                  <a:lnTo>
                    <a:pt x="1156" y="219"/>
                  </a:lnTo>
                  <a:lnTo>
                    <a:pt x="1240" y="286"/>
                  </a:lnTo>
                  <a:lnTo>
                    <a:pt x="1323" y="336"/>
                  </a:lnTo>
                  <a:lnTo>
                    <a:pt x="1374" y="353"/>
                  </a:lnTo>
                  <a:lnTo>
                    <a:pt x="1441" y="369"/>
                  </a:lnTo>
                  <a:lnTo>
                    <a:pt x="1575" y="336"/>
                  </a:lnTo>
                  <a:lnTo>
                    <a:pt x="1826" y="252"/>
                  </a:lnTo>
                  <a:lnTo>
                    <a:pt x="1843" y="252"/>
                  </a:lnTo>
                  <a:lnTo>
                    <a:pt x="1809" y="386"/>
                  </a:lnTo>
                  <a:lnTo>
                    <a:pt x="1759" y="503"/>
                  </a:lnTo>
                  <a:lnTo>
                    <a:pt x="1709" y="587"/>
                  </a:lnTo>
                  <a:lnTo>
                    <a:pt x="1658" y="671"/>
                  </a:lnTo>
                  <a:lnTo>
                    <a:pt x="1608" y="755"/>
                  </a:lnTo>
                  <a:lnTo>
                    <a:pt x="1558" y="855"/>
                  </a:lnTo>
                  <a:lnTo>
                    <a:pt x="1508" y="956"/>
                  </a:lnTo>
                  <a:lnTo>
                    <a:pt x="1508" y="1090"/>
                  </a:lnTo>
                  <a:lnTo>
                    <a:pt x="1508" y="1140"/>
                  </a:lnTo>
                  <a:lnTo>
                    <a:pt x="1524" y="1157"/>
                  </a:lnTo>
                  <a:lnTo>
                    <a:pt x="1558" y="1190"/>
                  </a:lnTo>
                  <a:lnTo>
                    <a:pt x="1642" y="1190"/>
                  </a:lnTo>
                  <a:lnTo>
                    <a:pt x="1675" y="1157"/>
                  </a:lnTo>
                  <a:lnTo>
                    <a:pt x="1692" y="1140"/>
                  </a:lnTo>
                  <a:lnTo>
                    <a:pt x="1709" y="1090"/>
                  </a:lnTo>
                  <a:lnTo>
                    <a:pt x="1709" y="1006"/>
                  </a:lnTo>
                  <a:lnTo>
                    <a:pt x="1742" y="939"/>
                  </a:lnTo>
                  <a:lnTo>
                    <a:pt x="1826" y="788"/>
                  </a:lnTo>
                  <a:lnTo>
                    <a:pt x="1893" y="704"/>
                  </a:lnTo>
                  <a:lnTo>
                    <a:pt x="1943" y="587"/>
                  </a:lnTo>
                  <a:lnTo>
                    <a:pt x="1993" y="453"/>
                  </a:lnTo>
                  <a:lnTo>
                    <a:pt x="2044" y="286"/>
                  </a:lnTo>
                  <a:lnTo>
                    <a:pt x="2044" y="235"/>
                  </a:lnTo>
                  <a:lnTo>
                    <a:pt x="2027" y="185"/>
                  </a:lnTo>
                  <a:lnTo>
                    <a:pt x="1993" y="135"/>
                  </a:lnTo>
                  <a:lnTo>
                    <a:pt x="1960" y="101"/>
                  </a:lnTo>
                  <a:lnTo>
                    <a:pt x="1910" y="68"/>
                  </a:lnTo>
                  <a:lnTo>
                    <a:pt x="1859" y="51"/>
                  </a:lnTo>
                  <a:lnTo>
                    <a:pt x="1809" y="51"/>
                  </a:lnTo>
                  <a:lnTo>
                    <a:pt x="1759" y="68"/>
                  </a:lnTo>
                  <a:lnTo>
                    <a:pt x="1524" y="152"/>
                  </a:lnTo>
                  <a:lnTo>
                    <a:pt x="1441" y="168"/>
                  </a:lnTo>
                  <a:lnTo>
                    <a:pt x="1407" y="152"/>
                  </a:lnTo>
                  <a:lnTo>
                    <a:pt x="1357" y="118"/>
                  </a:lnTo>
                  <a:lnTo>
                    <a:pt x="1307" y="85"/>
                  </a:lnTo>
                  <a:lnTo>
                    <a:pt x="1240" y="34"/>
                  </a:lnTo>
                  <a:lnTo>
                    <a:pt x="113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2"/>
            <p:cNvSpPr/>
            <p:nvPr/>
          </p:nvSpPr>
          <p:spPr>
            <a:xfrm>
              <a:off x="2594925" y="499200"/>
              <a:ext cx="11350" cy="7550"/>
            </a:xfrm>
            <a:custGeom>
              <a:rect b="b" l="l" r="r" t="t"/>
              <a:pathLst>
                <a:path extrusionOk="0" h="302" w="454">
                  <a:moveTo>
                    <a:pt x="353" y="0"/>
                  </a:moveTo>
                  <a:lnTo>
                    <a:pt x="319" y="17"/>
                  </a:lnTo>
                  <a:lnTo>
                    <a:pt x="252" y="34"/>
                  </a:lnTo>
                  <a:lnTo>
                    <a:pt x="85" y="101"/>
                  </a:lnTo>
                  <a:lnTo>
                    <a:pt x="51" y="117"/>
                  </a:lnTo>
                  <a:lnTo>
                    <a:pt x="18" y="151"/>
                  </a:lnTo>
                  <a:lnTo>
                    <a:pt x="1" y="184"/>
                  </a:lnTo>
                  <a:lnTo>
                    <a:pt x="18" y="218"/>
                  </a:lnTo>
                  <a:lnTo>
                    <a:pt x="18" y="251"/>
                  </a:lnTo>
                  <a:lnTo>
                    <a:pt x="51" y="268"/>
                  </a:lnTo>
                  <a:lnTo>
                    <a:pt x="68" y="285"/>
                  </a:lnTo>
                  <a:lnTo>
                    <a:pt x="101" y="302"/>
                  </a:lnTo>
                  <a:lnTo>
                    <a:pt x="135" y="285"/>
                  </a:lnTo>
                  <a:lnTo>
                    <a:pt x="319" y="235"/>
                  </a:lnTo>
                  <a:lnTo>
                    <a:pt x="403" y="201"/>
                  </a:lnTo>
                  <a:lnTo>
                    <a:pt x="436" y="168"/>
                  </a:lnTo>
                  <a:lnTo>
                    <a:pt x="453" y="134"/>
                  </a:lnTo>
                  <a:lnTo>
                    <a:pt x="453" y="101"/>
                  </a:lnTo>
                  <a:lnTo>
                    <a:pt x="453" y="67"/>
                  </a:lnTo>
                  <a:lnTo>
                    <a:pt x="420" y="34"/>
                  </a:lnTo>
                  <a:lnTo>
                    <a:pt x="386" y="17"/>
                  </a:lnTo>
                  <a:lnTo>
                    <a:pt x="35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2"/>
            <p:cNvSpPr/>
            <p:nvPr/>
          </p:nvSpPr>
          <p:spPr>
            <a:xfrm>
              <a:off x="2576500" y="490825"/>
              <a:ext cx="29775" cy="17600"/>
            </a:xfrm>
            <a:custGeom>
              <a:rect b="b" l="l" r="r" t="t"/>
              <a:pathLst>
                <a:path extrusionOk="0" h="704" w="1191">
                  <a:moveTo>
                    <a:pt x="436" y="0"/>
                  </a:moveTo>
                  <a:lnTo>
                    <a:pt x="336" y="17"/>
                  </a:lnTo>
                  <a:lnTo>
                    <a:pt x="252" y="34"/>
                  </a:lnTo>
                  <a:lnTo>
                    <a:pt x="168" y="67"/>
                  </a:lnTo>
                  <a:lnTo>
                    <a:pt x="118" y="101"/>
                  </a:lnTo>
                  <a:lnTo>
                    <a:pt x="68" y="151"/>
                  </a:lnTo>
                  <a:lnTo>
                    <a:pt x="34" y="218"/>
                  </a:lnTo>
                  <a:lnTo>
                    <a:pt x="1" y="285"/>
                  </a:lnTo>
                  <a:lnTo>
                    <a:pt x="1" y="352"/>
                  </a:lnTo>
                  <a:lnTo>
                    <a:pt x="1" y="419"/>
                  </a:lnTo>
                  <a:lnTo>
                    <a:pt x="18" y="486"/>
                  </a:lnTo>
                  <a:lnTo>
                    <a:pt x="51" y="536"/>
                  </a:lnTo>
                  <a:lnTo>
                    <a:pt x="101" y="603"/>
                  </a:lnTo>
                  <a:lnTo>
                    <a:pt x="168" y="637"/>
                  </a:lnTo>
                  <a:lnTo>
                    <a:pt x="235" y="670"/>
                  </a:lnTo>
                  <a:lnTo>
                    <a:pt x="319" y="704"/>
                  </a:lnTo>
                  <a:lnTo>
                    <a:pt x="436" y="704"/>
                  </a:lnTo>
                  <a:lnTo>
                    <a:pt x="621" y="687"/>
                  </a:lnTo>
                  <a:lnTo>
                    <a:pt x="822" y="637"/>
                  </a:lnTo>
                  <a:lnTo>
                    <a:pt x="872" y="620"/>
                  </a:lnTo>
                  <a:lnTo>
                    <a:pt x="889" y="586"/>
                  </a:lnTo>
                  <a:lnTo>
                    <a:pt x="905" y="553"/>
                  </a:lnTo>
                  <a:lnTo>
                    <a:pt x="905" y="519"/>
                  </a:lnTo>
                  <a:lnTo>
                    <a:pt x="872" y="486"/>
                  </a:lnTo>
                  <a:lnTo>
                    <a:pt x="855" y="452"/>
                  </a:lnTo>
                  <a:lnTo>
                    <a:pt x="805" y="436"/>
                  </a:lnTo>
                  <a:lnTo>
                    <a:pt x="771" y="452"/>
                  </a:lnTo>
                  <a:lnTo>
                    <a:pt x="587" y="486"/>
                  </a:lnTo>
                  <a:lnTo>
                    <a:pt x="436" y="503"/>
                  </a:lnTo>
                  <a:lnTo>
                    <a:pt x="353" y="503"/>
                  </a:lnTo>
                  <a:lnTo>
                    <a:pt x="302" y="486"/>
                  </a:lnTo>
                  <a:lnTo>
                    <a:pt x="269" y="469"/>
                  </a:lnTo>
                  <a:lnTo>
                    <a:pt x="235" y="452"/>
                  </a:lnTo>
                  <a:lnTo>
                    <a:pt x="202" y="402"/>
                  </a:lnTo>
                  <a:lnTo>
                    <a:pt x="202" y="352"/>
                  </a:lnTo>
                  <a:lnTo>
                    <a:pt x="202" y="318"/>
                  </a:lnTo>
                  <a:lnTo>
                    <a:pt x="219" y="285"/>
                  </a:lnTo>
                  <a:lnTo>
                    <a:pt x="269" y="235"/>
                  </a:lnTo>
                  <a:lnTo>
                    <a:pt x="353" y="218"/>
                  </a:lnTo>
                  <a:lnTo>
                    <a:pt x="436" y="201"/>
                  </a:lnTo>
                  <a:lnTo>
                    <a:pt x="503" y="218"/>
                  </a:lnTo>
                  <a:lnTo>
                    <a:pt x="587" y="251"/>
                  </a:lnTo>
                  <a:lnTo>
                    <a:pt x="771" y="335"/>
                  </a:lnTo>
                  <a:lnTo>
                    <a:pt x="922" y="436"/>
                  </a:lnTo>
                  <a:lnTo>
                    <a:pt x="1023" y="519"/>
                  </a:lnTo>
                  <a:lnTo>
                    <a:pt x="1056" y="536"/>
                  </a:lnTo>
                  <a:lnTo>
                    <a:pt x="1140" y="536"/>
                  </a:lnTo>
                  <a:lnTo>
                    <a:pt x="1173" y="503"/>
                  </a:lnTo>
                  <a:lnTo>
                    <a:pt x="1190" y="469"/>
                  </a:lnTo>
                  <a:lnTo>
                    <a:pt x="1190" y="436"/>
                  </a:lnTo>
                  <a:lnTo>
                    <a:pt x="1190" y="402"/>
                  </a:lnTo>
                  <a:lnTo>
                    <a:pt x="1157" y="369"/>
                  </a:lnTo>
                  <a:lnTo>
                    <a:pt x="1073" y="285"/>
                  </a:lnTo>
                  <a:lnTo>
                    <a:pt x="889" y="168"/>
                  </a:lnTo>
                  <a:lnTo>
                    <a:pt x="788" y="117"/>
                  </a:lnTo>
                  <a:lnTo>
                    <a:pt x="671" y="50"/>
                  </a:lnTo>
                  <a:lnTo>
                    <a:pt x="554" y="17"/>
                  </a:lnTo>
                  <a:lnTo>
                    <a:pt x="43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2"/>
            <p:cNvSpPr/>
            <p:nvPr/>
          </p:nvSpPr>
          <p:spPr>
            <a:xfrm>
              <a:off x="2576500" y="501700"/>
              <a:ext cx="23475" cy="19300"/>
            </a:xfrm>
            <a:custGeom>
              <a:rect b="b" l="l" r="r" t="t"/>
              <a:pathLst>
                <a:path extrusionOk="0" h="772" w="939">
                  <a:moveTo>
                    <a:pt x="788" y="1"/>
                  </a:moveTo>
                  <a:lnTo>
                    <a:pt x="771" y="17"/>
                  </a:lnTo>
                  <a:lnTo>
                    <a:pt x="570" y="101"/>
                  </a:lnTo>
                  <a:lnTo>
                    <a:pt x="353" y="235"/>
                  </a:lnTo>
                  <a:lnTo>
                    <a:pt x="252" y="319"/>
                  </a:lnTo>
                  <a:lnTo>
                    <a:pt x="152" y="419"/>
                  </a:lnTo>
                  <a:lnTo>
                    <a:pt x="68" y="520"/>
                  </a:lnTo>
                  <a:lnTo>
                    <a:pt x="1" y="620"/>
                  </a:lnTo>
                  <a:lnTo>
                    <a:pt x="1" y="671"/>
                  </a:lnTo>
                  <a:lnTo>
                    <a:pt x="1" y="704"/>
                  </a:lnTo>
                  <a:lnTo>
                    <a:pt x="18" y="738"/>
                  </a:lnTo>
                  <a:lnTo>
                    <a:pt x="51" y="754"/>
                  </a:lnTo>
                  <a:lnTo>
                    <a:pt x="101" y="771"/>
                  </a:lnTo>
                  <a:lnTo>
                    <a:pt x="152" y="754"/>
                  </a:lnTo>
                  <a:lnTo>
                    <a:pt x="185" y="704"/>
                  </a:lnTo>
                  <a:lnTo>
                    <a:pt x="235" y="620"/>
                  </a:lnTo>
                  <a:lnTo>
                    <a:pt x="302" y="553"/>
                  </a:lnTo>
                  <a:lnTo>
                    <a:pt x="386" y="470"/>
                  </a:lnTo>
                  <a:lnTo>
                    <a:pt x="470" y="403"/>
                  </a:lnTo>
                  <a:lnTo>
                    <a:pt x="654" y="285"/>
                  </a:lnTo>
                  <a:lnTo>
                    <a:pt x="838" y="202"/>
                  </a:lnTo>
                  <a:lnTo>
                    <a:pt x="855" y="202"/>
                  </a:lnTo>
                  <a:lnTo>
                    <a:pt x="872" y="185"/>
                  </a:lnTo>
                  <a:lnTo>
                    <a:pt x="905" y="168"/>
                  </a:lnTo>
                  <a:lnTo>
                    <a:pt x="939" y="151"/>
                  </a:lnTo>
                  <a:lnTo>
                    <a:pt x="939" y="101"/>
                  </a:lnTo>
                  <a:lnTo>
                    <a:pt x="939" y="68"/>
                  </a:lnTo>
                  <a:lnTo>
                    <a:pt x="922" y="34"/>
                  </a:lnTo>
                  <a:lnTo>
                    <a:pt x="88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2"/>
            <p:cNvSpPr/>
            <p:nvPr/>
          </p:nvSpPr>
          <p:spPr>
            <a:xfrm>
              <a:off x="2621325" y="489550"/>
              <a:ext cx="7550" cy="16775"/>
            </a:xfrm>
            <a:custGeom>
              <a:rect b="b" l="l" r="r" t="t"/>
              <a:pathLst>
                <a:path extrusionOk="0" h="671" w="302">
                  <a:moveTo>
                    <a:pt x="184" y="1"/>
                  </a:moveTo>
                  <a:lnTo>
                    <a:pt x="151" y="18"/>
                  </a:lnTo>
                  <a:lnTo>
                    <a:pt x="117" y="51"/>
                  </a:lnTo>
                  <a:lnTo>
                    <a:pt x="67" y="135"/>
                  </a:lnTo>
                  <a:lnTo>
                    <a:pt x="34" y="252"/>
                  </a:lnTo>
                  <a:lnTo>
                    <a:pt x="0" y="403"/>
                  </a:lnTo>
                  <a:lnTo>
                    <a:pt x="0" y="570"/>
                  </a:lnTo>
                  <a:lnTo>
                    <a:pt x="17" y="604"/>
                  </a:lnTo>
                  <a:lnTo>
                    <a:pt x="34" y="637"/>
                  </a:lnTo>
                  <a:lnTo>
                    <a:pt x="67" y="654"/>
                  </a:lnTo>
                  <a:lnTo>
                    <a:pt x="101" y="671"/>
                  </a:lnTo>
                  <a:lnTo>
                    <a:pt x="134" y="654"/>
                  </a:lnTo>
                  <a:lnTo>
                    <a:pt x="168" y="637"/>
                  </a:lnTo>
                  <a:lnTo>
                    <a:pt x="201" y="604"/>
                  </a:lnTo>
                  <a:lnTo>
                    <a:pt x="201" y="570"/>
                  </a:lnTo>
                  <a:lnTo>
                    <a:pt x="201" y="554"/>
                  </a:lnTo>
                  <a:lnTo>
                    <a:pt x="201" y="420"/>
                  </a:lnTo>
                  <a:lnTo>
                    <a:pt x="218" y="302"/>
                  </a:lnTo>
                  <a:lnTo>
                    <a:pt x="251" y="219"/>
                  </a:lnTo>
                  <a:lnTo>
                    <a:pt x="285" y="152"/>
                  </a:lnTo>
                  <a:lnTo>
                    <a:pt x="302" y="118"/>
                  </a:lnTo>
                  <a:lnTo>
                    <a:pt x="302" y="85"/>
                  </a:lnTo>
                  <a:lnTo>
                    <a:pt x="285" y="51"/>
                  </a:lnTo>
                  <a:lnTo>
                    <a:pt x="251" y="18"/>
                  </a:lnTo>
                  <a:lnTo>
                    <a:pt x="21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2"/>
            <p:cNvSpPr/>
            <p:nvPr/>
          </p:nvSpPr>
          <p:spPr>
            <a:xfrm>
              <a:off x="2607925" y="489550"/>
              <a:ext cx="7550" cy="16775"/>
            </a:xfrm>
            <a:custGeom>
              <a:rect b="b" l="l" r="r" t="t"/>
              <a:pathLst>
                <a:path extrusionOk="0" h="671" w="302">
                  <a:moveTo>
                    <a:pt x="84" y="1"/>
                  </a:moveTo>
                  <a:lnTo>
                    <a:pt x="50" y="18"/>
                  </a:lnTo>
                  <a:lnTo>
                    <a:pt x="17" y="51"/>
                  </a:lnTo>
                  <a:lnTo>
                    <a:pt x="0" y="85"/>
                  </a:lnTo>
                  <a:lnTo>
                    <a:pt x="0" y="118"/>
                  </a:lnTo>
                  <a:lnTo>
                    <a:pt x="17" y="152"/>
                  </a:lnTo>
                  <a:lnTo>
                    <a:pt x="50" y="219"/>
                  </a:lnTo>
                  <a:lnTo>
                    <a:pt x="84" y="319"/>
                  </a:lnTo>
                  <a:lnTo>
                    <a:pt x="101" y="420"/>
                  </a:lnTo>
                  <a:lnTo>
                    <a:pt x="101" y="554"/>
                  </a:lnTo>
                  <a:lnTo>
                    <a:pt x="101" y="570"/>
                  </a:lnTo>
                  <a:lnTo>
                    <a:pt x="101" y="604"/>
                  </a:lnTo>
                  <a:lnTo>
                    <a:pt x="134" y="637"/>
                  </a:lnTo>
                  <a:lnTo>
                    <a:pt x="151" y="654"/>
                  </a:lnTo>
                  <a:lnTo>
                    <a:pt x="201" y="671"/>
                  </a:lnTo>
                  <a:lnTo>
                    <a:pt x="235" y="654"/>
                  </a:lnTo>
                  <a:lnTo>
                    <a:pt x="268" y="637"/>
                  </a:lnTo>
                  <a:lnTo>
                    <a:pt x="285" y="604"/>
                  </a:lnTo>
                  <a:lnTo>
                    <a:pt x="302" y="570"/>
                  </a:lnTo>
                  <a:lnTo>
                    <a:pt x="302" y="403"/>
                  </a:lnTo>
                  <a:lnTo>
                    <a:pt x="268" y="252"/>
                  </a:lnTo>
                  <a:lnTo>
                    <a:pt x="235" y="135"/>
                  </a:lnTo>
                  <a:lnTo>
                    <a:pt x="184" y="51"/>
                  </a:lnTo>
                  <a:lnTo>
                    <a:pt x="151" y="18"/>
                  </a:lnTo>
                  <a:lnTo>
                    <a:pt x="117"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22"/>
            <p:cNvSpPr/>
            <p:nvPr/>
          </p:nvSpPr>
          <p:spPr>
            <a:xfrm>
              <a:off x="2615875" y="523475"/>
              <a:ext cx="9650" cy="7150"/>
            </a:xfrm>
            <a:custGeom>
              <a:rect b="b" l="l" r="r" t="t"/>
              <a:pathLst>
                <a:path extrusionOk="0" h="286" w="386">
                  <a:moveTo>
                    <a:pt x="67" y="1"/>
                  </a:moveTo>
                  <a:lnTo>
                    <a:pt x="34" y="34"/>
                  </a:lnTo>
                  <a:lnTo>
                    <a:pt x="0" y="51"/>
                  </a:lnTo>
                  <a:lnTo>
                    <a:pt x="0" y="101"/>
                  </a:lnTo>
                  <a:lnTo>
                    <a:pt x="0" y="135"/>
                  </a:lnTo>
                  <a:lnTo>
                    <a:pt x="34" y="168"/>
                  </a:lnTo>
                  <a:lnTo>
                    <a:pt x="67" y="185"/>
                  </a:lnTo>
                  <a:lnTo>
                    <a:pt x="101" y="202"/>
                  </a:lnTo>
                  <a:lnTo>
                    <a:pt x="168" y="218"/>
                  </a:lnTo>
                  <a:lnTo>
                    <a:pt x="218" y="252"/>
                  </a:lnTo>
                  <a:lnTo>
                    <a:pt x="252" y="269"/>
                  </a:lnTo>
                  <a:lnTo>
                    <a:pt x="285" y="285"/>
                  </a:lnTo>
                  <a:lnTo>
                    <a:pt x="319" y="269"/>
                  </a:lnTo>
                  <a:lnTo>
                    <a:pt x="352" y="252"/>
                  </a:lnTo>
                  <a:lnTo>
                    <a:pt x="386" y="218"/>
                  </a:lnTo>
                  <a:lnTo>
                    <a:pt x="386" y="185"/>
                  </a:lnTo>
                  <a:lnTo>
                    <a:pt x="386" y="151"/>
                  </a:lnTo>
                  <a:lnTo>
                    <a:pt x="369" y="118"/>
                  </a:lnTo>
                  <a:lnTo>
                    <a:pt x="302" y="68"/>
                  </a:lnTo>
                  <a:lnTo>
                    <a:pt x="252" y="34"/>
                  </a:lnTo>
                  <a:lnTo>
                    <a:pt x="1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2"/>
            <p:cNvSpPr/>
            <p:nvPr/>
          </p:nvSpPr>
          <p:spPr>
            <a:xfrm>
              <a:off x="2610425" y="547350"/>
              <a:ext cx="10075" cy="6725"/>
            </a:xfrm>
            <a:custGeom>
              <a:rect b="b" l="l" r="r" t="t"/>
              <a:pathLst>
                <a:path extrusionOk="0" h="269" w="403">
                  <a:moveTo>
                    <a:pt x="68" y="0"/>
                  </a:moveTo>
                  <a:lnTo>
                    <a:pt x="34" y="17"/>
                  </a:lnTo>
                  <a:lnTo>
                    <a:pt x="17" y="51"/>
                  </a:lnTo>
                  <a:lnTo>
                    <a:pt x="1" y="84"/>
                  </a:lnTo>
                  <a:lnTo>
                    <a:pt x="17" y="134"/>
                  </a:lnTo>
                  <a:lnTo>
                    <a:pt x="34" y="168"/>
                  </a:lnTo>
                  <a:lnTo>
                    <a:pt x="84" y="218"/>
                  </a:lnTo>
                  <a:lnTo>
                    <a:pt x="151" y="252"/>
                  </a:lnTo>
                  <a:lnTo>
                    <a:pt x="218" y="268"/>
                  </a:lnTo>
                  <a:lnTo>
                    <a:pt x="336" y="268"/>
                  </a:lnTo>
                  <a:lnTo>
                    <a:pt x="369" y="252"/>
                  </a:lnTo>
                  <a:lnTo>
                    <a:pt x="386" y="218"/>
                  </a:lnTo>
                  <a:lnTo>
                    <a:pt x="403" y="168"/>
                  </a:lnTo>
                  <a:lnTo>
                    <a:pt x="386" y="134"/>
                  </a:lnTo>
                  <a:lnTo>
                    <a:pt x="369" y="101"/>
                  </a:lnTo>
                  <a:lnTo>
                    <a:pt x="336" y="84"/>
                  </a:lnTo>
                  <a:lnTo>
                    <a:pt x="302" y="67"/>
                  </a:lnTo>
                  <a:lnTo>
                    <a:pt x="235" y="67"/>
                  </a:lnTo>
                  <a:lnTo>
                    <a:pt x="185" y="17"/>
                  </a:lnTo>
                  <a:lnTo>
                    <a:pt x="15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22"/>
            <p:cNvSpPr/>
            <p:nvPr/>
          </p:nvSpPr>
          <p:spPr>
            <a:xfrm>
              <a:off x="2609600" y="523475"/>
              <a:ext cx="11325" cy="18025"/>
            </a:xfrm>
            <a:custGeom>
              <a:rect b="b" l="l" r="r" t="t"/>
              <a:pathLst>
                <a:path extrusionOk="0" h="721" w="453">
                  <a:moveTo>
                    <a:pt x="285" y="1"/>
                  </a:moveTo>
                  <a:lnTo>
                    <a:pt x="218" y="17"/>
                  </a:lnTo>
                  <a:lnTo>
                    <a:pt x="151" y="51"/>
                  </a:lnTo>
                  <a:lnTo>
                    <a:pt x="101" y="101"/>
                  </a:lnTo>
                  <a:lnTo>
                    <a:pt x="50" y="151"/>
                  </a:lnTo>
                  <a:lnTo>
                    <a:pt x="17" y="218"/>
                  </a:lnTo>
                  <a:lnTo>
                    <a:pt x="0" y="285"/>
                  </a:lnTo>
                  <a:lnTo>
                    <a:pt x="0" y="352"/>
                  </a:lnTo>
                  <a:lnTo>
                    <a:pt x="0" y="436"/>
                  </a:lnTo>
                  <a:lnTo>
                    <a:pt x="17" y="503"/>
                  </a:lnTo>
                  <a:lnTo>
                    <a:pt x="50" y="553"/>
                  </a:lnTo>
                  <a:lnTo>
                    <a:pt x="101" y="604"/>
                  </a:lnTo>
                  <a:lnTo>
                    <a:pt x="151" y="654"/>
                  </a:lnTo>
                  <a:lnTo>
                    <a:pt x="218" y="687"/>
                  </a:lnTo>
                  <a:lnTo>
                    <a:pt x="285" y="704"/>
                  </a:lnTo>
                  <a:lnTo>
                    <a:pt x="352" y="721"/>
                  </a:lnTo>
                  <a:lnTo>
                    <a:pt x="385" y="704"/>
                  </a:lnTo>
                  <a:lnTo>
                    <a:pt x="419" y="687"/>
                  </a:lnTo>
                  <a:lnTo>
                    <a:pt x="436" y="654"/>
                  </a:lnTo>
                  <a:lnTo>
                    <a:pt x="452" y="620"/>
                  </a:lnTo>
                  <a:lnTo>
                    <a:pt x="436" y="570"/>
                  </a:lnTo>
                  <a:lnTo>
                    <a:pt x="419" y="537"/>
                  </a:lnTo>
                  <a:lnTo>
                    <a:pt x="385" y="520"/>
                  </a:lnTo>
                  <a:lnTo>
                    <a:pt x="352" y="520"/>
                  </a:lnTo>
                  <a:lnTo>
                    <a:pt x="285" y="503"/>
                  </a:lnTo>
                  <a:lnTo>
                    <a:pt x="235" y="470"/>
                  </a:lnTo>
                  <a:lnTo>
                    <a:pt x="201" y="419"/>
                  </a:lnTo>
                  <a:lnTo>
                    <a:pt x="201" y="352"/>
                  </a:lnTo>
                  <a:lnTo>
                    <a:pt x="201" y="302"/>
                  </a:lnTo>
                  <a:lnTo>
                    <a:pt x="235" y="252"/>
                  </a:lnTo>
                  <a:lnTo>
                    <a:pt x="285" y="218"/>
                  </a:lnTo>
                  <a:lnTo>
                    <a:pt x="352" y="202"/>
                  </a:lnTo>
                  <a:lnTo>
                    <a:pt x="385" y="185"/>
                  </a:lnTo>
                  <a:lnTo>
                    <a:pt x="419" y="168"/>
                  </a:lnTo>
                  <a:lnTo>
                    <a:pt x="436" y="135"/>
                  </a:lnTo>
                  <a:lnTo>
                    <a:pt x="452" y="101"/>
                  </a:lnTo>
                  <a:lnTo>
                    <a:pt x="436" y="51"/>
                  </a:lnTo>
                  <a:lnTo>
                    <a:pt x="419" y="34"/>
                  </a:lnTo>
                  <a:lnTo>
                    <a:pt x="38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22"/>
            <p:cNvSpPr/>
            <p:nvPr/>
          </p:nvSpPr>
          <p:spPr>
            <a:xfrm>
              <a:off x="2615875" y="536450"/>
              <a:ext cx="11325" cy="17625"/>
            </a:xfrm>
            <a:custGeom>
              <a:rect b="b" l="l" r="r" t="t"/>
              <a:pathLst>
                <a:path extrusionOk="0" h="705" w="453">
                  <a:moveTo>
                    <a:pt x="67" y="1"/>
                  </a:moveTo>
                  <a:lnTo>
                    <a:pt x="34" y="18"/>
                  </a:lnTo>
                  <a:lnTo>
                    <a:pt x="0" y="51"/>
                  </a:lnTo>
                  <a:lnTo>
                    <a:pt x="0" y="101"/>
                  </a:lnTo>
                  <a:lnTo>
                    <a:pt x="0" y="135"/>
                  </a:lnTo>
                  <a:lnTo>
                    <a:pt x="34" y="168"/>
                  </a:lnTo>
                  <a:lnTo>
                    <a:pt x="67" y="185"/>
                  </a:lnTo>
                  <a:lnTo>
                    <a:pt x="101" y="202"/>
                  </a:lnTo>
                  <a:lnTo>
                    <a:pt x="168" y="202"/>
                  </a:lnTo>
                  <a:lnTo>
                    <a:pt x="218" y="235"/>
                  </a:lnTo>
                  <a:lnTo>
                    <a:pt x="252" y="286"/>
                  </a:lnTo>
                  <a:lnTo>
                    <a:pt x="252" y="353"/>
                  </a:lnTo>
                  <a:lnTo>
                    <a:pt x="252" y="420"/>
                  </a:lnTo>
                  <a:lnTo>
                    <a:pt x="218" y="470"/>
                  </a:lnTo>
                  <a:lnTo>
                    <a:pt x="168" y="503"/>
                  </a:lnTo>
                  <a:lnTo>
                    <a:pt x="101" y="503"/>
                  </a:lnTo>
                  <a:lnTo>
                    <a:pt x="67" y="520"/>
                  </a:lnTo>
                  <a:lnTo>
                    <a:pt x="34" y="537"/>
                  </a:lnTo>
                  <a:lnTo>
                    <a:pt x="0" y="570"/>
                  </a:lnTo>
                  <a:lnTo>
                    <a:pt x="0" y="604"/>
                  </a:lnTo>
                  <a:lnTo>
                    <a:pt x="0" y="654"/>
                  </a:lnTo>
                  <a:lnTo>
                    <a:pt x="34" y="688"/>
                  </a:lnTo>
                  <a:lnTo>
                    <a:pt x="67" y="704"/>
                  </a:lnTo>
                  <a:lnTo>
                    <a:pt x="168" y="704"/>
                  </a:lnTo>
                  <a:lnTo>
                    <a:pt x="235" y="688"/>
                  </a:lnTo>
                  <a:lnTo>
                    <a:pt x="302" y="654"/>
                  </a:lnTo>
                  <a:lnTo>
                    <a:pt x="352" y="604"/>
                  </a:lnTo>
                  <a:lnTo>
                    <a:pt x="402" y="554"/>
                  </a:lnTo>
                  <a:lnTo>
                    <a:pt x="436" y="487"/>
                  </a:lnTo>
                  <a:lnTo>
                    <a:pt x="453" y="420"/>
                  </a:lnTo>
                  <a:lnTo>
                    <a:pt x="453" y="353"/>
                  </a:lnTo>
                  <a:lnTo>
                    <a:pt x="453" y="286"/>
                  </a:lnTo>
                  <a:lnTo>
                    <a:pt x="436" y="219"/>
                  </a:lnTo>
                  <a:lnTo>
                    <a:pt x="402" y="152"/>
                  </a:lnTo>
                  <a:lnTo>
                    <a:pt x="352" y="101"/>
                  </a:lnTo>
                  <a:lnTo>
                    <a:pt x="302" y="51"/>
                  </a:lnTo>
                  <a:lnTo>
                    <a:pt x="235" y="18"/>
                  </a:lnTo>
                  <a:lnTo>
                    <a:pt x="1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2"/>
            <p:cNvSpPr/>
            <p:nvPr/>
          </p:nvSpPr>
          <p:spPr>
            <a:xfrm>
              <a:off x="2615450" y="549025"/>
              <a:ext cx="5050" cy="8400"/>
            </a:xfrm>
            <a:custGeom>
              <a:rect b="b" l="l" r="r" t="t"/>
              <a:pathLst>
                <a:path extrusionOk="0" h="336" w="202">
                  <a:moveTo>
                    <a:pt x="101" y="0"/>
                  </a:moveTo>
                  <a:lnTo>
                    <a:pt x="51" y="17"/>
                  </a:lnTo>
                  <a:lnTo>
                    <a:pt x="34" y="34"/>
                  </a:lnTo>
                  <a:lnTo>
                    <a:pt x="1" y="67"/>
                  </a:lnTo>
                  <a:lnTo>
                    <a:pt x="1" y="101"/>
                  </a:lnTo>
                  <a:lnTo>
                    <a:pt x="1" y="235"/>
                  </a:lnTo>
                  <a:lnTo>
                    <a:pt x="1" y="285"/>
                  </a:lnTo>
                  <a:lnTo>
                    <a:pt x="34" y="319"/>
                  </a:lnTo>
                  <a:lnTo>
                    <a:pt x="51" y="335"/>
                  </a:lnTo>
                  <a:lnTo>
                    <a:pt x="135" y="335"/>
                  </a:lnTo>
                  <a:lnTo>
                    <a:pt x="168" y="319"/>
                  </a:lnTo>
                  <a:lnTo>
                    <a:pt x="185" y="285"/>
                  </a:lnTo>
                  <a:lnTo>
                    <a:pt x="202" y="235"/>
                  </a:lnTo>
                  <a:lnTo>
                    <a:pt x="202" y="101"/>
                  </a:lnTo>
                  <a:lnTo>
                    <a:pt x="185" y="67"/>
                  </a:lnTo>
                  <a:lnTo>
                    <a:pt x="168" y="34"/>
                  </a:lnTo>
                  <a:lnTo>
                    <a:pt x="135"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2"/>
            <p:cNvSpPr/>
            <p:nvPr/>
          </p:nvSpPr>
          <p:spPr>
            <a:xfrm>
              <a:off x="2615450" y="520125"/>
              <a:ext cx="5050" cy="8400"/>
            </a:xfrm>
            <a:custGeom>
              <a:rect b="b" l="l" r="r" t="t"/>
              <a:pathLst>
                <a:path extrusionOk="0" h="336" w="202">
                  <a:moveTo>
                    <a:pt x="51" y="1"/>
                  </a:moveTo>
                  <a:lnTo>
                    <a:pt x="34" y="34"/>
                  </a:lnTo>
                  <a:lnTo>
                    <a:pt x="1" y="68"/>
                  </a:lnTo>
                  <a:lnTo>
                    <a:pt x="1" y="101"/>
                  </a:lnTo>
                  <a:lnTo>
                    <a:pt x="1" y="235"/>
                  </a:lnTo>
                  <a:lnTo>
                    <a:pt x="1" y="269"/>
                  </a:lnTo>
                  <a:lnTo>
                    <a:pt x="34" y="302"/>
                  </a:lnTo>
                  <a:lnTo>
                    <a:pt x="51" y="319"/>
                  </a:lnTo>
                  <a:lnTo>
                    <a:pt x="101" y="336"/>
                  </a:lnTo>
                  <a:lnTo>
                    <a:pt x="135" y="319"/>
                  </a:lnTo>
                  <a:lnTo>
                    <a:pt x="168" y="302"/>
                  </a:lnTo>
                  <a:lnTo>
                    <a:pt x="185" y="269"/>
                  </a:lnTo>
                  <a:lnTo>
                    <a:pt x="202" y="235"/>
                  </a:lnTo>
                  <a:lnTo>
                    <a:pt x="202" y="101"/>
                  </a:lnTo>
                  <a:lnTo>
                    <a:pt x="185" y="68"/>
                  </a:lnTo>
                  <a:lnTo>
                    <a:pt x="168" y="34"/>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 name="Google Shape;99;p22"/>
          <p:cNvGrpSpPr/>
          <p:nvPr/>
        </p:nvGrpSpPr>
        <p:grpSpPr>
          <a:xfrm>
            <a:off x="8803813" y="2782184"/>
            <a:ext cx="1052578" cy="813144"/>
            <a:chOff x="2944175" y="676325"/>
            <a:chExt cx="106825" cy="82525"/>
          </a:xfrm>
        </p:grpSpPr>
        <p:sp>
          <p:nvSpPr>
            <p:cNvPr id="100" name="Google Shape;100;p22"/>
            <p:cNvSpPr/>
            <p:nvPr/>
          </p:nvSpPr>
          <p:spPr>
            <a:xfrm>
              <a:off x="2944175" y="716100"/>
              <a:ext cx="106825" cy="42750"/>
            </a:xfrm>
            <a:custGeom>
              <a:rect b="b" l="l" r="r" t="t"/>
              <a:pathLst>
                <a:path extrusionOk="0" h="1710" w="4273">
                  <a:moveTo>
                    <a:pt x="2095" y="704"/>
                  </a:moveTo>
                  <a:lnTo>
                    <a:pt x="2057" y="730"/>
                  </a:lnTo>
                  <a:lnTo>
                    <a:pt x="2061" y="721"/>
                  </a:lnTo>
                  <a:lnTo>
                    <a:pt x="2095" y="704"/>
                  </a:lnTo>
                  <a:close/>
                  <a:moveTo>
                    <a:pt x="2162" y="704"/>
                  </a:moveTo>
                  <a:lnTo>
                    <a:pt x="2212" y="721"/>
                  </a:lnTo>
                  <a:lnTo>
                    <a:pt x="2229" y="755"/>
                  </a:lnTo>
                  <a:lnTo>
                    <a:pt x="2212" y="738"/>
                  </a:lnTo>
                  <a:lnTo>
                    <a:pt x="2162" y="704"/>
                  </a:lnTo>
                  <a:close/>
                  <a:moveTo>
                    <a:pt x="3854" y="219"/>
                  </a:moveTo>
                  <a:lnTo>
                    <a:pt x="3971" y="235"/>
                  </a:lnTo>
                  <a:lnTo>
                    <a:pt x="3988" y="269"/>
                  </a:lnTo>
                  <a:lnTo>
                    <a:pt x="4021" y="319"/>
                  </a:lnTo>
                  <a:lnTo>
                    <a:pt x="4055" y="386"/>
                  </a:lnTo>
                  <a:lnTo>
                    <a:pt x="4071" y="470"/>
                  </a:lnTo>
                  <a:lnTo>
                    <a:pt x="4055" y="604"/>
                  </a:lnTo>
                  <a:lnTo>
                    <a:pt x="4004" y="738"/>
                  </a:lnTo>
                  <a:lnTo>
                    <a:pt x="3971" y="822"/>
                  </a:lnTo>
                  <a:lnTo>
                    <a:pt x="3887" y="939"/>
                  </a:lnTo>
                  <a:lnTo>
                    <a:pt x="3753" y="1056"/>
                  </a:lnTo>
                  <a:lnTo>
                    <a:pt x="3569" y="1190"/>
                  </a:lnTo>
                  <a:lnTo>
                    <a:pt x="3468" y="1257"/>
                  </a:lnTo>
                  <a:lnTo>
                    <a:pt x="3334" y="1307"/>
                  </a:lnTo>
                  <a:lnTo>
                    <a:pt x="3184" y="1358"/>
                  </a:lnTo>
                  <a:lnTo>
                    <a:pt x="3016" y="1408"/>
                  </a:lnTo>
                  <a:lnTo>
                    <a:pt x="2832" y="1441"/>
                  </a:lnTo>
                  <a:lnTo>
                    <a:pt x="2614" y="1475"/>
                  </a:lnTo>
                  <a:lnTo>
                    <a:pt x="2396" y="1492"/>
                  </a:lnTo>
                  <a:lnTo>
                    <a:pt x="2128" y="1508"/>
                  </a:lnTo>
                  <a:lnTo>
                    <a:pt x="1793" y="1492"/>
                  </a:lnTo>
                  <a:lnTo>
                    <a:pt x="1475" y="1458"/>
                  </a:lnTo>
                  <a:lnTo>
                    <a:pt x="1190" y="1391"/>
                  </a:lnTo>
                  <a:lnTo>
                    <a:pt x="939" y="1307"/>
                  </a:lnTo>
                  <a:lnTo>
                    <a:pt x="721" y="1207"/>
                  </a:lnTo>
                  <a:lnTo>
                    <a:pt x="537" y="1073"/>
                  </a:lnTo>
                  <a:lnTo>
                    <a:pt x="453" y="1006"/>
                  </a:lnTo>
                  <a:lnTo>
                    <a:pt x="386" y="939"/>
                  </a:lnTo>
                  <a:lnTo>
                    <a:pt x="319" y="855"/>
                  </a:lnTo>
                  <a:lnTo>
                    <a:pt x="269" y="771"/>
                  </a:lnTo>
                  <a:lnTo>
                    <a:pt x="219" y="621"/>
                  </a:lnTo>
                  <a:lnTo>
                    <a:pt x="202" y="470"/>
                  </a:lnTo>
                  <a:lnTo>
                    <a:pt x="219" y="369"/>
                  </a:lnTo>
                  <a:lnTo>
                    <a:pt x="235" y="302"/>
                  </a:lnTo>
                  <a:lnTo>
                    <a:pt x="269" y="269"/>
                  </a:lnTo>
                  <a:lnTo>
                    <a:pt x="302" y="235"/>
                  </a:lnTo>
                  <a:lnTo>
                    <a:pt x="403" y="219"/>
                  </a:lnTo>
                  <a:lnTo>
                    <a:pt x="436" y="319"/>
                  </a:lnTo>
                  <a:lnTo>
                    <a:pt x="503" y="503"/>
                  </a:lnTo>
                  <a:lnTo>
                    <a:pt x="604" y="671"/>
                  </a:lnTo>
                  <a:lnTo>
                    <a:pt x="637" y="704"/>
                  </a:lnTo>
                  <a:lnTo>
                    <a:pt x="838" y="771"/>
                  </a:lnTo>
                  <a:lnTo>
                    <a:pt x="1090" y="822"/>
                  </a:lnTo>
                  <a:lnTo>
                    <a:pt x="1358" y="855"/>
                  </a:lnTo>
                  <a:lnTo>
                    <a:pt x="1659" y="872"/>
                  </a:lnTo>
                  <a:lnTo>
                    <a:pt x="2078" y="889"/>
                  </a:lnTo>
                  <a:lnTo>
                    <a:pt x="2179" y="889"/>
                  </a:lnTo>
                  <a:lnTo>
                    <a:pt x="2614" y="872"/>
                  </a:lnTo>
                  <a:lnTo>
                    <a:pt x="2916" y="855"/>
                  </a:lnTo>
                  <a:lnTo>
                    <a:pt x="3184" y="822"/>
                  </a:lnTo>
                  <a:lnTo>
                    <a:pt x="3418" y="771"/>
                  </a:lnTo>
                  <a:lnTo>
                    <a:pt x="3619" y="704"/>
                  </a:lnTo>
                  <a:lnTo>
                    <a:pt x="3669" y="671"/>
                  </a:lnTo>
                  <a:lnTo>
                    <a:pt x="3770" y="503"/>
                  </a:lnTo>
                  <a:lnTo>
                    <a:pt x="3837" y="319"/>
                  </a:lnTo>
                  <a:lnTo>
                    <a:pt x="3854" y="219"/>
                  </a:lnTo>
                  <a:close/>
                  <a:moveTo>
                    <a:pt x="470" y="1"/>
                  </a:moveTo>
                  <a:lnTo>
                    <a:pt x="252" y="34"/>
                  </a:lnTo>
                  <a:lnTo>
                    <a:pt x="219" y="51"/>
                  </a:lnTo>
                  <a:lnTo>
                    <a:pt x="168" y="85"/>
                  </a:lnTo>
                  <a:lnTo>
                    <a:pt x="101" y="152"/>
                  </a:lnTo>
                  <a:lnTo>
                    <a:pt x="68" y="219"/>
                  </a:lnTo>
                  <a:lnTo>
                    <a:pt x="34" y="286"/>
                  </a:lnTo>
                  <a:lnTo>
                    <a:pt x="1" y="369"/>
                  </a:lnTo>
                  <a:lnTo>
                    <a:pt x="1" y="470"/>
                  </a:lnTo>
                  <a:lnTo>
                    <a:pt x="1" y="570"/>
                  </a:lnTo>
                  <a:lnTo>
                    <a:pt x="18" y="671"/>
                  </a:lnTo>
                  <a:lnTo>
                    <a:pt x="51" y="771"/>
                  </a:lnTo>
                  <a:lnTo>
                    <a:pt x="101" y="872"/>
                  </a:lnTo>
                  <a:lnTo>
                    <a:pt x="152" y="956"/>
                  </a:lnTo>
                  <a:lnTo>
                    <a:pt x="219" y="1056"/>
                  </a:lnTo>
                  <a:lnTo>
                    <a:pt x="302" y="1140"/>
                  </a:lnTo>
                  <a:lnTo>
                    <a:pt x="386" y="1224"/>
                  </a:lnTo>
                  <a:lnTo>
                    <a:pt x="487" y="1291"/>
                  </a:lnTo>
                  <a:lnTo>
                    <a:pt x="587" y="1358"/>
                  </a:lnTo>
                  <a:lnTo>
                    <a:pt x="838" y="1492"/>
                  </a:lnTo>
                  <a:lnTo>
                    <a:pt x="1107" y="1575"/>
                  </a:lnTo>
                  <a:lnTo>
                    <a:pt x="1425" y="1642"/>
                  </a:lnTo>
                  <a:lnTo>
                    <a:pt x="1760" y="1693"/>
                  </a:lnTo>
                  <a:lnTo>
                    <a:pt x="2128" y="1709"/>
                  </a:lnTo>
                  <a:lnTo>
                    <a:pt x="2514" y="1693"/>
                  </a:lnTo>
                  <a:lnTo>
                    <a:pt x="2865" y="1642"/>
                  </a:lnTo>
                  <a:lnTo>
                    <a:pt x="3184" y="1575"/>
                  </a:lnTo>
                  <a:lnTo>
                    <a:pt x="3468" y="1475"/>
                  </a:lnTo>
                  <a:lnTo>
                    <a:pt x="3586" y="1408"/>
                  </a:lnTo>
                  <a:lnTo>
                    <a:pt x="3703" y="1341"/>
                  </a:lnTo>
                  <a:lnTo>
                    <a:pt x="3820" y="1274"/>
                  </a:lnTo>
                  <a:lnTo>
                    <a:pt x="3921" y="1190"/>
                  </a:lnTo>
                  <a:lnTo>
                    <a:pt x="4004" y="1106"/>
                  </a:lnTo>
                  <a:lnTo>
                    <a:pt x="4071" y="1023"/>
                  </a:lnTo>
                  <a:lnTo>
                    <a:pt x="4138" y="922"/>
                  </a:lnTo>
                  <a:lnTo>
                    <a:pt x="4189" y="822"/>
                  </a:lnTo>
                  <a:lnTo>
                    <a:pt x="4256" y="654"/>
                  </a:lnTo>
                  <a:lnTo>
                    <a:pt x="4272" y="470"/>
                  </a:lnTo>
                  <a:lnTo>
                    <a:pt x="4256" y="369"/>
                  </a:lnTo>
                  <a:lnTo>
                    <a:pt x="4239" y="286"/>
                  </a:lnTo>
                  <a:lnTo>
                    <a:pt x="4205" y="219"/>
                  </a:lnTo>
                  <a:lnTo>
                    <a:pt x="4172" y="152"/>
                  </a:lnTo>
                  <a:lnTo>
                    <a:pt x="4088" y="85"/>
                  </a:lnTo>
                  <a:lnTo>
                    <a:pt x="4055" y="51"/>
                  </a:lnTo>
                  <a:lnTo>
                    <a:pt x="4021" y="34"/>
                  </a:lnTo>
                  <a:lnTo>
                    <a:pt x="3803" y="1"/>
                  </a:lnTo>
                  <a:lnTo>
                    <a:pt x="3770" y="18"/>
                  </a:lnTo>
                  <a:lnTo>
                    <a:pt x="3720" y="18"/>
                  </a:lnTo>
                  <a:lnTo>
                    <a:pt x="3703" y="51"/>
                  </a:lnTo>
                  <a:lnTo>
                    <a:pt x="3686" y="85"/>
                  </a:lnTo>
                  <a:lnTo>
                    <a:pt x="3636" y="269"/>
                  </a:lnTo>
                  <a:lnTo>
                    <a:pt x="3586" y="403"/>
                  </a:lnTo>
                  <a:lnTo>
                    <a:pt x="3519" y="537"/>
                  </a:lnTo>
                  <a:lnTo>
                    <a:pt x="3385" y="570"/>
                  </a:lnTo>
                  <a:lnTo>
                    <a:pt x="3184" y="621"/>
                  </a:lnTo>
                  <a:lnTo>
                    <a:pt x="2916" y="654"/>
                  </a:lnTo>
                  <a:lnTo>
                    <a:pt x="2597" y="671"/>
                  </a:lnTo>
                  <a:lnTo>
                    <a:pt x="2179" y="688"/>
                  </a:lnTo>
                  <a:lnTo>
                    <a:pt x="2078" y="688"/>
                  </a:lnTo>
                  <a:lnTo>
                    <a:pt x="1676" y="671"/>
                  </a:lnTo>
                  <a:lnTo>
                    <a:pt x="1341" y="654"/>
                  </a:lnTo>
                  <a:lnTo>
                    <a:pt x="1090" y="621"/>
                  </a:lnTo>
                  <a:lnTo>
                    <a:pt x="889" y="570"/>
                  </a:lnTo>
                  <a:lnTo>
                    <a:pt x="738" y="537"/>
                  </a:lnTo>
                  <a:lnTo>
                    <a:pt x="671" y="403"/>
                  </a:lnTo>
                  <a:lnTo>
                    <a:pt x="621" y="269"/>
                  </a:lnTo>
                  <a:lnTo>
                    <a:pt x="587" y="85"/>
                  </a:lnTo>
                  <a:lnTo>
                    <a:pt x="570" y="51"/>
                  </a:lnTo>
                  <a:lnTo>
                    <a:pt x="537" y="18"/>
                  </a:lnTo>
                  <a:lnTo>
                    <a:pt x="503" y="18"/>
                  </a:lnTo>
                  <a:lnTo>
                    <a:pt x="47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22"/>
            <p:cNvSpPr/>
            <p:nvPr/>
          </p:nvSpPr>
          <p:spPr>
            <a:xfrm>
              <a:off x="2976850" y="676325"/>
              <a:ext cx="41475" cy="62000"/>
            </a:xfrm>
            <a:custGeom>
              <a:rect b="b" l="l" r="r" t="t"/>
              <a:pathLst>
                <a:path extrusionOk="0" h="2480" w="1659">
                  <a:moveTo>
                    <a:pt x="821" y="202"/>
                  </a:moveTo>
                  <a:lnTo>
                    <a:pt x="872" y="218"/>
                  </a:lnTo>
                  <a:lnTo>
                    <a:pt x="922" y="235"/>
                  </a:lnTo>
                  <a:lnTo>
                    <a:pt x="989" y="269"/>
                  </a:lnTo>
                  <a:lnTo>
                    <a:pt x="1056" y="336"/>
                  </a:lnTo>
                  <a:lnTo>
                    <a:pt x="1123" y="403"/>
                  </a:lnTo>
                  <a:lnTo>
                    <a:pt x="1190" y="503"/>
                  </a:lnTo>
                  <a:lnTo>
                    <a:pt x="1257" y="604"/>
                  </a:lnTo>
                  <a:lnTo>
                    <a:pt x="1307" y="738"/>
                  </a:lnTo>
                  <a:lnTo>
                    <a:pt x="1374" y="922"/>
                  </a:lnTo>
                  <a:lnTo>
                    <a:pt x="1424" y="1123"/>
                  </a:lnTo>
                  <a:lnTo>
                    <a:pt x="1441" y="1341"/>
                  </a:lnTo>
                  <a:lnTo>
                    <a:pt x="1458" y="1575"/>
                  </a:lnTo>
                  <a:lnTo>
                    <a:pt x="1458" y="1676"/>
                  </a:lnTo>
                  <a:lnTo>
                    <a:pt x="1441" y="1776"/>
                  </a:lnTo>
                  <a:lnTo>
                    <a:pt x="1408" y="1877"/>
                  </a:lnTo>
                  <a:lnTo>
                    <a:pt x="1374" y="1960"/>
                  </a:lnTo>
                  <a:lnTo>
                    <a:pt x="1341" y="2027"/>
                  </a:lnTo>
                  <a:lnTo>
                    <a:pt x="1274" y="2094"/>
                  </a:lnTo>
                  <a:lnTo>
                    <a:pt x="1223" y="2145"/>
                  </a:lnTo>
                  <a:lnTo>
                    <a:pt x="1140" y="2195"/>
                  </a:lnTo>
                  <a:lnTo>
                    <a:pt x="1056" y="2245"/>
                  </a:lnTo>
                  <a:lnTo>
                    <a:pt x="972" y="2262"/>
                  </a:lnTo>
                  <a:lnTo>
                    <a:pt x="872" y="2279"/>
                  </a:lnTo>
                  <a:lnTo>
                    <a:pt x="821" y="2295"/>
                  </a:lnTo>
                  <a:lnTo>
                    <a:pt x="788" y="2279"/>
                  </a:lnTo>
                  <a:lnTo>
                    <a:pt x="687" y="2262"/>
                  </a:lnTo>
                  <a:lnTo>
                    <a:pt x="604" y="2245"/>
                  </a:lnTo>
                  <a:lnTo>
                    <a:pt x="503" y="2195"/>
                  </a:lnTo>
                  <a:lnTo>
                    <a:pt x="436" y="2145"/>
                  </a:lnTo>
                  <a:lnTo>
                    <a:pt x="369" y="2094"/>
                  </a:lnTo>
                  <a:lnTo>
                    <a:pt x="319" y="2027"/>
                  </a:lnTo>
                  <a:lnTo>
                    <a:pt x="269" y="1960"/>
                  </a:lnTo>
                  <a:lnTo>
                    <a:pt x="235" y="1877"/>
                  </a:lnTo>
                  <a:lnTo>
                    <a:pt x="218" y="1776"/>
                  </a:lnTo>
                  <a:lnTo>
                    <a:pt x="202" y="1676"/>
                  </a:lnTo>
                  <a:lnTo>
                    <a:pt x="202" y="1575"/>
                  </a:lnTo>
                  <a:lnTo>
                    <a:pt x="202" y="1341"/>
                  </a:lnTo>
                  <a:lnTo>
                    <a:pt x="235" y="1123"/>
                  </a:lnTo>
                  <a:lnTo>
                    <a:pt x="285" y="922"/>
                  </a:lnTo>
                  <a:lnTo>
                    <a:pt x="336" y="738"/>
                  </a:lnTo>
                  <a:lnTo>
                    <a:pt x="403" y="604"/>
                  </a:lnTo>
                  <a:lnTo>
                    <a:pt x="470" y="503"/>
                  </a:lnTo>
                  <a:lnTo>
                    <a:pt x="537" y="403"/>
                  </a:lnTo>
                  <a:lnTo>
                    <a:pt x="604" y="336"/>
                  </a:lnTo>
                  <a:lnTo>
                    <a:pt x="671" y="269"/>
                  </a:lnTo>
                  <a:lnTo>
                    <a:pt x="721" y="235"/>
                  </a:lnTo>
                  <a:lnTo>
                    <a:pt x="788" y="218"/>
                  </a:lnTo>
                  <a:lnTo>
                    <a:pt x="821" y="202"/>
                  </a:lnTo>
                  <a:close/>
                  <a:moveTo>
                    <a:pt x="821" y="1"/>
                  </a:moveTo>
                  <a:lnTo>
                    <a:pt x="754" y="17"/>
                  </a:lnTo>
                  <a:lnTo>
                    <a:pt x="671" y="51"/>
                  </a:lnTo>
                  <a:lnTo>
                    <a:pt x="570" y="101"/>
                  </a:lnTo>
                  <a:lnTo>
                    <a:pt x="486" y="168"/>
                  </a:lnTo>
                  <a:lnTo>
                    <a:pt x="403" y="252"/>
                  </a:lnTo>
                  <a:lnTo>
                    <a:pt x="302" y="369"/>
                  </a:lnTo>
                  <a:lnTo>
                    <a:pt x="235" y="503"/>
                  </a:lnTo>
                  <a:lnTo>
                    <a:pt x="151" y="654"/>
                  </a:lnTo>
                  <a:lnTo>
                    <a:pt x="84" y="855"/>
                  </a:lnTo>
                  <a:lnTo>
                    <a:pt x="34" y="1073"/>
                  </a:lnTo>
                  <a:lnTo>
                    <a:pt x="1" y="1307"/>
                  </a:lnTo>
                  <a:lnTo>
                    <a:pt x="1" y="1575"/>
                  </a:lnTo>
                  <a:lnTo>
                    <a:pt x="1" y="1743"/>
                  </a:lnTo>
                  <a:lnTo>
                    <a:pt x="34" y="1877"/>
                  </a:lnTo>
                  <a:lnTo>
                    <a:pt x="84" y="2011"/>
                  </a:lnTo>
                  <a:lnTo>
                    <a:pt x="135" y="2111"/>
                  </a:lnTo>
                  <a:lnTo>
                    <a:pt x="202" y="2195"/>
                  </a:lnTo>
                  <a:lnTo>
                    <a:pt x="269" y="2262"/>
                  </a:lnTo>
                  <a:lnTo>
                    <a:pt x="336" y="2329"/>
                  </a:lnTo>
                  <a:lnTo>
                    <a:pt x="419" y="2379"/>
                  </a:lnTo>
                  <a:lnTo>
                    <a:pt x="520" y="2429"/>
                  </a:lnTo>
                  <a:lnTo>
                    <a:pt x="637" y="2463"/>
                  </a:lnTo>
                  <a:lnTo>
                    <a:pt x="771" y="2480"/>
                  </a:lnTo>
                  <a:lnTo>
                    <a:pt x="821" y="2463"/>
                  </a:lnTo>
                  <a:lnTo>
                    <a:pt x="872" y="2480"/>
                  </a:lnTo>
                  <a:lnTo>
                    <a:pt x="888" y="2480"/>
                  </a:lnTo>
                  <a:lnTo>
                    <a:pt x="1022" y="2463"/>
                  </a:lnTo>
                  <a:lnTo>
                    <a:pt x="1123" y="2429"/>
                  </a:lnTo>
                  <a:lnTo>
                    <a:pt x="1240" y="2379"/>
                  </a:lnTo>
                  <a:lnTo>
                    <a:pt x="1307" y="2329"/>
                  </a:lnTo>
                  <a:lnTo>
                    <a:pt x="1391" y="2262"/>
                  </a:lnTo>
                  <a:lnTo>
                    <a:pt x="1458" y="2195"/>
                  </a:lnTo>
                  <a:lnTo>
                    <a:pt x="1525" y="2111"/>
                  </a:lnTo>
                  <a:lnTo>
                    <a:pt x="1575" y="2011"/>
                  </a:lnTo>
                  <a:lnTo>
                    <a:pt x="1625" y="1877"/>
                  </a:lnTo>
                  <a:lnTo>
                    <a:pt x="1642" y="1743"/>
                  </a:lnTo>
                  <a:lnTo>
                    <a:pt x="1659" y="1575"/>
                  </a:lnTo>
                  <a:lnTo>
                    <a:pt x="1642" y="1307"/>
                  </a:lnTo>
                  <a:lnTo>
                    <a:pt x="1625" y="1073"/>
                  </a:lnTo>
                  <a:lnTo>
                    <a:pt x="1575" y="855"/>
                  </a:lnTo>
                  <a:lnTo>
                    <a:pt x="1491" y="654"/>
                  </a:lnTo>
                  <a:lnTo>
                    <a:pt x="1424" y="503"/>
                  </a:lnTo>
                  <a:lnTo>
                    <a:pt x="1341" y="369"/>
                  </a:lnTo>
                  <a:lnTo>
                    <a:pt x="1257" y="252"/>
                  </a:lnTo>
                  <a:lnTo>
                    <a:pt x="1173" y="168"/>
                  </a:lnTo>
                  <a:lnTo>
                    <a:pt x="1073" y="101"/>
                  </a:lnTo>
                  <a:lnTo>
                    <a:pt x="989" y="51"/>
                  </a:lnTo>
                  <a:lnTo>
                    <a:pt x="905" y="17"/>
                  </a:lnTo>
                  <a:lnTo>
                    <a:pt x="82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2"/>
            <p:cNvSpPr/>
            <p:nvPr/>
          </p:nvSpPr>
          <p:spPr>
            <a:xfrm>
              <a:off x="2994025" y="733275"/>
              <a:ext cx="7150" cy="5050"/>
            </a:xfrm>
            <a:custGeom>
              <a:rect b="b" l="l" r="r" t="t"/>
              <a:pathLst>
                <a:path extrusionOk="0" h="202" w="286">
                  <a:moveTo>
                    <a:pt x="101" y="17"/>
                  </a:moveTo>
                  <a:lnTo>
                    <a:pt x="63" y="43"/>
                  </a:lnTo>
                  <a:lnTo>
                    <a:pt x="67" y="34"/>
                  </a:lnTo>
                  <a:lnTo>
                    <a:pt x="101" y="17"/>
                  </a:lnTo>
                  <a:close/>
                  <a:moveTo>
                    <a:pt x="168" y="17"/>
                  </a:moveTo>
                  <a:lnTo>
                    <a:pt x="218" y="34"/>
                  </a:lnTo>
                  <a:lnTo>
                    <a:pt x="235" y="68"/>
                  </a:lnTo>
                  <a:lnTo>
                    <a:pt x="218" y="51"/>
                  </a:lnTo>
                  <a:lnTo>
                    <a:pt x="168" y="17"/>
                  </a:lnTo>
                  <a:close/>
                  <a:moveTo>
                    <a:pt x="67" y="1"/>
                  </a:moveTo>
                  <a:lnTo>
                    <a:pt x="34" y="17"/>
                  </a:lnTo>
                  <a:lnTo>
                    <a:pt x="17" y="51"/>
                  </a:lnTo>
                  <a:lnTo>
                    <a:pt x="0" y="101"/>
                  </a:lnTo>
                  <a:lnTo>
                    <a:pt x="0" y="135"/>
                  </a:lnTo>
                  <a:lnTo>
                    <a:pt x="17" y="168"/>
                  </a:lnTo>
                  <a:lnTo>
                    <a:pt x="51" y="185"/>
                  </a:lnTo>
                  <a:lnTo>
                    <a:pt x="84" y="202"/>
                  </a:lnTo>
                  <a:lnTo>
                    <a:pt x="201" y="202"/>
                  </a:lnTo>
                  <a:lnTo>
                    <a:pt x="235" y="185"/>
                  </a:lnTo>
                  <a:lnTo>
                    <a:pt x="268" y="168"/>
                  </a:lnTo>
                  <a:lnTo>
                    <a:pt x="285" y="135"/>
                  </a:lnTo>
                  <a:lnTo>
                    <a:pt x="285" y="101"/>
                  </a:lnTo>
                  <a:lnTo>
                    <a:pt x="268" y="51"/>
                  </a:lnTo>
                  <a:lnTo>
                    <a:pt x="252" y="17"/>
                  </a:lnTo>
                  <a:lnTo>
                    <a:pt x="2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22"/>
            <p:cNvSpPr/>
            <p:nvPr/>
          </p:nvSpPr>
          <p:spPr>
            <a:xfrm>
              <a:off x="3004075" y="730775"/>
              <a:ext cx="7550" cy="7125"/>
            </a:xfrm>
            <a:custGeom>
              <a:rect b="b" l="l" r="r" t="t"/>
              <a:pathLst>
                <a:path extrusionOk="0" h="285" w="302">
                  <a:moveTo>
                    <a:pt x="101" y="0"/>
                  </a:moveTo>
                  <a:lnTo>
                    <a:pt x="67" y="17"/>
                  </a:lnTo>
                  <a:lnTo>
                    <a:pt x="34" y="34"/>
                  </a:lnTo>
                  <a:lnTo>
                    <a:pt x="0" y="67"/>
                  </a:lnTo>
                  <a:lnTo>
                    <a:pt x="0" y="117"/>
                  </a:lnTo>
                  <a:lnTo>
                    <a:pt x="17" y="151"/>
                  </a:lnTo>
                  <a:lnTo>
                    <a:pt x="34" y="184"/>
                  </a:lnTo>
                  <a:lnTo>
                    <a:pt x="151" y="268"/>
                  </a:lnTo>
                  <a:lnTo>
                    <a:pt x="201" y="285"/>
                  </a:lnTo>
                  <a:lnTo>
                    <a:pt x="252" y="285"/>
                  </a:lnTo>
                  <a:lnTo>
                    <a:pt x="285" y="251"/>
                  </a:lnTo>
                  <a:lnTo>
                    <a:pt x="302" y="218"/>
                  </a:lnTo>
                  <a:lnTo>
                    <a:pt x="302" y="168"/>
                  </a:lnTo>
                  <a:lnTo>
                    <a:pt x="285" y="134"/>
                  </a:lnTo>
                  <a:lnTo>
                    <a:pt x="268" y="117"/>
                  </a:lnTo>
                  <a:lnTo>
                    <a:pt x="168" y="34"/>
                  </a:lnTo>
                  <a:lnTo>
                    <a:pt x="134"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2"/>
            <p:cNvSpPr/>
            <p:nvPr/>
          </p:nvSpPr>
          <p:spPr>
            <a:xfrm>
              <a:off x="3009525" y="680525"/>
              <a:ext cx="33100" cy="53625"/>
            </a:xfrm>
            <a:custGeom>
              <a:rect b="b" l="l" r="r" t="t"/>
              <a:pathLst>
                <a:path extrusionOk="0" h="2145" w="1324">
                  <a:moveTo>
                    <a:pt x="687" y="0"/>
                  </a:moveTo>
                  <a:lnTo>
                    <a:pt x="586" y="34"/>
                  </a:lnTo>
                  <a:lnTo>
                    <a:pt x="469" y="67"/>
                  </a:lnTo>
                  <a:lnTo>
                    <a:pt x="369" y="134"/>
                  </a:lnTo>
                  <a:lnTo>
                    <a:pt x="251" y="218"/>
                  </a:lnTo>
                  <a:lnTo>
                    <a:pt x="134" y="335"/>
                  </a:lnTo>
                  <a:lnTo>
                    <a:pt x="17" y="469"/>
                  </a:lnTo>
                  <a:lnTo>
                    <a:pt x="0" y="503"/>
                  </a:lnTo>
                  <a:lnTo>
                    <a:pt x="0" y="536"/>
                  </a:lnTo>
                  <a:lnTo>
                    <a:pt x="17" y="570"/>
                  </a:lnTo>
                  <a:lnTo>
                    <a:pt x="34" y="603"/>
                  </a:lnTo>
                  <a:lnTo>
                    <a:pt x="67" y="620"/>
                  </a:lnTo>
                  <a:lnTo>
                    <a:pt x="117" y="620"/>
                  </a:lnTo>
                  <a:lnTo>
                    <a:pt x="151" y="603"/>
                  </a:lnTo>
                  <a:lnTo>
                    <a:pt x="184" y="586"/>
                  </a:lnTo>
                  <a:lnTo>
                    <a:pt x="268" y="486"/>
                  </a:lnTo>
                  <a:lnTo>
                    <a:pt x="369" y="385"/>
                  </a:lnTo>
                  <a:lnTo>
                    <a:pt x="452" y="318"/>
                  </a:lnTo>
                  <a:lnTo>
                    <a:pt x="536" y="268"/>
                  </a:lnTo>
                  <a:lnTo>
                    <a:pt x="620" y="235"/>
                  </a:lnTo>
                  <a:lnTo>
                    <a:pt x="687" y="201"/>
                  </a:lnTo>
                  <a:lnTo>
                    <a:pt x="787" y="201"/>
                  </a:lnTo>
                  <a:lnTo>
                    <a:pt x="854" y="235"/>
                  </a:lnTo>
                  <a:lnTo>
                    <a:pt x="921" y="318"/>
                  </a:lnTo>
                  <a:lnTo>
                    <a:pt x="1005" y="419"/>
                  </a:lnTo>
                  <a:lnTo>
                    <a:pt x="1055" y="570"/>
                  </a:lnTo>
                  <a:lnTo>
                    <a:pt x="1106" y="754"/>
                  </a:lnTo>
                  <a:lnTo>
                    <a:pt x="1122" y="972"/>
                  </a:lnTo>
                  <a:lnTo>
                    <a:pt x="1122" y="1223"/>
                  </a:lnTo>
                  <a:lnTo>
                    <a:pt x="1072" y="1508"/>
                  </a:lnTo>
                  <a:lnTo>
                    <a:pt x="1022" y="1692"/>
                  </a:lnTo>
                  <a:lnTo>
                    <a:pt x="972" y="1843"/>
                  </a:lnTo>
                  <a:lnTo>
                    <a:pt x="888" y="1977"/>
                  </a:lnTo>
                  <a:lnTo>
                    <a:pt x="871" y="2010"/>
                  </a:lnTo>
                  <a:lnTo>
                    <a:pt x="871" y="2060"/>
                  </a:lnTo>
                  <a:lnTo>
                    <a:pt x="888" y="2094"/>
                  </a:lnTo>
                  <a:lnTo>
                    <a:pt x="921" y="2111"/>
                  </a:lnTo>
                  <a:lnTo>
                    <a:pt x="938" y="2127"/>
                  </a:lnTo>
                  <a:lnTo>
                    <a:pt x="972" y="2144"/>
                  </a:lnTo>
                  <a:lnTo>
                    <a:pt x="1022" y="2127"/>
                  </a:lnTo>
                  <a:lnTo>
                    <a:pt x="1055" y="2094"/>
                  </a:lnTo>
                  <a:lnTo>
                    <a:pt x="1156" y="1926"/>
                  </a:lnTo>
                  <a:lnTo>
                    <a:pt x="1223" y="1742"/>
                  </a:lnTo>
                  <a:lnTo>
                    <a:pt x="1273" y="1558"/>
                  </a:lnTo>
                  <a:lnTo>
                    <a:pt x="1323" y="1240"/>
                  </a:lnTo>
                  <a:lnTo>
                    <a:pt x="1323" y="955"/>
                  </a:lnTo>
                  <a:lnTo>
                    <a:pt x="1290" y="704"/>
                  </a:lnTo>
                  <a:lnTo>
                    <a:pt x="1240" y="486"/>
                  </a:lnTo>
                  <a:lnTo>
                    <a:pt x="1156" y="302"/>
                  </a:lnTo>
                  <a:lnTo>
                    <a:pt x="1072" y="168"/>
                  </a:lnTo>
                  <a:lnTo>
                    <a:pt x="955" y="67"/>
                  </a:lnTo>
                  <a:lnTo>
                    <a:pt x="905" y="34"/>
                  </a:lnTo>
                  <a:lnTo>
                    <a:pt x="854" y="17"/>
                  </a:lnTo>
                  <a:lnTo>
                    <a:pt x="77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2"/>
            <p:cNvSpPr/>
            <p:nvPr/>
          </p:nvSpPr>
          <p:spPr>
            <a:xfrm>
              <a:off x="2952550" y="680525"/>
              <a:ext cx="33125" cy="53625"/>
            </a:xfrm>
            <a:custGeom>
              <a:rect b="b" l="l" r="r" t="t"/>
              <a:pathLst>
                <a:path extrusionOk="0" h="2145" w="1325">
                  <a:moveTo>
                    <a:pt x="554" y="0"/>
                  </a:moveTo>
                  <a:lnTo>
                    <a:pt x="470" y="17"/>
                  </a:lnTo>
                  <a:lnTo>
                    <a:pt x="420" y="34"/>
                  </a:lnTo>
                  <a:lnTo>
                    <a:pt x="353" y="67"/>
                  </a:lnTo>
                  <a:lnTo>
                    <a:pt x="252" y="168"/>
                  </a:lnTo>
                  <a:lnTo>
                    <a:pt x="152" y="302"/>
                  </a:lnTo>
                  <a:lnTo>
                    <a:pt x="68" y="486"/>
                  </a:lnTo>
                  <a:lnTo>
                    <a:pt x="18" y="704"/>
                  </a:lnTo>
                  <a:lnTo>
                    <a:pt x="1" y="955"/>
                  </a:lnTo>
                  <a:lnTo>
                    <a:pt x="1" y="1240"/>
                  </a:lnTo>
                  <a:lnTo>
                    <a:pt x="51" y="1558"/>
                  </a:lnTo>
                  <a:lnTo>
                    <a:pt x="101" y="1742"/>
                  </a:lnTo>
                  <a:lnTo>
                    <a:pt x="168" y="1926"/>
                  </a:lnTo>
                  <a:lnTo>
                    <a:pt x="269" y="2094"/>
                  </a:lnTo>
                  <a:lnTo>
                    <a:pt x="302" y="2127"/>
                  </a:lnTo>
                  <a:lnTo>
                    <a:pt x="336" y="2144"/>
                  </a:lnTo>
                  <a:lnTo>
                    <a:pt x="369" y="2127"/>
                  </a:lnTo>
                  <a:lnTo>
                    <a:pt x="403" y="2111"/>
                  </a:lnTo>
                  <a:lnTo>
                    <a:pt x="436" y="2094"/>
                  </a:lnTo>
                  <a:lnTo>
                    <a:pt x="436" y="2060"/>
                  </a:lnTo>
                  <a:lnTo>
                    <a:pt x="436" y="2010"/>
                  </a:lnTo>
                  <a:lnTo>
                    <a:pt x="420" y="1977"/>
                  </a:lnTo>
                  <a:lnTo>
                    <a:pt x="353" y="1843"/>
                  </a:lnTo>
                  <a:lnTo>
                    <a:pt x="286" y="1692"/>
                  </a:lnTo>
                  <a:lnTo>
                    <a:pt x="252" y="1508"/>
                  </a:lnTo>
                  <a:lnTo>
                    <a:pt x="202" y="1223"/>
                  </a:lnTo>
                  <a:lnTo>
                    <a:pt x="185" y="972"/>
                  </a:lnTo>
                  <a:lnTo>
                    <a:pt x="219" y="754"/>
                  </a:lnTo>
                  <a:lnTo>
                    <a:pt x="252" y="570"/>
                  </a:lnTo>
                  <a:lnTo>
                    <a:pt x="319" y="419"/>
                  </a:lnTo>
                  <a:lnTo>
                    <a:pt x="386" y="318"/>
                  </a:lnTo>
                  <a:lnTo>
                    <a:pt x="453" y="235"/>
                  </a:lnTo>
                  <a:lnTo>
                    <a:pt x="520" y="201"/>
                  </a:lnTo>
                  <a:lnTo>
                    <a:pt x="637" y="201"/>
                  </a:lnTo>
                  <a:lnTo>
                    <a:pt x="704" y="235"/>
                  </a:lnTo>
                  <a:lnTo>
                    <a:pt x="788" y="268"/>
                  </a:lnTo>
                  <a:lnTo>
                    <a:pt x="872" y="318"/>
                  </a:lnTo>
                  <a:lnTo>
                    <a:pt x="956" y="385"/>
                  </a:lnTo>
                  <a:lnTo>
                    <a:pt x="1056" y="486"/>
                  </a:lnTo>
                  <a:lnTo>
                    <a:pt x="1140" y="586"/>
                  </a:lnTo>
                  <a:lnTo>
                    <a:pt x="1174" y="603"/>
                  </a:lnTo>
                  <a:lnTo>
                    <a:pt x="1207" y="620"/>
                  </a:lnTo>
                  <a:lnTo>
                    <a:pt x="1241" y="620"/>
                  </a:lnTo>
                  <a:lnTo>
                    <a:pt x="1291" y="603"/>
                  </a:lnTo>
                  <a:lnTo>
                    <a:pt x="1308" y="570"/>
                  </a:lnTo>
                  <a:lnTo>
                    <a:pt x="1324" y="536"/>
                  </a:lnTo>
                  <a:lnTo>
                    <a:pt x="1324" y="503"/>
                  </a:lnTo>
                  <a:lnTo>
                    <a:pt x="1308" y="469"/>
                  </a:lnTo>
                  <a:lnTo>
                    <a:pt x="1190" y="335"/>
                  </a:lnTo>
                  <a:lnTo>
                    <a:pt x="1073" y="218"/>
                  </a:lnTo>
                  <a:lnTo>
                    <a:pt x="956" y="134"/>
                  </a:lnTo>
                  <a:lnTo>
                    <a:pt x="839" y="67"/>
                  </a:lnTo>
                  <a:lnTo>
                    <a:pt x="738" y="34"/>
                  </a:lnTo>
                  <a:lnTo>
                    <a:pt x="63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2"/>
            <p:cNvSpPr/>
            <p:nvPr/>
          </p:nvSpPr>
          <p:spPr>
            <a:xfrm>
              <a:off x="2983125" y="730775"/>
              <a:ext cx="8000" cy="7125"/>
            </a:xfrm>
            <a:custGeom>
              <a:rect b="b" l="l" r="r" t="t"/>
              <a:pathLst>
                <a:path extrusionOk="0" h="285" w="320">
                  <a:moveTo>
                    <a:pt x="219" y="0"/>
                  </a:moveTo>
                  <a:lnTo>
                    <a:pt x="168" y="17"/>
                  </a:lnTo>
                  <a:lnTo>
                    <a:pt x="135" y="34"/>
                  </a:lnTo>
                  <a:lnTo>
                    <a:pt x="51" y="117"/>
                  </a:lnTo>
                  <a:lnTo>
                    <a:pt x="18" y="134"/>
                  </a:lnTo>
                  <a:lnTo>
                    <a:pt x="1" y="168"/>
                  </a:lnTo>
                  <a:lnTo>
                    <a:pt x="1" y="218"/>
                  </a:lnTo>
                  <a:lnTo>
                    <a:pt x="18" y="251"/>
                  </a:lnTo>
                  <a:lnTo>
                    <a:pt x="68" y="285"/>
                  </a:lnTo>
                  <a:lnTo>
                    <a:pt x="101" y="285"/>
                  </a:lnTo>
                  <a:lnTo>
                    <a:pt x="168" y="268"/>
                  </a:lnTo>
                  <a:lnTo>
                    <a:pt x="286" y="184"/>
                  </a:lnTo>
                  <a:lnTo>
                    <a:pt x="302" y="151"/>
                  </a:lnTo>
                  <a:lnTo>
                    <a:pt x="319" y="117"/>
                  </a:lnTo>
                  <a:lnTo>
                    <a:pt x="302" y="67"/>
                  </a:lnTo>
                  <a:lnTo>
                    <a:pt x="286" y="34"/>
                  </a:lnTo>
                  <a:lnTo>
                    <a:pt x="252" y="17"/>
                  </a:lnTo>
                  <a:lnTo>
                    <a:pt x="219"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2"/>
            <p:cNvSpPr/>
            <p:nvPr/>
          </p:nvSpPr>
          <p:spPr>
            <a:xfrm>
              <a:off x="2952150" y="725325"/>
              <a:ext cx="90475" cy="13000"/>
            </a:xfrm>
            <a:custGeom>
              <a:rect b="b" l="l" r="r" t="t"/>
              <a:pathLst>
                <a:path extrusionOk="0" h="520" w="3619">
                  <a:moveTo>
                    <a:pt x="84" y="0"/>
                  </a:moveTo>
                  <a:lnTo>
                    <a:pt x="50" y="17"/>
                  </a:lnTo>
                  <a:lnTo>
                    <a:pt x="17" y="51"/>
                  </a:lnTo>
                  <a:lnTo>
                    <a:pt x="0" y="84"/>
                  </a:lnTo>
                  <a:lnTo>
                    <a:pt x="0" y="118"/>
                  </a:lnTo>
                  <a:lnTo>
                    <a:pt x="17" y="151"/>
                  </a:lnTo>
                  <a:lnTo>
                    <a:pt x="50" y="185"/>
                  </a:lnTo>
                  <a:lnTo>
                    <a:pt x="101" y="218"/>
                  </a:lnTo>
                  <a:lnTo>
                    <a:pt x="184" y="285"/>
                  </a:lnTo>
                  <a:lnTo>
                    <a:pt x="318" y="335"/>
                  </a:lnTo>
                  <a:lnTo>
                    <a:pt x="519" y="402"/>
                  </a:lnTo>
                  <a:lnTo>
                    <a:pt x="771" y="453"/>
                  </a:lnTo>
                  <a:lnTo>
                    <a:pt x="1039" y="486"/>
                  </a:lnTo>
                  <a:lnTo>
                    <a:pt x="1340" y="503"/>
                  </a:lnTo>
                  <a:lnTo>
                    <a:pt x="1759" y="520"/>
                  </a:lnTo>
                  <a:lnTo>
                    <a:pt x="1860" y="520"/>
                  </a:lnTo>
                  <a:lnTo>
                    <a:pt x="2295" y="503"/>
                  </a:lnTo>
                  <a:lnTo>
                    <a:pt x="2597" y="486"/>
                  </a:lnTo>
                  <a:lnTo>
                    <a:pt x="2865" y="453"/>
                  </a:lnTo>
                  <a:lnTo>
                    <a:pt x="3099" y="402"/>
                  </a:lnTo>
                  <a:lnTo>
                    <a:pt x="3300" y="335"/>
                  </a:lnTo>
                  <a:lnTo>
                    <a:pt x="3434" y="285"/>
                  </a:lnTo>
                  <a:lnTo>
                    <a:pt x="3535" y="218"/>
                  </a:lnTo>
                  <a:lnTo>
                    <a:pt x="3585" y="185"/>
                  </a:lnTo>
                  <a:lnTo>
                    <a:pt x="3602" y="151"/>
                  </a:lnTo>
                  <a:lnTo>
                    <a:pt x="3618" y="118"/>
                  </a:lnTo>
                  <a:lnTo>
                    <a:pt x="3618" y="84"/>
                  </a:lnTo>
                  <a:lnTo>
                    <a:pt x="3602" y="51"/>
                  </a:lnTo>
                  <a:lnTo>
                    <a:pt x="3585" y="17"/>
                  </a:lnTo>
                  <a:lnTo>
                    <a:pt x="3551" y="0"/>
                  </a:lnTo>
                  <a:lnTo>
                    <a:pt x="3468" y="0"/>
                  </a:lnTo>
                  <a:lnTo>
                    <a:pt x="3451" y="34"/>
                  </a:lnTo>
                  <a:lnTo>
                    <a:pt x="3401" y="67"/>
                  </a:lnTo>
                  <a:lnTo>
                    <a:pt x="3334" y="101"/>
                  </a:lnTo>
                  <a:lnTo>
                    <a:pt x="3233" y="151"/>
                  </a:lnTo>
                  <a:lnTo>
                    <a:pt x="3099" y="201"/>
                  </a:lnTo>
                  <a:lnTo>
                    <a:pt x="2881" y="235"/>
                  </a:lnTo>
                  <a:lnTo>
                    <a:pt x="2613" y="285"/>
                  </a:lnTo>
                  <a:lnTo>
                    <a:pt x="2278" y="302"/>
                  </a:lnTo>
                  <a:lnTo>
                    <a:pt x="1860" y="319"/>
                  </a:lnTo>
                  <a:lnTo>
                    <a:pt x="1759" y="319"/>
                  </a:lnTo>
                  <a:lnTo>
                    <a:pt x="1357" y="302"/>
                  </a:lnTo>
                  <a:lnTo>
                    <a:pt x="1005" y="285"/>
                  </a:lnTo>
                  <a:lnTo>
                    <a:pt x="737" y="235"/>
                  </a:lnTo>
                  <a:lnTo>
                    <a:pt x="536" y="201"/>
                  </a:lnTo>
                  <a:lnTo>
                    <a:pt x="402" y="151"/>
                  </a:lnTo>
                  <a:lnTo>
                    <a:pt x="302" y="101"/>
                  </a:lnTo>
                  <a:lnTo>
                    <a:pt x="235" y="67"/>
                  </a:lnTo>
                  <a:lnTo>
                    <a:pt x="184" y="34"/>
                  </a:lnTo>
                  <a:lnTo>
                    <a:pt x="151" y="17"/>
                  </a:lnTo>
                  <a:lnTo>
                    <a:pt x="117"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2"/>
            <p:cNvSpPr/>
            <p:nvPr/>
          </p:nvSpPr>
          <p:spPr>
            <a:xfrm>
              <a:off x="2944175" y="716950"/>
              <a:ext cx="106825" cy="41900"/>
            </a:xfrm>
            <a:custGeom>
              <a:rect b="b" l="l" r="r" t="t"/>
              <a:pathLst>
                <a:path extrusionOk="0" h="1676" w="4273">
                  <a:moveTo>
                    <a:pt x="252" y="0"/>
                  </a:moveTo>
                  <a:lnTo>
                    <a:pt x="219" y="17"/>
                  </a:lnTo>
                  <a:lnTo>
                    <a:pt x="168" y="51"/>
                  </a:lnTo>
                  <a:lnTo>
                    <a:pt x="101" y="118"/>
                  </a:lnTo>
                  <a:lnTo>
                    <a:pt x="68" y="185"/>
                  </a:lnTo>
                  <a:lnTo>
                    <a:pt x="34" y="252"/>
                  </a:lnTo>
                  <a:lnTo>
                    <a:pt x="1" y="335"/>
                  </a:lnTo>
                  <a:lnTo>
                    <a:pt x="1" y="436"/>
                  </a:lnTo>
                  <a:lnTo>
                    <a:pt x="1" y="536"/>
                  </a:lnTo>
                  <a:lnTo>
                    <a:pt x="18" y="637"/>
                  </a:lnTo>
                  <a:lnTo>
                    <a:pt x="51" y="737"/>
                  </a:lnTo>
                  <a:lnTo>
                    <a:pt x="101" y="838"/>
                  </a:lnTo>
                  <a:lnTo>
                    <a:pt x="152" y="922"/>
                  </a:lnTo>
                  <a:lnTo>
                    <a:pt x="219" y="1022"/>
                  </a:lnTo>
                  <a:lnTo>
                    <a:pt x="302" y="1106"/>
                  </a:lnTo>
                  <a:lnTo>
                    <a:pt x="386" y="1190"/>
                  </a:lnTo>
                  <a:lnTo>
                    <a:pt x="487" y="1257"/>
                  </a:lnTo>
                  <a:lnTo>
                    <a:pt x="587" y="1324"/>
                  </a:lnTo>
                  <a:lnTo>
                    <a:pt x="838" y="1458"/>
                  </a:lnTo>
                  <a:lnTo>
                    <a:pt x="1107" y="1541"/>
                  </a:lnTo>
                  <a:lnTo>
                    <a:pt x="1425" y="1608"/>
                  </a:lnTo>
                  <a:lnTo>
                    <a:pt x="1760" y="1659"/>
                  </a:lnTo>
                  <a:lnTo>
                    <a:pt x="2128" y="1675"/>
                  </a:lnTo>
                  <a:lnTo>
                    <a:pt x="2514" y="1659"/>
                  </a:lnTo>
                  <a:lnTo>
                    <a:pt x="2865" y="1608"/>
                  </a:lnTo>
                  <a:lnTo>
                    <a:pt x="3184" y="1541"/>
                  </a:lnTo>
                  <a:lnTo>
                    <a:pt x="3468" y="1441"/>
                  </a:lnTo>
                  <a:lnTo>
                    <a:pt x="3586" y="1374"/>
                  </a:lnTo>
                  <a:lnTo>
                    <a:pt x="3703" y="1307"/>
                  </a:lnTo>
                  <a:lnTo>
                    <a:pt x="3820" y="1240"/>
                  </a:lnTo>
                  <a:lnTo>
                    <a:pt x="3921" y="1156"/>
                  </a:lnTo>
                  <a:lnTo>
                    <a:pt x="4004" y="1072"/>
                  </a:lnTo>
                  <a:lnTo>
                    <a:pt x="4071" y="989"/>
                  </a:lnTo>
                  <a:lnTo>
                    <a:pt x="4138" y="888"/>
                  </a:lnTo>
                  <a:lnTo>
                    <a:pt x="4189" y="788"/>
                  </a:lnTo>
                  <a:lnTo>
                    <a:pt x="4256" y="620"/>
                  </a:lnTo>
                  <a:lnTo>
                    <a:pt x="4272" y="436"/>
                  </a:lnTo>
                  <a:lnTo>
                    <a:pt x="4256" y="335"/>
                  </a:lnTo>
                  <a:lnTo>
                    <a:pt x="4239" y="252"/>
                  </a:lnTo>
                  <a:lnTo>
                    <a:pt x="4205" y="185"/>
                  </a:lnTo>
                  <a:lnTo>
                    <a:pt x="4172" y="118"/>
                  </a:lnTo>
                  <a:lnTo>
                    <a:pt x="4088" y="51"/>
                  </a:lnTo>
                  <a:lnTo>
                    <a:pt x="4055" y="17"/>
                  </a:lnTo>
                  <a:lnTo>
                    <a:pt x="4021" y="0"/>
                  </a:lnTo>
                  <a:lnTo>
                    <a:pt x="3988" y="17"/>
                  </a:lnTo>
                  <a:lnTo>
                    <a:pt x="3937" y="34"/>
                  </a:lnTo>
                  <a:lnTo>
                    <a:pt x="3921" y="51"/>
                  </a:lnTo>
                  <a:lnTo>
                    <a:pt x="3904" y="101"/>
                  </a:lnTo>
                  <a:lnTo>
                    <a:pt x="3904" y="134"/>
                  </a:lnTo>
                  <a:lnTo>
                    <a:pt x="3921" y="168"/>
                  </a:lnTo>
                  <a:lnTo>
                    <a:pt x="3954" y="201"/>
                  </a:lnTo>
                  <a:lnTo>
                    <a:pt x="3971" y="201"/>
                  </a:lnTo>
                  <a:lnTo>
                    <a:pt x="4004" y="252"/>
                  </a:lnTo>
                  <a:lnTo>
                    <a:pt x="4055" y="319"/>
                  </a:lnTo>
                  <a:lnTo>
                    <a:pt x="4071" y="436"/>
                  </a:lnTo>
                  <a:lnTo>
                    <a:pt x="4055" y="570"/>
                  </a:lnTo>
                  <a:lnTo>
                    <a:pt x="4004" y="704"/>
                  </a:lnTo>
                  <a:lnTo>
                    <a:pt x="3971" y="788"/>
                  </a:lnTo>
                  <a:lnTo>
                    <a:pt x="3887" y="905"/>
                  </a:lnTo>
                  <a:lnTo>
                    <a:pt x="3753" y="1022"/>
                  </a:lnTo>
                  <a:lnTo>
                    <a:pt x="3569" y="1156"/>
                  </a:lnTo>
                  <a:lnTo>
                    <a:pt x="3468" y="1223"/>
                  </a:lnTo>
                  <a:lnTo>
                    <a:pt x="3334" y="1273"/>
                  </a:lnTo>
                  <a:lnTo>
                    <a:pt x="3184" y="1324"/>
                  </a:lnTo>
                  <a:lnTo>
                    <a:pt x="3016" y="1374"/>
                  </a:lnTo>
                  <a:lnTo>
                    <a:pt x="2832" y="1407"/>
                  </a:lnTo>
                  <a:lnTo>
                    <a:pt x="2614" y="1441"/>
                  </a:lnTo>
                  <a:lnTo>
                    <a:pt x="2396" y="1458"/>
                  </a:lnTo>
                  <a:lnTo>
                    <a:pt x="2128" y="1474"/>
                  </a:lnTo>
                  <a:lnTo>
                    <a:pt x="1793" y="1458"/>
                  </a:lnTo>
                  <a:lnTo>
                    <a:pt x="1475" y="1424"/>
                  </a:lnTo>
                  <a:lnTo>
                    <a:pt x="1190" y="1357"/>
                  </a:lnTo>
                  <a:lnTo>
                    <a:pt x="939" y="1273"/>
                  </a:lnTo>
                  <a:lnTo>
                    <a:pt x="721" y="1173"/>
                  </a:lnTo>
                  <a:lnTo>
                    <a:pt x="537" y="1039"/>
                  </a:lnTo>
                  <a:lnTo>
                    <a:pt x="453" y="972"/>
                  </a:lnTo>
                  <a:lnTo>
                    <a:pt x="386" y="905"/>
                  </a:lnTo>
                  <a:lnTo>
                    <a:pt x="319" y="821"/>
                  </a:lnTo>
                  <a:lnTo>
                    <a:pt x="269" y="737"/>
                  </a:lnTo>
                  <a:lnTo>
                    <a:pt x="219" y="587"/>
                  </a:lnTo>
                  <a:lnTo>
                    <a:pt x="202" y="436"/>
                  </a:lnTo>
                  <a:lnTo>
                    <a:pt x="219" y="319"/>
                  </a:lnTo>
                  <a:lnTo>
                    <a:pt x="252" y="252"/>
                  </a:lnTo>
                  <a:lnTo>
                    <a:pt x="302" y="201"/>
                  </a:lnTo>
                  <a:lnTo>
                    <a:pt x="319" y="201"/>
                  </a:lnTo>
                  <a:lnTo>
                    <a:pt x="336" y="168"/>
                  </a:lnTo>
                  <a:lnTo>
                    <a:pt x="353" y="134"/>
                  </a:lnTo>
                  <a:lnTo>
                    <a:pt x="369" y="101"/>
                  </a:lnTo>
                  <a:lnTo>
                    <a:pt x="353" y="51"/>
                  </a:lnTo>
                  <a:lnTo>
                    <a:pt x="319" y="34"/>
                  </a:lnTo>
                  <a:lnTo>
                    <a:pt x="286" y="17"/>
                  </a:lnTo>
                  <a:lnTo>
                    <a:pt x="25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2"/>
            <p:cNvSpPr/>
            <p:nvPr/>
          </p:nvSpPr>
          <p:spPr>
            <a:xfrm>
              <a:off x="2946275" y="734125"/>
              <a:ext cx="27675" cy="12575"/>
            </a:xfrm>
            <a:custGeom>
              <a:rect b="b" l="l" r="r" t="t"/>
              <a:pathLst>
                <a:path extrusionOk="0" h="503" w="1107">
                  <a:moveTo>
                    <a:pt x="68" y="0"/>
                  </a:moveTo>
                  <a:lnTo>
                    <a:pt x="34" y="17"/>
                  </a:lnTo>
                  <a:lnTo>
                    <a:pt x="17" y="50"/>
                  </a:lnTo>
                  <a:lnTo>
                    <a:pt x="1" y="84"/>
                  </a:lnTo>
                  <a:lnTo>
                    <a:pt x="1" y="117"/>
                  </a:lnTo>
                  <a:lnTo>
                    <a:pt x="17" y="168"/>
                  </a:lnTo>
                  <a:lnTo>
                    <a:pt x="51" y="184"/>
                  </a:lnTo>
                  <a:lnTo>
                    <a:pt x="269" y="302"/>
                  </a:lnTo>
                  <a:lnTo>
                    <a:pt x="503" y="385"/>
                  </a:lnTo>
                  <a:lnTo>
                    <a:pt x="738" y="452"/>
                  </a:lnTo>
                  <a:lnTo>
                    <a:pt x="989" y="503"/>
                  </a:lnTo>
                  <a:lnTo>
                    <a:pt x="1039" y="503"/>
                  </a:lnTo>
                  <a:lnTo>
                    <a:pt x="1073" y="486"/>
                  </a:lnTo>
                  <a:lnTo>
                    <a:pt x="1090" y="452"/>
                  </a:lnTo>
                  <a:lnTo>
                    <a:pt x="1106" y="419"/>
                  </a:lnTo>
                  <a:lnTo>
                    <a:pt x="1106" y="369"/>
                  </a:lnTo>
                  <a:lnTo>
                    <a:pt x="1090" y="335"/>
                  </a:lnTo>
                  <a:lnTo>
                    <a:pt x="1056" y="318"/>
                  </a:lnTo>
                  <a:lnTo>
                    <a:pt x="1023" y="302"/>
                  </a:lnTo>
                  <a:lnTo>
                    <a:pt x="788" y="268"/>
                  </a:lnTo>
                  <a:lnTo>
                    <a:pt x="570" y="201"/>
                  </a:lnTo>
                  <a:lnTo>
                    <a:pt x="352" y="117"/>
                  </a:lnTo>
                  <a:lnTo>
                    <a:pt x="151" y="17"/>
                  </a:lnTo>
                  <a:lnTo>
                    <a:pt x="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2"/>
            <p:cNvSpPr/>
            <p:nvPr/>
          </p:nvSpPr>
          <p:spPr>
            <a:xfrm>
              <a:off x="2989000" y="745425"/>
              <a:ext cx="25575" cy="6300"/>
            </a:xfrm>
            <a:custGeom>
              <a:rect b="b" l="l" r="r" t="t"/>
              <a:pathLst>
                <a:path extrusionOk="0" h="252" w="1023">
                  <a:moveTo>
                    <a:pt x="84" y="0"/>
                  </a:moveTo>
                  <a:lnTo>
                    <a:pt x="51" y="17"/>
                  </a:lnTo>
                  <a:lnTo>
                    <a:pt x="17" y="34"/>
                  </a:lnTo>
                  <a:lnTo>
                    <a:pt x="0" y="84"/>
                  </a:lnTo>
                  <a:lnTo>
                    <a:pt x="0" y="118"/>
                  </a:lnTo>
                  <a:lnTo>
                    <a:pt x="17" y="151"/>
                  </a:lnTo>
                  <a:lnTo>
                    <a:pt x="34" y="185"/>
                  </a:lnTo>
                  <a:lnTo>
                    <a:pt x="67" y="201"/>
                  </a:lnTo>
                  <a:lnTo>
                    <a:pt x="302" y="235"/>
                  </a:lnTo>
                  <a:lnTo>
                    <a:pt x="520" y="252"/>
                  </a:lnTo>
                  <a:lnTo>
                    <a:pt x="737" y="235"/>
                  </a:lnTo>
                  <a:lnTo>
                    <a:pt x="938" y="201"/>
                  </a:lnTo>
                  <a:lnTo>
                    <a:pt x="972" y="185"/>
                  </a:lnTo>
                  <a:lnTo>
                    <a:pt x="1005" y="168"/>
                  </a:lnTo>
                  <a:lnTo>
                    <a:pt x="1022" y="118"/>
                  </a:lnTo>
                  <a:lnTo>
                    <a:pt x="1022" y="84"/>
                  </a:lnTo>
                  <a:lnTo>
                    <a:pt x="1005" y="51"/>
                  </a:lnTo>
                  <a:lnTo>
                    <a:pt x="972" y="17"/>
                  </a:lnTo>
                  <a:lnTo>
                    <a:pt x="938" y="0"/>
                  </a:lnTo>
                  <a:lnTo>
                    <a:pt x="905" y="0"/>
                  </a:lnTo>
                  <a:lnTo>
                    <a:pt x="704" y="34"/>
                  </a:lnTo>
                  <a:lnTo>
                    <a:pt x="503" y="51"/>
                  </a:lnTo>
                  <a:lnTo>
                    <a:pt x="319" y="34"/>
                  </a:lnTo>
                  <a:lnTo>
                    <a:pt x="118"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2"/>
            <p:cNvSpPr/>
            <p:nvPr/>
          </p:nvSpPr>
          <p:spPr>
            <a:xfrm>
              <a:off x="3025850" y="732850"/>
              <a:ext cx="23475" cy="13850"/>
            </a:xfrm>
            <a:custGeom>
              <a:rect b="b" l="l" r="r" t="t"/>
              <a:pathLst>
                <a:path extrusionOk="0" h="554" w="939">
                  <a:moveTo>
                    <a:pt x="838" y="1"/>
                  </a:moveTo>
                  <a:lnTo>
                    <a:pt x="804" y="18"/>
                  </a:lnTo>
                  <a:lnTo>
                    <a:pt x="771" y="34"/>
                  </a:lnTo>
                  <a:lnTo>
                    <a:pt x="603" y="152"/>
                  </a:lnTo>
                  <a:lnTo>
                    <a:pt x="436" y="235"/>
                  </a:lnTo>
                  <a:lnTo>
                    <a:pt x="268" y="302"/>
                  </a:lnTo>
                  <a:lnTo>
                    <a:pt x="67" y="353"/>
                  </a:lnTo>
                  <a:lnTo>
                    <a:pt x="34" y="369"/>
                  </a:lnTo>
                  <a:lnTo>
                    <a:pt x="17" y="403"/>
                  </a:lnTo>
                  <a:lnTo>
                    <a:pt x="0" y="436"/>
                  </a:lnTo>
                  <a:lnTo>
                    <a:pt x="0" y="470"/>
                  </a:lnTo>
                  <a:lnTo>
                    <a:pt x="0" y="503"/>
                  </a:lnTo>
                  <a:lnTo>
                    <a:pt x="34" y="537"/>
                  </a:lnTo>
                  <a:lnTo>
                    <a:pt x="51" y="554"/>
                  </a:lnTo>
                  <a:lnTo>
                    <a:pt x="118" y="554"/>
                  </a:lnTo>
                  <a:lnTo>
                    <a:pt x="319" y="503"/>
                  </a:lnTo>
                  <a:lnTo>
                    <a:pt x="520" y="420"/>
                  </a:lnTo>
                  <a:lnTo>
                    <a:pt x="721" y="319"/>
                  </a:lnTo>
                  <a:lnTo>
                    <a:pt x="888" y="185"/>
                  </a:lnTo>
                  <a:lnTo>
                    <a:pt x="922" y="152"/>
                  </a:lnTo>
                  <a:lnTo>
                    <a:pt x="938" y="118"/>
                  </a:lnTo>
                  <a:lnTo>
                    <a:pt x="922" y="85"/>
                  </a:lnTo>
                  <a:lnTo>
                    <a:pt x="905" y="51"/>
                  </a:lnTo>
                  <a:lnTo>
                    <a:pt x="888" y="18"/>
                  </a:lnTo>
                  <a:lnTo>
                    <a:pt x="83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22"/>
            <p:cNvSpPr/>
            <p:nvPr/>
          </p:nvSpPr>
          <p:spPr>
            <a:xfrm>
              <a:off x="2996125" y="694325"/>
              <a:ext cx="9225" cy="7150"/>
            </a:xfrm>
            <a:custGeom>
              <a:rect b="b" l="l" r="r" t="t"/>
              <a:pathLst>
                <a:path extrusionOk="0" h="286" w="369">
                  <a:moveTo>
                    <a:pt x="101" y="1"/>
                  </a:moveTo>
                  <a:lnTo>
                    <a:pt x="50" y="18"/>
                  </a:lnTo>
                  <a:lnTo>
                    <a:pt x="34" y="34"/>
                  </a:lnTo>
                  <a:lnTo>
                    <a:pt x="0" y="68"/>
                  </a:lnTo>
                  <a:lnTo>
                    <a:pt x="0" y="101"/>
                  </a:lnTo>
                  <a:lnTo>
                    <a:pt x="0" y="152"/>
                  </a:lnTo>
                  <a:lnTo>
                    <a:pt x="34" y="185"/>
                  </a:lnTo>
                  <a:lnTo>
                    <a:pt x="50" y="202"/>
                  </a:lnTo>
                  <a:lnTo>
                    <a:pt x="101" y="202"/>
                  </a:lnTo>
                  <a:lnTo>
                    <a:pt x="151" y="219"/>
                  </a:lnTo>
                  <a:lnTo>
                    <a:pt x="201" y="252"/>
                  </a:lnTo>
                  <a:lnTo>
                    <a:pt x="235" y="269"/>
                  </a:lnTo>
                  <a:lnTo>
                    <a:pt x="268" y="286"/>
                  </a:lnTo>
                  <a:lnTo>
                    <a:pt x="302" y="269"/>
                  </a:lnTo>
                  <a:lnTo>
                    <a:pt x="335" y="252"/>
                  </a:lnTo>
                  <a:lnTo>
                    <a:pt x="369" y="219"/>
                  </a:lnTo>
                  <a:lnTo>
                    <a:pt x="369" y="185"/>
                  </a:lnTo>
                  <a:lnTo>
                    <a:pt x="369" y="152"/>
                  </a:lnTo>
                  <a:lnTo>
                    <a:pt x="352" y="118"/>
                  </a:lnTo>
                  <a:lnTo>
                    <a:pt x="285" y="68"/>
                  </a:lnTo>
                  <a:lnTo>
                    <a:pt x="235" y="34"/>
                  </a:lnTo>
                  <a:lnTo>
                    <a:pt x="168"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2"/>
            <p:cNvSpPr/>
            <p:nvPr/>
          </p:nvSpPr>
          <p:spPr>
            <a:xfrm>
              <a:off x="2991500" y="716100"/>
              <a:ext cx="9250" cy="6725"/>
            </a:xfrm>
            <a:custGeom>
              <a:rect b="b" l="l" r="r" t="t"/>
              <a:pathLst>
                <a:path extrusionOk="0" h="269" w="370">
                  <a:moveTo>
                    <a:pt x="51" y="1"/>
                  </a:moveTo>
                  <a:lnTo>
                    <a:pt x="18" y="34"/>
                  </a:lnTo>
                  <a:lnTo>
                    <a:pt x="1" y="51"/>
                  </a:lnTo>
                  <a:lnTo>
                    <a:pt x="1" y="101"/>
                  </a:lnTo>
                  <a:lnTo>
                    <a:pt x="1" y="135"/>
                  </a:lnTo>
                  <a:lnTo>
                    <a:pt x="18" y="168"/>
                  </a:lnTo>
                  <a:lnTo>
                    <a:pt x="68" y="219"/>
                  </a:lnTo>
                  <a:lnTo>
                    <a:pt x="135" y="252"/>
                  </a:lnTo>
                  <a:lnTo>
                    <a:pt x="202" y="269"/>
                  </a:lnTo>
                  <a:lnTo>
                    <a:pt x="302" y="269"/>
                  </a:lnTo>
                  <a:lnTo>
                    <a:pt x="336" y="252"/>
                  </a:lnTo>
                  <a:lnTo>
                    <a:pt x="353" y="219"/>
                  </a:lnTo>
                  <a:lnTo>
                    <a:pt x="369" y="168"/>
                  </a:lnTo>
                  <a:lnTo>
                    <a:pt x="353" y="135"/>
                  </a:lnTo>
                  <a:lnTo>
                    <a:pt x="336" y="101"/>
                  </a:lnTo>
                  <a:lnTo>
                    <a:pt x="302" y="85"/>
                  </a:lnTo>
                  <a:lnTo>
                    <a:pt x="269" y="68"/>
                  </a:lnTo>
                  <a:lnTo>
                    <a:pt x="219" y="68"/>
                  </a:lnTo>
                  <a:lnTo>
                    <a:pt x="168" y="34"/>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2"/>
            <p:cNvSpPr/>
            <p:nvPr/>
          </p:nvSpPr>
          <p:spPr>
            <a:xfrm>
              <a:off x="2990250" y="694325"/>
              <a:ext cx="10925" cy="16775"/>
            </a:xfrm>
            <a:custGeom>
              <a:rect b="b" l="l" r="r" t="t"/>
              <a:pathLst>
                <a:path extrusionOk="0" h="671" w="437">
                  <a:moveTo>
                    <a:pt x="336" y="1"/>
                  </a:moveTo>
                  <a:lnTo>
                    <a:pt x="269" y="18"/>
                  </a:lnTo>
                  <a:lnTo>
                    <a:pt x="202" y="34"/>
                  </a:lnTo>
                  <a:lnTo>
                    <a:pt x="151" y="68"/>
                  </a:lnTo>
                  <a:lnTo>
                    <a:pt x="101" y="101"/>
                  </a:lnTo>
                  <a:lnTo>
                    <a:pt x="51" y="152"/>
                  </a:lnTo>
                  <a:lnTo>
                    <a:pt x="17" y="219"/>
                  </a:lnTo>
                  <a:lnTo>
                    <a:pt x="1" y="269"/>
                  </a:lnTo>
                  <a:lnTo>
                    <a:pt x="1" y="336"/>
                  </a:lnTo>
                  <a:lnTo>
                    <a:pt x="1" y="403"/>
                  </a:lnTo>
                  <a:lnTo>
                    <a:pt x="17" y="470"/>
                  </a:lnTo>
                  <a:lnTo>
                    <a:pt x="51" y="537"/>
                  </a:lnTo>
                  <a:lnTo>
                    <a:pt x="101" y="587"/>
                  </a:lnTo>
                  <a:lnTo>
                    <a:pt x="151" y="621"/>
                  </a:lnTo>
                  <a:lnTo>
                    <a:pt x="202" y="654"/>
                  </a:lnTo>
                  <a:lnTo>
                    <a:pt x="269" y="671"/>
                  </a:lnTo>
                  <a:lnTo>
                    <a:pt x="369" y="671"/>
                  </a:lnTo>
                  <a:lnTo>
                    <a:pt x="403" y="654"/>
                  </a:lnTo>
                  <a:lnTo>
                    <a:pt x="419" y="621"/>
                  </a:lnTo>
                  <a:lnTo>
                    <a:pt x="436" y="570"/>
                  </a:lnTo>
                  <a:lnTo>
                    <a:pt x="419" y="537"/>
                  </a:lnTo>
                  <a:lnTo>
                    <a:pt x="403" y="503"/>
                  </a:lnTo>
                  <a:lnTo>
                    <a:pt x="369" y="487"/>
                  </a:lnTo>
                  <a:lnTo>
                    <a:pt x="336" y="470"/>
                  </a:lnTo>
                  <a:lnTo>
                    <a:pt x="285" y="470"/>
                  </a:lnTo>
                  <a:lnTo>
                    <a:pt x="235" y="436"/>
                  </a:lnTo>
                  <a:lnTo>
                    <a:pt x="202" y="403"/>
                  </a:lnTo>
                  <a:lnTo>
                    <a:pt x="202" y="336"/>
                  </a:lnTo>
                  <a:lnTo>
                    <a:pt x="202" y="286"/>
                  </a:lnTo>
                  <a:lnTo>
                    <a:pt x="235" y="252"/>
                  </a:lnTo>
                  <a:lnTo>
                    <a:pt x="285" y="219"/>
                  </a:lnTo>
                  <a:lnTo>
                    <a:pt x="336" y="202"/>
                  </a:lnTo>
                  <a:lnTo>
                    <a:pt x="369" y="202"/>
                  </a:lnTo>
                  <a:lnTo>
                    <a:pt x="403" y="185"/>
                  </a:lnTo>
                  <a:lnTo>
                    <a:pt x="419" y="152"/>
                  </a:lnTo>
                  <a:lnTo>
                    <a:pt x="436" y="101"/>
                  </a:lnTo>
                  <a:lnTo>
                    <a:pt x="419" y="68"/>
                  </a:lnTo>
                  <a:lnTo>
                    <a:pt x="403" y="34"/>
                  </a:lnTo>
                  <a:lnTo>
                    <a:pt x="369" y="18"/>
                  </a:lnTo>
                  <a:lnTo>
                    <a:pt x="33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2"/>
            <p:cNvSpPr/>
            <p:nvPr/>
          </p:nvSpPr>
          <p:spPr>
            <a:xfrm>
              <a:off x="2996125" y="706050"/>
              <a:ext cx="10900" cy="16775"/>
            </a:xfrm>
            <a:custGeom>
              <a:rect b="b" l="l" r="r" t="t"/>
              <a:pathLst>
                <a:path extrusionOk="0" h="671" w="436">
                  <a:moveTo>
                    <a:pt x="101" y="1"/>
                  </a:moveTo>
                  <a:lnTo>
                    <a:pt x="50" y="18"/>
                  </a:lnTo>
                  <a:lnTo>
                    <a:pt x="34" y="34"/>
                  </a:lnTo>
                  <a:lnTo>
                    <a:pt x="0" y="68"/>
                  </a:lnTo>
                  <a:lnTo>
                    <a:pt x="0" y="101"/>
                  </a:lnTo>
                  <a:lnTo>
                    <a:pt x="0" y="152"/>
                  </a:lnTo>
                  <a:lnTo>
                    <a:pt x="34" y="185"/>
                  </a:lnTo>
                  <a:lnTo>
                    <a:pt x="50" y="202"/>
                  </a:lnTo>
                  <a:lnTo>
                    <a:pt x="101" y="202"/>
                  </a:lnTo>
                  <a:lnTo>
                    <a:pt x="151" y="219"/>
                  </a:lnTo>
                  <a:lnTo>
                    <a:pt x="184" y="252"/>
                  </a:lnTo>
                  <a:lnTo>
                    <a:pt x="218" y="286"/>
                  </a:lnTo>
                  <a:lnTo>
                    <a:pt x="235" y="336"/>
                  </a:lnTo>
                  <a:lnTo>
                    <a:pt x="218" y="403"/>
                  </a:lnTo>
                  <a:lnTo>
                    <a:pt x="184" y="436"/>
                  </a:lnTo>
                  <a:lnTo>
                    <a:pt x="151" y="470"/>
                  </a:lnTo>
                  <a:lnTo>
                    <a:pt x="101" y="470"/>
                  </a:lnTo>
                  <a:lnTo>
                    <a:pt x="50" y="487"/>
                  </a:lnTo>
                  <a:lnTo>
                    <a:pt x="34" y="503"/>
                  </a:lnTo>
                  <a:lnTo>
                    <a:pt x="0" y="537"/>
                  </a:lnTo>
                  <a:lnTo>
                    <a:pt x="0" y="570"/>
                  </a:lnTo>
                  <a:lnTo>
                    <a:pt x="0" y="621"/>
                  </a:lnTo>
                  <a:lnTo>
                    <a:pt x="34" y="654"/>
                  </a:lnTo>
                  <a:lnTo>
                    <a:pt x="50" y="671"/>
                  </a:lnTo>
                  <a:lnTo>
                    <a:pt x="168" y="671"/>
                  </a:lnTo>
                  <a:lnTo>
                    <a:pt x="235" y="654"/>
                  </a:lnTo>
                  <a:lnTo>
                    <a:pt x="285" y="621"/>
                  </a:lnTo>
                  <a:lnTo>
                    <a:pt x="335" y="587"/>
                  </a:lnTo>
                  <a:lnTo>
                    <a:pt x="369" y="537"/>
                  </a:lnTo>
                  <a:lnTo>
                    <a:pt x="402" y="470"/>
                  </a:lnTo>
                  <a:lnTo>
                    <a:pt x="419" y="403"/>
                  </a:lnTo>
                  <a:lnTo>
                    <a:pt x="436" y="336"/>
                  </a:lnTo>
                  <a:lnTo>
                    <a:pt x="419" y="269"/>
                  </a:lnTo>
                  <a:lnTo>
                    <a:pt x="402" y="219"/>
                  </a:lnTo>
                  <a:lnTo>
                    <a:pt x="369" y="152"/>
                  </a:lnTo>
                  <a:lnTo>
                    <a:pt x="335" y="101"/>
                  </a:lnTo>
                  <a:lnTo>
                    <a:pt x="285" y="68"/>
                  </a:lnTo>
                  <a:lnTo>
                    <a:pt x="235" y="34"/>
                  </a:lnTo>
                  <a:lnTo>
                    <a:pt x="168"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2"/>
            <p:cNvSpPr/>
            <p:nvPr/>
          </p:nvSpPr>
          <p:spPr>
            <a:xfrm>
              <a:off x="2995700" y="717775"/>
              <a:ext cx="5050" cy="8400"/>
            </a:xfrm>
            <a:custGeom>
              <a:rect b="b" l="l" r="r" t="t"/>
              <a:pathLst>
                <a:path extrusionOk="0" h="336" w="202">
                  <a:moveTo>
                    <a:pt x="101" y="1"/>
                  </a:moveTo>
                  <a:lnTo>
                    <a:pt x="51" y="18"/>
                  </a:lnTo>
                  <a:lnTo>
                    <a:pt x="34" y="34"/>
                  </a:lnTo>
                  <a:lnTo>
                    <a:pt x="0" y="68"/>
                  </a:lnTo>
                  <a:lnTo>
                    <a:pt x="0" y="101"/>
                  </a:lnTo>
                  <a:lnTo>
                    <a:pt x="0" y="235"/>
                  </a:lnTo>
                  <a:lnTo>
                    <a:pt x="0" y="269"/>
                  </a:lnTo>
                  <a:lnTo>
                    <a:pt x="34" y="302"/>
                  </a:lnTo>
                  <a:lnTo>
                    <a:pt x="51" y="319"/>
                  </a:lnTo>
                  <a:lnTo>
                    <a:pt x="101" y="336"/>
                  </a:lnTo>
                  <a:lnTo>
                    <a:pt x="134" y="319"/>
                  </a:lnTo>
                  <a:lnTo>
                    <a:pt x="168" y="302"/>
                  </a:lnTo>
                  <a:lnTo>
                    <a:pt x="185" y="269"/>
                  </a:lnTo>
                  <a:lnTo>
                    <a:pt x="201" y="235"/>
                  </a:lnTo>
                  <a:lnTo>
                    <a:pt x="201" y="101"/>
                  </a:lnTo>
                  <a:lnTo>
                    <a:pt x="185" y="68"/>
                  </a:lnTo>
                  <a:lnTo>
                    <a:pt x="168" y="34"/>
                  </a:lnTo>
                  <a:lnTo>
                    <a:pt x="134" y="18"/>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2"/>
            <p:cNvSpPr/>
            <p:nvPr/>
          </p:nvSpPr>
          <p:spPr>
            <a:xfrm>
              <a:off x="2995700" y="691400"/>
              <a:ext cx="5050" cy="7975"/>
            </a:xfrm>
            <a:custGeom>
              <a:rect b="b" l="l" r="r" t="t"/>
              <a:pathLst>
                <a:path extrusionOk="0" h="319" w="202">
                  <a:moveTo>
                    <a:pt x="101" y="1"/>
                  </a:moveTo>
                  <a:lnTo>
                    <a:pt x="51" y="17"/>
                  </a:lnTo>
                  <a:lnTo>
                    <a:pt x="34" y="34"/>
                  </a:lnTo>
                  <a:lnTo>
                    <a:pt x="0" y="68"/>
                  </a:lnTo>
                  <a:lnTo>
                    <a:pt x="0" y="101"/>
                  </a:lnTo>
                  <a:lnTo>
                    <a:pt x="0" y="218"/>
                  </a:lnTo>
                  <a:lnTo>
                    <a:pt x="0" y="269"/>
                  </a:lnTo>
                  <a:lnTo>
                    <a:pt x="34" y="302"/>
                  </a:lnTo>
                  <a:lnTo>
                    <a:pt x="51" y="319"/>
                  </a:lnTo>
                  <a:lnTo>
                    <a:pt x="134" y="319"/>
                  </a:lnTo>
                  <a:lnTo>
                    <a:pt x="168" y="302"/>
                  </a:lnTo>
                  <a:lnTo>
                    <a:pt x="185" y="269"/>
                  </a:lnTo>
                  <a:lnTo>
                    <a:pt x="201" y="218"/>
                  </a:lnTo>
                  <a:lnTo>
                    <a:pt x="201" y="101"/>
                  </a:lnTo>
                  <a:lnTo>
                    <a:pt x="185" y="68"/>
                  </a:lnTo>
                  <a:lnTo>
                    <a:pt x="168" y="34"/>
                  </a:lnTo>
                  <a:lnTo>
                    <a:pt x="134"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3"/>
          <p:cNvPicPr preferRelativeResize="0"/>
          <p:nvPr/>
        </p:nvPicPr>
        <p:blipFill rotWithShape="1">
          <a:blip r:embed="rId3">
            <a:alphaModFix/>
          </a:blip>
          <a:srcRect b="0" l="58248" r="0" t="0"/>
          <a:stretch/>
        </p:blipFill>
        <p:spPr>
          <a:xfrm>
            <a:off x="-132900" y="0"/>
            <a:ext cx="3817776" cy="6858000"/>
          </a:xfrm>
          <a:prstGeom prst="rect">
            <a:avLst/>
          </a:prstGeom>
          <a:noFill/>
          <a:ln>
            <a:noFill/>
          </a:ln>
        </p:spPr>
      </p:pic>
      <p:sp>
        <p:nvSpPr>
          <p:cNvPr id="123" name="Google Shape;123;p23"/>
          <p:cNvSpPr/>
          <p:nvPr/>
        </p:nvSpPr>
        <p:spPr>
          <a:xfrm>
            <a:off x="10699575" y="6179350"/>
            <a:ext cx="1492500" cy="642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3"/>
          <p:cNvSpPr txBox="1"/>
          <p:nvPr>
            <p:ph type="ctrTitle"/>
          </p:nvPr>
        </p:nvSpPr>
        <p:spPr>
          <a:xfrm>
            <a:off x="3757246" y="5647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Inter Black"/>
              <a:buNone/>
            </a:pPr>
            <a:r>
              <a:rPr lang="en-US">
                <a:solidFill>
                  <a:srgbClr val="004280"/>
                </a:solidFill>
                <a:latin typeface="Quattrocento Sans"/>
                <a:ea typeface="Quattrocento Sans"/>
                <a:cs typeface="Quattrocento Sans"/>
                <a:sym typeface="Quattrocento Sans"/>
              </a:rPr>
              <a:t>Eligibility</a:t>
            </a:r>
            <a:endParaRPr>
              <a:solidFill>
                <a:srgbClr val="004280"/>
              </a:solidFill>
              <a:latin typeface="Quattrocento Sans"/>
              <a:ea typeface="Quattrocento Sans"/>
              <a:cs typeface="Quattrocento Sans"/>
              <a:sym typeface="Quattrocento Sans"/>
            </a:endParaRPr>
          </a:p>
        </p:txBody>
      </p:sp>
      <p:sp>
        <p:nvSpPr>
          <p:cNvPr id="125" name="Google Shape;125;p23"/>
          <p:cNvSpPr txBox="1"/>
          <p:nvPr>
            <p:ph idx="1" type="body"/>
          </p:nvPr>
        </p:nvSpPr>
        <p:spPr>
          <a:xfrm>
            <a:off x="5927552" y="2229850"/>
            <a:ext cx="6135900" cy="26757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50000"/>
              </a:lnSpc>
              <a:spcBef>
                <a:spcPts val="1000"/>
              </a:spcBef>
              <a:spcAft>
                <a:spcPts val="0"/>
              </a:spcAft>
              <a:buSzPct val="108107"/>
              <a:buNone/>
            </a:pPr>
            <a:r>
              <a:rPr b="1" lang="en-US">
                <a:solidFill>
                  <a:srgbClr val="004280"/>
                </a:solidFill>
                <a:latin typeface="Quattrocento Sans"/>
                <a:ea typeface="Quattrocento Sans"/>
                <a:cs typeface="Quattrocento Sans"/>
                <a:sym typeface="Quattrocento Sans"/>
              </a:rPr>
              <a:t>Must be enrolled in a high-deductible health plan (HDHP)</a:t>
            </a:r>
            <a:endParaRPr b="1">
              <a:solidFill>
                <a:srgbClr val="004280"/>
              </a:solidFill>
            </a:endParaRPr>
          </a:p>
          <a:p>
            <a:pPr indent="-342900" lvl="0" marL="342900" rtl="0" algn="l">
              <a:lnSpc>
                <a:spcPct val="150000"/>
              </a:lnSpc>
              <a:spcBef>
                <a:spcPts val="1000"/>
              </a:spcBef>
              <a:spcAft>
                <a:spcPts val="0"/>
              </a:spcAft>
              <a:buClr>
                <a:srgbClr val="004280"/>
              </a:buClr>
              <a:buSzPct val="108107"/>
              <a:buFont typeface="Arial"/>
              <a:buChar char="•"/>
            </a:pPr>
            <a:r>
              <a:rPr lang="en-US">
                <a:solidFill>
                  <a:srgbClr val="004280"/>
                </a:solidFill>
                <a:latin typeface="Quattrocento Sans"/>
                <a:ea typeface="Quattrocento Sans"/>
                <a:cs typeface="Quattrocento Sans"/>
                <a:sym typeface="Quattrocento Sans"/>
              </a:rPr>
              <a:t>Cannot be enrolled in a PPT or HMO health plan</a:t>
            </a:r>
            <a:endParaRPr>
              <a:solidFill>
                <a:srgbClr val="004280"/>
              </a:solidFill>
            </a:endParaRPr>
          </a:p>
          <a:p>
            <a:pPr indent="0" lvl="0" marL="0" rtl="0" algn="l">
              <a:lnSpc>
                <a:spcPct val="150000"/>
              </a:lnSpc>
              <a:spcBef>
                <a:spcPts val="1000"/>
              </a:spcBef>
              <a:spcAft>
                <a:spcPts val="0"/>
              </a:spcAft>
              <a:buSzPct val="108107"/>
              <a:buNone/>
            </a:pPr>
            <a:r>
              <a:rPr b="1" lang="en-US">
                <a:solidFill>
                  <a:srgbClr val="004280"/>
                </a:solidFill>
                <a:latin typeface="Quattrocento Sans"/>
                <a:ea typeface="Quattrocento Sans"/>
                <a:cs typeface="Quattrocento Sans"/>
                <a:sym typeface="Quattrocento Sans"/>
              </a:rPr>
              <a:t>Can be enrolled/covered by:</a:t>
            </a:r>
            <a:endParaRPr b="1">
              <a:solidFill>
                <a:srgbClr val="004280"/>
              </a:solidFill>
            </a:endParaRPr>
          </a:p>
          <a:p>
            <a:pPr indent="-342900" lvl="0" marL="342900" rtl="0" algn="l">
              <a:lnSpc>
                <a:spcPct val="150000"/>
              </a:lnSpc>
              <a:spcBef>
                <a:spcPts val="1000"/>
              </a:spcBef>
              <a:spcAft>
                <a:spcPts val="0"/>
              </a:spcAft>
              <a:buClr>
                <a:srgbClr val="004280"/>
              </a:buClr>
              <a:buSzPct val="108107"/>
              <a:buFont typeface="Arial"/>
              <a:buChar char="•"/>
            </a:pPr>
            <a:r>
              <a:rPr lang="en-US">
                <a:solidFill>
                  <a:srgbClr val="004280"/>
                </a:solidFill>
                <a:latin typeface="Quattrocento Sans"/>
                <a:ea typeface="Quattrocento Sans"/>
                <a:cs typeface="Quattrocento Sans"/>
                <a:sym typeface="Quattrocento Sans"/>
              </a:rPr>
              <a:t>Limited FSA or combination FSA</a:t>
            </a:r>
            <a:endParaRPr>
              <a:solidFill>
                <a:srgbClr val="004280"/>
              </a:solidFill>
            </a:endParaRPr>
          </a:p>
          <a:p>
            <a:pPr indent="-342900" lvl="0" marL="342900" rtl="0" algn="l">
              <a:lnSpc>
                <a:spcPct val="150000"/>
              </a:lnSpc>
              <a:spcBef>
                <a:spcPts val="1000"/>
              </a:spcBef>
              <a:spcAft>
                <a:spcPts val="0"/>
              </a:spcAft>
              <a:buClr>
                <a:srgbClr val="004280"/>
              </a:buClr>
              <a:buSzPct val="108107"/>
              <a:buFont typeface="Arial"/>
              <a:buChar char="•"/>
            </a:pPr>
            <a:r>
              <a:rPr lang="en-US">
                <a:solidFill>
                  <a:srgbClr val="004280"/>
                </a:solidFill>
                <a:latin typeface="Quattrocento Sans"/>
                <a:ea typeface="Quattrocento Sans"/>
                <a:cs typeface="Quattrocento Sans"/>
                <a:sym typeface="Quattrocento Sans"/>
              </a:rPr>
              <a:t>Dependent care FSA</a:t>
            </a:r>
            <a:endParaRPr>
              <a:solidFill>
                <a:srgbClr val="004280"/>
              </a:solidFill>
              <a:latin typeface="Quattrocento Sans"/>
              <a:ea typeface="Quattrocento Sans"/>
              <a:cs typeface="Quattrocento Sans"/>
              <a:sym typeface="Quattrocento Sans"/>
            </a:endParaRPr>
          </a:p>
        </p:txBody>
      </p:sp>
      <p:sp>
        <p:nvSpPr>
          <p:cNvPr id="126" name="Google Shape;126;p23"/>
          <p:cNvSpPr/>
          <p:nvPr/>
        </p:nvSpPr>
        <p:spPr>
          <a:xfrm>
            <a:off x="3901293" y="2609880"/>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7" name="Google Shape;127;p23"/>
          <p:cNvSpPr/>
          <p:nvPr/>
        </p:nvSpPr>
        <p:spPr>
          <a:xfrm>
            <a:off x="4480383" y="3237035"/>
            <a:ext cx="757332" cy="661196"/>
          </a:xfrm>
          <a:custGeom>
            <a:rect b="b" l="l" r="r" t="t"/>
            <a:pathLst>
              <a:path extrusionOk="0" h="2882" w="3301">
                <a:moveTo>
                  <a:pt x="3200" y="1"/>
                </a:moveTo>
                <a:lnTo>
                  <a:pt x="3150" y="17"/>
                </a:lnTo>
                <a:lnTo>
                  <a:pt x="3133" y="51"/>
                </a:lnTo>
                <a:lnTo>
                  <a:pt x="1190" y="2630"/>
                </a:lnTo>
                <a:lnTo>
                  <a:pt x="168" y="1609"/>
                </a:lnTo>
                <a:lnTo>
                  <a:pt x="135" y="1592"/>
                </a:lnTo>
                <a:lnTo>
                  <a:pt x="101" y="1575"/>
                </a:lnTo>
                <a:lnTo>
                  <a:pt x="68" y="1592"/>
                </a:lnTo>
                <a:lnTo>
                  <a:pt x="34" y="1609"/>
                </a:lnTo>
                <a:lnTo>
                  <a:pt x="1" y="1642"/>
                </a:lnTo>
                <a:lnTo>
                  <a:pt x="1" y="1676"/>
                </a:lnTo>
                <a:lnTo>
                  <a:pt x="1" y="1709"/>
                </a:lnTo>
                <a:lnTo>
                  <a:pt x="34" y="1743"/>
                </a:lnTo>
                <a:lnTo>
                  <a:pt x="1140" y="2848"/>
                </a:lnTo>
                <a:lnTo>
                  <a:pt x="1173" y="2882"/>
                </a:lnTo>
                <a:lnTo>
                  <a:pt x="1207" y="2882"/>
                </a:lnTo>
                <a:lnTo>
                  <a:pt x="1257" y="2865"/>
                </a:lnTo>
                <a:lnTo>
                  <a:pt x="1290" y="2848"/>
                </a:lnTo>
                <a:lnTo>
                  <a:pt x="3284" y="168"/>
                </a:lnTo>
                <a:lnTo>
                  <a:pt x="3300" y="135"/>
                </a:lnTo>
                <a:lnTo>
                  <a:pt x="3300" y="84"/>
                </a:lnTo>
                <a:lnTo>
                  <a:pt x="3300" y="51"/>
                </a:lnTo>
                <a:lnTo>
                  <a:pt x="3267" y="17"/>
                </a:lnTo>
                <a:lnTo>
                  <a:pt x="323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4"/>
          <p:cNvPicPr preferRelativeResize="0"/>
          <p:nvPr/>
        </p:nvPicPr>
        <p:blipFill rotWithShape="1">
          <a:blip r:embed="rId3">
            <a:alphaModFix/>
          </a:blip>
          <a:srcRect b="0" l="58248" r="0" t="0"/>
          <a:stretch/>
        </p:blipFill>
        <p:spPr>
          <a:xfrm>
            <a:off x="-132900" y="0"/>
            <a:ext cx="3817776" cy="6858000"/>
          </a:xfrm>
          <a:prstGeom prst="rect">
            <a:avLst/>
          </a:prstGeom>
          <a:noFill/>
          <a:ln>
            <a:noFill/>
          </a:ln>
        </p:spPr>
      </p:pic>
      <p:sp>
        <p:nvSpPr>
          <p:cNvPr id="133" name="Google Shape;133;p24"/>
          <p:cNvSpPr/>
          <p:nvPr/>
        </p:nvSpPr>
        <p:spPr>
          <a:xfrm>
            <a:off x="10699575" y="6179350"/>
            <a:ext cx="1492500" cy="642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24"/>
          <p:cNvSpPr txBox="1"/>
          <p:nvPr>
            <p:ph type="ctrTitle"/>
          </p:nvPr>
        </p:nvSpPr>
        <p:spPr>
          <a:xfrm>
            <a:off x="3757246" y="564732"/>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Inter Black"/>
              <a:buNone/>
            </a:pPr>
            <a:r>
              <a:rPr lang="en-US">
                <a:solidFill>
                  <a:srgbClr val="004280"/>
                </a:solidFill>
                <a:latin typeface="Quattrocento Sans"/>
                <a:ea typeface="Quattrocento Sans"/>
                <a:cs typeface="Quattrocento Sans"/>
                <a:sym typeface="Quattrocento Sans"/>
              </a:rPr>
              <a:t>Benefits after age 65</a:t>
            </a:r>
            <a:endParaRPr>
              <a:solidFill>
                <a:srgbClr val="004280"/>
              </a:solidFill>
              <a:latin typeface="Quattrocento Sans"/>
              <a:ea typeface="Quattrocento Sans"/>
              <a:cs typeface="Quattrocento Sans"/>
              <a:sym typeface="Quattrocento Sans"/>
            </a:endParaRPr>
          </a:p>
        </p:txBody>
      </p:sp>
      <p:sp>
        <p:nvSpPr>
          <p:cNvPr id="135" name="Google Shape;135;p24"/>
          <p:cNvSpPr txBox="1"/>
          <p:nvPr>
            <p:ph idx="1" type="body"/>
          </p:nvPr>
        </p:nvSpPr>
        <p:spPr>
          <a:xfrm>
            <a:off x="5927552" y="2229850"/>
            <a:ext cx="6264600" cy="36255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50000"/>
              </a:lnSpc>
              <a:spcBef>
                <a:spcPts val="1000"/>
              </a:spcBef>
              <a:spcAft>
                <a:spcPts val="0"/>
              </a:spcAft>
              <a:buSzPct val="108100"/>
              <a:buNone/>
            </a:pPr>
            <a:r>
              <a:rPr b="1" lang="en-US">
                <a:solidFill>
                  <a:srgbClr val="004280"/>
                </a:solidFill>
                <a:latin typeface="Quattrocento Sans"/>
                <a:ea typeface="Quattrocento Sans"/>
                <a:cs typeface="Quattrocento Sans"/>
                <a:sym typeface="Quattrocento Sans"/>
              </a:rPr>
              <a:t>You are eligible to contribute to an HSA after you turn 65 if you meet the following criteria:</a:t>
            </a:r>
            <a:endParaRPr b="1">
              <a:solidFill>
                <a:srgbClr val="004280"/>
              </a:solidFill>
            </a:endParaRPr>
          </a:p>
          <a:p>
            <a:pPr indent="-332603" lvl="0" marL="342900" rtl="0" algn="l">
              <a:lnSpc>
                <a:spcPct val="150000"/>
              </a:lnSpc>
              <a:spcBef>
                <a:spcPts val="1000"/>
              </a:spcBef>
              <a:spcAft>
                <a:spcPts val="0"/>
              </a:spcAft>
              <a:buClr>
                <a:srgbClr val="004280"/>
              </a:buClr>
              <a:buSzPct val="108100"/>
              <a:buFont typeface="Arial"/>
              <a:buChar char="•"/>
            </a:pPr>
            <a:r>
              <a:rPr lang="en-US">
                <a:solidFill>
                  <a:srgbClr val="004280"/>
                </a:solidFill>
                <a:latin typeface="Quattrocento Sans"/>
                <a:ea typeface="Quattrocento Sans"/>
                <a:cs typeface="Quattrocento Sans"/>
                <a:sym typeface="Quattrocento Sans"/>
              </a:rPr>
              <a:t>You remain enrolled in a qualified high-deductible health plan (HDHP)</a:t>
            </a:r>
            <a:endParaRPr>
              <a:solidFill>
                <a:srgbClr val="004280"/>
              </a:solidFill>
            </a:endParaRPr>
          </a:p>
          <a:p>
            <a:pPr indent="-332603" lvl="0" marL="342900" rtl="0" algn="l">
              <a:lnSpc>
                <a:spcPct val="150000"/>
              </a:lnSpc>
              <a:spcBef>
                <a:spcPts val="1000"/>
              </a:spcBef>
              <a:spcAft>
                <a:spcPts val="0"/>
              </a:spcAft>
              <a:buClr>
                <a:srgbClr val="004280"/>
              </a:buClr>
              <a:buSzPct val="108100"/>
              <a:buFont typeface="Arial"/>
              <a:buChar char="•"/>
            </a:pPr>
            <a:r>
              <a:rPr lang="en-US">
                <a:solidFill>
                  <a:srgbClr val="004280"/>
                </a:solidFill>
                <a:latin typeface="Quattrocento Sans"/>
                <a:ea typeface="Quattrocento Sans"/>
                <a:cs typeface="Quattrocento Sans"/>
                <a:sym typeface="Quattrocento Sans"/>
              </a:rPr>
              <a:t>You do not enroll in Medicare</a:t>
            </a:r>
            <a:endParaRPr>
              <a:solidFill>
                <a:srgbClr val="004280"/>
              </a:solidFill>
            </a:endParaRPr>
          </a:p>
          <a:p>
            <a:pPr indent="0" lvl="0" marL="0" rtl="0" algn="l">
              <a:lnSpc>
                <a:spcPct val="150000"/>
              </a:lnSpc>
              <a:spcBef>
                <a:spcPts val="1000"/>
              </a:spcBef>
              <a:spcAft>
                <a:spcPts val="0"/>
              </a:spcAft>
              <a:buSzPct val="108100"/>
              <a:buNone/>
            </a:pPr>
            <a:r>
              <a:t/>
            </a:r>
            <a:endParaRPr>
              <a:solidFill>
                <a:srgbClr val="004280"/>
              </a:solidFill>
              <a:latin typeface="Quattrocento Sans"/>
              <a:ea typeface="Quattrocento Sans"/>
              <a:cs typeface="Quattrocento Sans"/>
              <a:sym typeface="Quattrocento Sans"/>
            </a:endParaRPr>
          </a:p>
          <a:p>
            <a:pPr indent="0" lvl="0" marL="0" rtl="0" algn="l">
              <a:lnSpc>
                <a:spcPct val="150000"/>
              </a:lnSpc>
              <a:spcBef>
                <a:spcPts val="1000"/>
              </a:spcBef>
              <a:spcAft>
                <a:spcPts val="0"/>
              </a:spcAft>
              <a:buSzPct val="108100"/>
              <a:buNone/>
            </a:pPr>
            <a:r>
              <a:rPr lang="en-US">
                <a:solidFill>
                  <a:srgbClr val="004280"/>
                </a:solidFill>
                <a:latin typeface="Quattrocento Sans"/>
                <a:ea typeface="Quattrocento Sans"/>
                <a:cs typeface="Quattrocento Sans"/>
                <a:sym typeface="Quattrocento Sans"/>
              </a:rPr>
              <a:t>Note: if you sign up for Social Security, you are automatically enrolled in Medicare Part A.</a:t>
            </a:r>
            <a:endParaRPr>
              <a:solidFill>
                <a:srgbClr val="004280"/>
              </a:solidFill>
            </a:endParaRPr>
          </a:p>
        </p:txBody>
      </p:sp>
      <p:sp>
        <p:nvSpPr>
          <p:cNvPr id="136" name="Google Shape;136;p24"/>
          <p:cNvSpPr/>
          <p:nvPr/>
        </p:nvSpPr>
        <p:spPr>
          <a:xfrm>
            <a:off x="3909646" y="2609880"/>
            <a:ext cx="1915500" cy="1915500"/>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7" name="Google Shape;137;p24"/>
          <p:cNvSpPr/>
          <p:nvPr/>
        </p:nvSpPr>
        <p:spPr>
          <a:xfrm>
            <a:off x="4488736" y="3237035"/>
            <a:ext cx="757332" cy="661196"/>
          </a:xfrm>
          <a:custGeom>
            <a:rect b="b" l="l" r="r" t="t"/>
            <a:pathLst>
              <a:path extrusionOk="0" h="2882" w="3301">
                <a:moveTo>
                  <a:pt x="3200" y="1"/>
                </a:moveTo>
                <a:lnTo>
                  <a:pt x="3150" y="17"/>
                </a:lnTo>
                <a:lnTo>
                  <a:pt x="3133" y="51"/>
                </a:lnTo>
                <a:lnTo>
                  <a:pt x="1190" y="2630"/>
                </a:lnTo>
                <a:lnTo>
                  <a:pt x="168" y="1609"/>
                </a:lnTo>
                <a:lnTo>
                  <a:pt x="135" y="1592"/>
                </a:lnTo>
                <a:lnTo>
                  <a:pt x="101" y="1575"/>
                </a:lnTo>
                <a:lnTo>
                  <a:pt x="68" y="1592"/>
                </a:lnTo>
                <a:lnTo>
                  <a:pt x="34" y="1609"/>
                </a:lnTo>
                <a:lnTo>
                  <a:pt x="1" y="1642"/>
                </a:lnTo>
                <a:lnTo>
                  <a:pt x="1" y="1676"/>
                </a:lnTo>
                <a:lnTo>
                  <a:pt x="1" y="1709"/>
                </a:lnTo>
                <a:lnTo>
                  <a:pt x="34" y="1743"/>
                </a:lnTo>
                <a:lnTo>
                  <a:pt x="1140" y="2848"/>
                </a:lnTo>
                <a:lnTo>
                  <a:pt x="1173" y="2882"/>
                </a:lnTo>
                <a:lnTo>
                  <a:pt x="1207" y="2882"/>
                </a:lnTo>
                <a:lnTo>
                  <a:pt x="1257" y="2865"/>
                </a:lnTo>
                <a:lnTo>
                  <a:pt x="1290" y="2848"/>
                </a:lnTo>
                <a:lnTo>
                  <a:pt x="3284" y="168"/>
                </a:lnTo>
                <a:lnTo>
                  <a:pt x="3300" y="135"/>
                </a:lnTo>
                <a:lnTo>
                  <a:pt x="3300" y="84"/>
                </a:lnTo>
                <a:lnTo>
                  <a:pt x="3300" y="51"/>
                </a:lnTo>
                <a:lnTo>
                  <a:pt x="3267" y="17"/>
                </a:lnTo>
                <a:lnTo>
                  <a:pt x="323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5"/>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143" name="Google Shape;143;p25"/>
          <p:cNvSpPr txBox="1"/>
          <p:nvPr>
            <p:ph type="ctrTitle"/>
          </p:nvPr>
        </p:nvSpPr>
        <p:spPr>
          <a:xfrm>
            <a:off x="133577" y="0"/>
            <a:ext cx="7805400" cy="1178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b="0" lang="en-US">
                <a:solidFill>
                  <a:srgbClr val="004280"/>
                </a:solidFill>
              </a:rPr>
              <a:t>What</a:t>
            </a:r>
            <a:r>
              <a:rPr lang="en-US">
                <a:solidFill>
                  <a:srgbClr val="004280"/>
                </a:solidFill>
              </a:rPr>
              <a:t> does an HSA cover?</a:t>
            </a:r>
            <a:endParaRPr>
              <a:solidFill>
                <a:srgbClr val="004280"/>
              </a:solidFill>
            </a:endParaRPr>
          </a:p>
        </p:txBody>
      </p:sp>
      <p:sp>
        <p:nvSpPr>
          <p:cNvPr id="144" name="Google Shape;144;p25"/>
          <p:cNvSpPr txBox="1"/>
          <p:nvPr/>
        </p:nvSpPr>
        <p:spPr>
          <a:xfrm>
            <a:off x="548267" y="1502194"/>
            <a:ext cx="67623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3000"/>
              <a:buFont typeface="Arial"/>
              <a:buNone/>
            </a:pPr>
            <a:r>
              <a:rPr b="0" i="0" lang="en-US" sz="3000" u="none" cap="none" strike="noStrike">
                <a:solidFill>
                  <a:srgbClr val="004280"/>
                </a:solidFill>
                <a:latin typeface="Quattrocento Sans"/>
                <a:ea typeface="Quattrocento Sans"/>
                <a:cs typeface="Quattrocento Sans"/>
                <a:sym typeface="Quattrocento Sans"/>
              </a:rPr>
              <a:t>The list includes but is not limited to:</a:t>
            </a:r>
            <a:endParaRPr b="0" i="0" sz="1400" u="none" cap="none" strike="noStrike">
              <a:solidFill>
                <a:srgbClr val="004280"/>
              </a:solidFill>
              <a:latin typeface="Arial"/>
              <a:ea typeface="Arial"/>
              <a:cs typeface="Arial"/>
              <a:sym typeface="Arial"/>
            </a:endParaRPr>
          </a:p>
        </p:txBody>
      </p:sp>
      <p:pic>
        <p:nvPicPr>
          <p:cNvPr id="145" name="Google Shape;145;p25"/>
          <p:cNvPicPr preferRelativeResize="0"/>
          <p:nvPr/>
        </p:nvPicPr>
        <p:blipFill rotWithShape="1">
          <a:blip r:embed="rId4">
            <a:alphaModFix/>
          </a:blip>
          <a:srcRect b="0" l="20523" r="25951" t="0"/>
          <a:stretch/>
        </p:blipFill>
        <p:spPr>
          <a:xfrm>
            <a:off x="6685838" y="0"/>
            <a:ext cx="5506163" cy="6858000"/>
          </a:xfrm>
          <a:custGeom>
            <a:rect b="b" l="l" r="r" t="t"/>
            <a:pathLst>
              <a:path extrusionOk="0" h="6858000" w="5506163">
                <a:moveTo>
                  <a:pt x="0" y="0"/>
                </a:moveTo>
                <a:lnTo>
                  <a:pt x="5506163" y="0"/>
                </a:lnTo>
                <a:lnTo>
                  <a:pt x="5506163" y="6858000"/>
                </a:lnTo>
                <a:lnTo>
                  <a:pt x="0" y="6858000"/>
                </a:lnTo>
                <a:lnTo>
                  <a:pt x="2277542" y="3429000"/>
                </a:lnTo>
                <a:close/>
              </a:path>
            </a:pathLst>
          </a:custGeom>
          <a:noFill/>
          <a:ln>
            <a:noFill/>
          </a:ln>
        </p:spPr>
      </p:pic>
      <p:sp>
        <p:nvSpPr>
          <p:cNvPr id="146" name="Google Shape;146;p25"/>
          <p:cNvSpPr txBox="1"/>
          <p:nvPr>
            <p:ph idx="1" type="body"/>
          </p:nvPr>
        </p:nvSpPr>
        <p:spPr>
          <a:xfrm>
            <a:off x="728697" y="2286983"/>
            <a:ext cx="6437400" cy="3883200"/>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1000"/>
              </a:spcBef>
              <a:spcAft>
                <a:spcPts val="0"/>
              </a:spcAft>
              <a:buClr>
                <a:srgbClr val="004280"/>
              </a:buClr>
              <a:buSzPts val="2000"/>
              <a:buChar char="•"/>
            </a:pPr>
            <a:r>
              <a:rPr lang="en-US">
                <a:solidFill>
                  <a:srgbClr val="004280"/>
                </a:solidFill>
              </a:rPr>
              <a:t>Copays, coinsurance, insurance premiums</a:t>
            </a:r>
            <a:endParaRPr>
              <a:solidFill>
                <a:srgbClr val="004280"/>
              </a:solidFill>
            </a:endParaRPr>
          </a:p>
          <a:p>
            <a:pPr indent="-355600" lvl="0" marL="457200" rtl="0" algn="l">
              <a:lnSpc>
                <a:spcPct val="90000"/>
              </a:lnSpc>
              <a:spcBef>
                <a:spcPts val="1000"/>
              </a:spcBef>
              <a:spcAft>
                <a:spcPts val="0"/>
              </a:spcAft>
              <a:buClr>
                <a:srgbClr val="004280"/>
              </a:buClr>
              <a:buSzPts val="2000"/>
              <a:buChar char="•"/>
            </a:pPr>
            <a:r>
              <a:rPr lang="en-US">
                <a:solidFill>
                  <a:srgbClr val="004280"/>
                </a:solidFill>
              </a:rPr>
              <a:t>Doctor visits and surgeries</a:t>
            </a:r>
            <a:endParaRPr>
              <a:solidFill>
                <a:srgbClr val="004280"/>
              </a:solidFill>
            </a:endParaRPr>
          </a:p>
          <a:p>
            <a:pPr indent="-355600" lvl="0" marL="457200" rtl="0" algn="l">
              <a:lnSpc>
                <a:spcPct val="90000"/>
              </a:lnSpc>
              <a:spcBef>
                <a:spcPts val="1000"/>
              </a:spcBef>
              <a:spcAft>
                <a:spcPts val="0"/>
              </a:spcAft>
              <a:buClr>
                <a:srgbClr val="004280"/>
              </a:buClr>
              <a:buSzPts val="2000"/>
              <a:buChar char="•"/>
            </a:pPr>
            <a:r>
              <a:rPr lang="en-US">
                <a:solidFill>
                  <a:srgbClr val="004280"/>
                </a:solidFill>
              </a:rPr>
              <a:t>Over-the-counter medications (first-aid, allergy, asthma, cold/flu, heartburn, etc.)</a:t>
            </a:r>
            <a:endParaRPr>
              <a:solidFill>
                <a:srgbClr val="004280"/>
              </a:solidFill>
            </a:endParaRPr>
          </a:p>
          <a:p>
            <a:pPr indent="-355600" lvl="0" marL="457200" rtl="0" algn="l">
              <a:lnSpc>
                <a:spcPct val="90000"/>
              </a:lnSpc>
              <a:spcBef>
                <a:spcPts val="1000"/>
              </a:spcBef>
              <a:spcAft>
                <a:spcPts val="0"/>
              </a:spcAft>
              <a:buClr>
                <a:srgbClr val="004280"/>
              </a:buClr>
              <a:buSzPts val="2000"/>
              <a:buChar char="•"/>
            </a:pPr>
            <a:r>
              <a:rPr lang="en-US">
                <a:solidFill>
                  <a:srgbClr val="004280"/>
                </a:solidFill>
              </a:rPr>
              <a:t>Prescription drugs</a:t>
            </a:r>
            <a:endParaRPr>
              <a:solidFill>
                <a:srgbClr val="004280"/>
              </a:solidFill>
            </a:endParaRPr>
          </a:p>
          <a:p>
            <a:pPr indent="-355600" lvl="0" marL="457200" rtl="0" algn="l">
              <a:lnSpc>
                <a:spcPct val="90000"/>
              </a:lnSpc>
              <a:spcBef>
                <a:spcPts val="1000"/>
              </a:spcBef>
              <a:spcAft>
                <a:spcPts val="0"/>
              </a:spcAft>
              <a:buClr>
                <a:srgbClr val="004280"/>
              </a:buClr>
              <a:buSzPts val="2000"/>
              <a:buChar char="•"/>
            </a:pPr>
            <a:r>
              <a:rPr lang="en-US">
                <a:solidFill>
                  <a:srgbClr val="004280"/>
                </a:solidFill>
              </a:rPr>
              <a:t>Birthing and Lamaze classes</a:t>
            </a:r>
            <a:endParaRPr>
              <a:solidFill>
                <a:srgbClr val="004280"/>
              </a:solidFill>
            </a:endParaRPr>
          </a:p>
          <a:p>
            <a:pPr indent="-355600" lvl="0" marL="457200" rtl="0" algn="l">
              <a:lnSpc>
                <a:spcPct val="90000"/>
              </a:lnSpc>
              <a:spcBef>
                <a:spcPts val="1000"/>
              </a:spcBef>
              <a:spcAft>
                <a:spcPts val="0"/>
              </a:spcAft>
              <a:buClr>
                <a:srgbClr val="004280"/>
              </a:buClr>
              <a:buSzPts val="2000"/>
              <a:buChar char="•"/>
            </a:pPr>
            <a:r>
              <a:rPr lang="en-US">
                <a:solidFill>
                  <a:srgbClr val="004280"/>
                </a:solidFill>
              </a:rPr>
              <a:t>Dental and orthodontia </a:t>
            </a:r>
            <a:endParaRPr>
              <a:solidFill>
                <a:srgbClr val="004280"/>
              </a:solidFill>
            </a:endParaRPr>
          </a:p>
          <a:p>
            <a:pPr indent="-355600" lvl="0" marL="457200" rtl="0" algn="l">
              <a:lnSpc>
                <a:spcPct val="90000"/>
              </a:lnSpc>
              <a:spcBef>
                <a:spcPts val="1000"/>
              </a:spcBef>
              <a:spcAft>
                <a:spcPts val="0"/>
              </a:spcAft>
              <a:buClr>
                <a:srgbClr val="004280"/>
              </a:buClr>
              <a:buSzPts val="2000"/>
              <a:buChar char="•"/>
            </a:pPr>
            <a:r>
              <a:rPr lang="en-US">
                <a:solidFill>
                  <a:srgbClr val="004280"/>
                </a:solidFill>
              </a:rPr>
              <a:t>Vision expenses, such as frames, contacts, prescription sunglasses, etc.</a:t>
            </a:r>
            <a:endParaRPr>
              <a:solidFill>
                <a:srgbClr val="004280"/>
              </a:solidFill>
            </a:endParaRPr>
          </a:p>
          <a:p>
            <a:pPr indent="-228600" lvl="0" marL="457200" rtl="0" algn="l">
              <a:lnSpc>
                <a:spcPct val="90000"/>
              </a:lnSpc>
              <a:spcBef>
                <a:spcPts val="1000"/>
              </a:spcBef>
              <a:spcAft>
                <a:spcPts val="0"/>
              </a:spcAft>
              <a:buClr>
                <a:schemeClr val="lt1"/>
              </a:buClr>
              <a:buSzPts val="2000"/>
              <a:buNone/>
            </a:pPr>
            <a:r>
              <a:t/>
            </a:r>
            <a:endParaRPr>
              <a:solidFill>
                <a:srgbClr val="00428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26"/>
          <p:cNvGrpSpPr/>
          <p:nvPr/>
        </p:nvGrpSpPr>
        <p:grpSpPr>
          <a:xfrm>
            <a:off x="200" y="0"/>
            <a:ext cx="12191800" cy="6858000"/>
            <a:chOff x="200" y="0"/>
            <a:chExt cx="12191800" cy="6858000"/>
          </a:xfrm>
        </p:grpSpPr>
        <p:pic>
          <p:nvPicPr>
            <p:cNvPr id="152" name="Google Shape;152;p26"/>
            <p:cNvPicPr preferRelativeResize="0"/>
            <p:nvPr/>
          </p:nvPicPr>
          <p:blipFill rotWithShape="1">
            <a:blip r:embed="rId3">
              <a:alphaModFix/>
            </a:blip>
            <a:srcRect b="0" l="0" r="54750" t="0"/>
            <a:stretch/>
          </p:blipFill>
          <p:spPr>
            <a:xfrm>
              <a:off x="7391400" y="0"/>
              <a:ext cx="4800600" cy="6858000"/>
            </a:xfrm>
            <a:prstGeom prst="rect">
              <a:avLst/>
            </a:prstGeom>
            <a:noFill/>
            <a:ln>
              <a:noFill/>
            </a:ln>
          </p:spPr>
        </p:pic>
        <p:pic>
          <p:nvPicPr>
            <p:cNvPr id="153" name="Google Shape;153;p26"/>
            <p:cNvPicPr preferRelativeResize="0"/>
            <p:nvPr/>
          </p:nvPicPr>
          <p:blipFill rotWithShape="1">
            <a:blip r:embed="rId3">
              <a:alphaModFix/>
            </a:blip>
            <a:srcRect b="0" l="0" r="0" t="0"/>
            <a:stretch/>
          </p:blipFill>
          <p:spPr>
            <a:xfrm>
              <a:off x="200" y="0"/>
              <a:ext cx="10609075" cy="6858000"/>
            </a:xfrm>
            <a:prstGeom prst="rect">
              <a:avLst/>
            </a:prstGeom>
            <a:noFill/>
            <a:ln>
              <a:noFill/>
            </a:ln>
          </p:spPr>
        </p:pic>
        <p:pic>
          <p:nvPicPr>
            <p:cNvPr id="154" name="Google Shape;154;p26"/>
            <p:cNvPicPr preferRelativeResize="0"/>
            <p:nvPr/>
          </p:nvPicPr>
          <p:blipFill rotWithShape="1">
            <a:blip r:embed="rId3">
              <a:alphaModFix/>
            </a:blip>
            <a:srcRect b="0" l="0" r="0" t="0"/>
            <a:stretch/>
          </p:blipFill>
          <p:spPr>
            <a:xfrm>
              <a:off x="1905000" y="0"/>
              <a:ext cx="9144000" cy="6858000"/>
            </a:xfrm>
            <a:prstGeom prst="rect">
              <a:avLst/>
            </a:prstGeom>
            <a:noFill/>
            <a:ln>
              <a:noFill/>
            </a:ln>
          </p:spPr>
        </p:pic>
      </p:grpSp>
      <p:sp>
        <p:nvSpPr>
          <p:cNvPr id="155" name="Google Shape;155;p26"/>
          <p:cNvSpPr txBox="1"/>
          <p:nvPr>
            <p:ph type="ctrTitle"/>
          </p:nvPr>
        </p:nvSpPr>
        <p:spPr>
          <a:xfrm>
            <a:off x="217371" y="181207"/>
            <a:ext cx="9859200" cy="758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4000"/>
              <a:buFont typeface="Inter Black"/>
              <a:buNone/>
            </a:pPr>
            <a:r>
              <a:rPr lang="en-US">
                <a:solidFill>
                  <a:srgbClr val="004280"/>
                </a:solidFill>
                <a:latin typeface="Quattrocento Sans"/>
                <a:ea typeface="Quattrocento Sans"/>
                <a:cs typeface="Quattrocento Sans"/>
                <a:sym typeface="Quattrocento Sans"/>
              </a:rPr>
              <a:t>Tax advantages</a:t>
            </a:r>
            <a:endParaRPr>
              <a:solidFill>
                <a:srgbClr val="004280"/>
              </a:solidFill>
              <a:latin typeface="Quattrocento Sans"/>
              <a:ea typeface="Quattrocento Sans"/>
              <a:cs typeface="Quattrocento Sans"/>
              <a:sym typeface="Quattrocento Sans"/>
            </a:endParaRPr>
          </a:p>
        </p:txBody>
      </p:sp>
      <p:sp>
        <p:nvSpPr>
          <p:cNvPr id="156" name="Google Shape;156;p26"/>
          <p:cNvSpPr txBox="1"/>
          <p:nvPr/>
        </p:nvSpPr>
        <p:spPr>
          <a:xfrm>
            <a:off x="1460876" y="4333671"/>
            <a:ext cx="2294021"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Tax-deductible contributions</a:t>
            </a:r>
            <a:endParaRPr b="0" i="0" sz="2400" u="none" cap="none" strike="noStrike">
              <a:solidFill>
                <a:srgbClr val="004280"/>
              </a:solidFill>
              <a:latin typeface="Arial"/>
              <a:ea typeface="Arial"/>
              <a:cs typeface="Arial"/>
              <a:sym typeface="Arial"/>
            </a:endParaRPr>
          </a:p>
        </p:txBody>
      </p:sp>
      <p:sp>
        <p:nvSpPr>
          <p:cNvPr id="157" name="Google Shape;157;p26"/>
          <p:cNvSpPr txBox="1"/>
          <p:nvPr/>
        </p:nvSpPr>
        <p:spPr>
          <a:xfrm>
            <a:off x="4740441" y="4333671"/>
            <a:ext cx="27111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Tax-free accumulation of interest &amp; dividends</a:t>
            </a:r>
            <a:endParaRPr b="0" i="0" sz="2400" u="none" cap="none" strike="noStrike">
              <a:solidFill>
                <a:srgbClr val="004280"/>
              </a:solidFill>
              <a:latin typeface="Arial"/>
              <a:ea typeface="Arial"/>
              <a:cs typeface="Arial"/>
              <a:sym typeface="Arial"/>
            </a:endParaRPr>
          </a:p>
        </p:txBody>
      </p:sp>
      <p:sp>
        <p:nvSpPr>
          <p:cNvPr id="158" name="Google Shape;158;p26"/>
          <p:cNvSpPr/>
          <p:nvPr/>
        </p:nvSpPr>
        <p:spPr>
          <a:xfrm>
            <a:off x="1650133"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p26"/>
          <p:cNvSpPr txBox="1"/>
          <p:nvPr/>
        </p:nvSpPr>
        <p:spPr>
          <a:xfrm>
            <a:off x="7905885" y="4333671"/>
            <a:ext cx="29517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4280"/>
                </a:solidFill>
                <a:latin typeface="Arial"/>
                <a:ea typeface="Arial"/>
                <a:cs typeface="Arial"/>
                <a:sym typeface="Arial"/>
              </a:rPr>
              <a:t>Tax-free distributions for qualified medical expenses</a:t>
            </a:r>
            <a:endParaRPr b="0" i="0" sz="2400" u="none" cap="none" strike="noStrike">
              <a:solidFill>
                <a:srgbClr val="004280"/>
              </a:solidFill>
              <a:latin typeface="Arial"/>
              <a:ea typeface="Arial"/>
              <a:cs typeface="Arial"/>
              <a:sym typeface="Arial"/>
            </a:endParaRPr>
          </a:p>
        </p:txBody>
      </p:sp>
      <p:sp>
        <p:nvSpPr>
          <p:cNvPr id="160" name="Google Shape;160;p26"/>
          <p:cNvSpPr/>
          <p:nvPr/>
        </p:nvSpPr>
        <p:spPr>
          <a:xfrm>
            <a:off x="5140337"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1" name="Google Shape;161;p26"/>
          <p:cNvSpPr/>
          <p:nvPr/>
        </p:nvSpPr>
        <p:spPr>
          <a:xfrm>
            <a:off x="8372348" y="2242817"/>
            <a:ext cx="1915508" cy="1915508"/>
          </a:xfrm>
          <a:prstGeom prst="ellipse">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2" name="Google Shape;162;p26"/>
          <p:cNvSpPr txBox="1"/>
          <p:nvPr/>
        </p:nvSpPr>
        <p:spPr>
          <a:xfrm>
            <a:off x="4949851" y="1583034"/>
            <a:ext cx="2294021"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4280"/>
                </a:solidFill>
                <a:latin typeface="Quattrocento Sans"/>
                <a:ea typeface="Quattrocento Sans"/>
                <a:cs typeface="Quattrocento Sans"/>
                <a:sym typeface="Quattrocento Sans"/>
              </a:rPr>
              <a:t>Since 2003</a:t>
            </a:r>
            <a:endParaRPr b="1" i="0" sz="2400" u="none" cap="none" strike="noStrike">
              <a:solidFill>
                <a:srgbClr val="004280"/>
              </a:solidFill>
              <a:latin typeface="Quattrocento Sans"/>
              <a:ea typeface="Quattrocento Sans"/>
              <a:cs typeface="Quattrocento Sans"/>
              <a:sym typeface="Quattrocento Sans"/>
            </a:endParaRPr>
          </a:p>
        </p:txBody>
      </p:sp>
      <p:grpSp>
        <p:nvGrpSpPr>
          <p:cNvPr id="163" name="Google Shape;163;p26"/>
          <p:cNvGrpSpPr/>
          <p:nvPr/>
        </p:nvGrpSpPr>
        <p:grpSpPr>
          <a:xfrm>
            <a:off x="2265013" y="2775625"/>
            <a:ext cx="685746" cy="849892"/>
            <a:chOff x="265750" y="2391600"/>
            <a:chExt cx="78750" cy="97600"/>
          </a:xfrm>
        </p:grpSpPr>
        <p:sp>
          <p:nvSpPr>
            <p:cNvPr id="164" name="Google Shape;164;p26"/>
            <p:cNvSpPr/>
            <p:nvPr/>
          </p:nvSpPr>
          <p:spPr>
            <a:xfrm>
              <a:off x="280825" y="2415475"/>
              <a:ext cx="35625" cy="5050"/>
            </a:xfrm>
            <a:custGeom>
              <a:rect b="b" l="l" r="r" t="t"/>
              <a:pathLst>
                <a:path extrusionOk="0" h="202" w="1425">
                  <a:moveTo>
                    <a:pt x="101" y="0"/>
                  </a:moveTo>
                  <a:lnTo>
                    <a:pt x="68" y="17"/>
                  </a:lnTo>
                  <a:lnTo>
                    <a:pt x="34" y="34"/>
                  </a:lnTo>
                  <a:lnTo>
                    <a:pt x="1" y="67"/>
                  </a:lnTo>
                  <a:lnTo>
                    <a:pt x="1" y="101"/>
                  </a:lnTo>
                  <a:lnTo>
                    <a:pt x="1" y="151"/>
                  </a:lnTo>
                  <a:lnTo>
                    <a:pt x="34" y="184"/>
                  </a:lnTo>
                  <a:lnTo>
                    <a:pt x="68" y="201"/>
                  </a:lnTo>
                  <a:lnTo>
                    <a:pt x="1357" y="201"/>
                  </a:lnTo>
                  <a:lnTo>
                    <a:pt x="1391" y="184"/>
                  </a:lnTo>
                  <a:lnTo>
                    <a:pt x="1408" y="151"/>
                  </a:lnTo>
                  <a:lnTo>
                    <a:pt x="1424" y="101"/>
                  </a:lnTo>
                  <a:lnTo>
                    <a:pt x="1408" y="67"/>
                  </a:lnTo>
                  <a:lnTo>
                    <a:pt x="1391" y="34"/>
                  </a:lnTo>
                  <a:lnTo>
                    <a:pt x="1357" y="17"/>
                  </a:lnTo>
                  <a:lnTo>
                    <a:pt x="132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26"/>
            <p:cNvSpPr/>
            <p:nvPr/>
          </p:nvSpPr>
          <p:spPr>
            <a:xfrm>
              <a:off x="280825" y="2430550"/>
              <a:ext cx="35625" cy="5050"/>
            </a:xfrm>
            <a:custGeom>
              <a:rect b="b" l="l" r="r" t="t"/>
              <a:pathLst>
                <a:path extrusionOk="0" h="202" w="1425">
                  <a:moveTo>
                    <a:pt x="101" y="0"/>
                  </a:moveTo>
                  <a:lnTo>
                    <a:pt x="68" y="17"/>
                  </a:lnTo>
                  <a:lnTo>
                    <a:pt x="34" y="34"/>
                  </a:lnTo>
                  <a:lnTo>
                    <a:pt x="1" y="67"/>
                  </a:lnTo>
                  <a:lnTo>
                    <a:pt x="1" y="101"/>
                  </a:lnTo>
                  <a:lnTo>
                    <a:pt x="1" y="134"/>
                  </a:lnTo>
                  <a:lnTo>
                    <a:pt x="34" y="168"/>
                  </a:lnTo>
                  <a:lnTo>
                    <a:pt x="68" y="201"/>
                  </a:lnTo>
                  <a:lnTo>
                    <a:pt x="1357" y="201"/>
                  </a:lnTo>
                  <a:lnTo>
                    <a:pt x="1391" y="168"/>
                  </a:lnTo>
                  <a:lnTo>
                    <a:pt x="1408" y="134"/>
                  </a:lnTo>
                  <a:lnTo>
                    <a:pt x="1424" y="101"/>
                  </a:lnTo>
                  <a:lnTo>
                    <a:pt x="1408" y="67"/>
                  </a:lnTo>
                  <a:lnTo>
                    <a:pt x="1391" y="34"/>
                  </a:lnTo>
                  <a:lnTo>
                    <a:pt x="1357" y="17"/>
                  </a:lnTo>
                  <a:lnTo>
                    <a:pt x="1324"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6"/>
            <p:cNvSpPr/>
            <p:nvPr/>
          </p:nvSpPr>
          <p:spPr>
            <a:xfrm>
              <a:off x="280825" y="2446025"/>
              <a:ext cx="35625" cy="5050"/>
            </a:xfrm>
            <a:custGeom>
              <a:rect b="b" l="l" r="r" t="t"/>
              <a:pathLst>
                <a:path extrusionOk="0" h="202" w="1425">
                  <a:moveTo>
                    <a:pt x="101" y="1"/>
                  </a:moveTo>
                  <a:lnTo>
                    <a:pt x="68" y="18"/>
                  </a:lnTo>
                  <a:lnTo>
                    <a:pt x="34" y="34"/>
                  </a:lnTo>
                  <a:lnTo>
                    <a:pt x="1" y="68"/>
                  </a:lnTo>
                  <a:lnTo>
                    <a:pt x="1" y="101"/>
                  </a:lnTo>
                  <a:lnTo>
                    <a:pt x="1" y="135"/>
                  </a:lnTo>
                  <a:lnTo>
                    <a:pt x="34" y="168"/>
                  </a:lnTo>
                  <a:lnTo>
                    <a:pt x="68" y="202"/>
                  </a:lnTo>
                  <a:lnTo>
                    <a:pt x="1357" y="202"/>
                  </a:lnTo>
                  <a:lnTo>
                    <a:pt x="1391" y="168"/>
                  </a:lnTo>
                  <a:lnTo>
                    <a:pt x="1408" y="135"/>
                  </a:lnTo>
                  <a:lnTo>
                    <a:pt x="1424" y="101"/>
                  </a:lnTo>
                  <a:lnTo>
                    <a:pt x="1408" y="68"/>
                  </a:lnTo>
                  <a:lnTo>
                    <a:pt x="1391" y="34"/>
                  </a:lnTo>
                  <a:lnTo>
                    <a:pt x="1357" y="18"/>
                  </a:lnTo>
                  <a:lnTo>
                    <a:pt x="1324"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26"/>
            <p:cNvSpPr/>
            <p:nvPr/>
          </p:nvSpPr>
          <p:spPr>
            <a:xfrm>
              <a:off x="265750" y="2391600"/>
              <a:ext cx="65775" cy="83350"/>
            </a:xfrm>
            <a:custGeom>
              <a:rect b="b" l="l" r="r" t="t"/>
              <a:pathLst>
                <a:path extrusionOk="0" h="3334" w="2631">
                  <a:moveTo>
                    <a:pt x="2429" y="201"/>
                  </a:moveTo>
                  <a:lnTo>
                    <a:pt x="2429" y="3133"/>
                  </a:lnTo>
                  <a:lnTo>
                    <a:pt x="202" y="3133"/>
                  </a:lnTo>
                  <a:lnTo>
                    <a:pt x="202" y="201"/>
                  </a:lnTo>
                  <a:close/>
                  <a:moveTo>
                    <a:pt x="101" y="0"/>
                  </a:moveTo>
                  <a:lnTo>
                    <a:pt x="51" y="17"/>
                  </a:lnTo>
                  <a:lnTo>
                    <a:pt x="34" y="34"/>
                  </a:lnTo>
                  <a:lnTo>
                    <a:pt x="1" y="67"/>
                  </a:lnTo>
                  <a:lnTo>
                    <a:pt x="1" y="101"/>
                  </a:lnTo>
                  <a:lnTo>
                    <a:pt x="1" y="3233"/>
                  </a:lnTo>
                  <a:lnTo>
                    <a:pt x="1" y="3267"/>
                  </a:lnTo>
                  <a:lnTo>
                    <a:pt x="34" y="3300"/>
                  </a:lnTo>
                  <a:lnTo>
                    <a:pt x="51" y="3334"/>
                  </a:lnTo>
                  <a:lnTo>
                    <a:pt x="2563" y="3334"/>
                  </a:lnTo>
                  <a:lnTo>
                    <a:pt x="2597" y="3300"/>
                  </a:lnTo>
                  <a:lnTo>
                    <a:pt x="2630" y="3267"/>
                  </a:lnTo>
                  <a:lnTo>
                    <a:pt x="2630" y="3233"/>
                  </a:lnTo>
                  <a:lnTo>
                    <a:pt x="2630" y="101"/>
                  </a:lnTo>
                  <a:lnTo>
                    <a:pt x="2630" y="67"/>
                  </a:lnTo>
                  <a:lnTo>
                    <a:pt x="2597" y="34"/>
                  </a:lnTo>
                  <a:lnTo>
                    <a:pt x="2563" y="17"/>
                  </a:lnTo>
                  <a:lnTo>
                    <a:pt x="253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6"/>
            <p:cNvSpPr/>
            <p:nvPr/>
          </p:nvSpPr>
          <p:spPr>
            <a:xfrm>
              <a:off x="278725" y="2405825"/>
              <a:ext cx="65775" cy="83375"/>
            </a:xfrm>
            <a:custGeom>
              <a:rect b="b" l="l" r="r" t="t"/>
              <a:pathLst>
                <a:path extrusionOk="0" h="3335" w="2631">
                  <a:moveTo>
                    <a:pt x="2329" y="1"/>
                  </a:moveTo>
                  <a:lnTo>
                    <a:pt x="2279" y="18"/>
                  </a:lnTo>
                  <a:lnTo>
                    <a:pt x="2245" y="34"/>
                  </a:lnTo>
                  <a:lnTo>
                    <a:pt x="2229" y="68"/>
                  </a:lnTo>
                  <a:lnTo>
                    <a:pt x="2229" y="101"/>
                  </a:lnTo>
                  <a:lnTo>
                    <a:pt x="2229" y="152"/>
                  </a:lnTo>
                  <a:lnTo>
                    <a:pt x="2245" y="185"/>
                  </a:lnTo>
                  <a:lnTo>
                    <a:pt x="2279" y="202"/>
                  </a:lnTo>
                  <a:lnTo>
                    <a:pt x="2430" y="202"/>
                  </a:lnTo>
                  <a:lnTo>
                    <a:pt x="2430" y="3133"/>
                  </a:lnTo>
                  <a:lnTo>
                    <a:pt x="202" y="3133"/>
                  </a:lnTo>
                  <a:lnTo>
                    <a:pt x="202" y="2983"/>
                  </a:lnTo>
                  <a:lnTo>
                    <a:pt x="185" y="2949"/>
                  </a:lnTo>
                  <a:lnTo>
                    <a:pt x="168" y="2916"/>
                  </a:lnTo>
                  <a:lnTo>
                    <a:pt x="135" y="2882"/>
                  </a:lnTo>
                  <a:lnTo>
                    <a:pt x="51" y="2882"/>
                  </a:lnTo>
                  <a:lnTo>
                    <a:pt x="18" y="2916"/>
                  </a:lnTo>
                  <a:lnTo>
                    <a:pt x="1" y="2949"/>
                  </a:lnTo>
                  <a:lnTo>
                    <a:pt x="1" y="2983"/>
                  </a:lnTo>
                  <a:lnTo>
                    <a:pt x="1" y="3234"/>
                  </a:lnTo>
                  <a:lnTo>
                    <a:pt x="1" y="3284"/>
                  </a:lnTo>
                  <a:lnTo>
                    <a:pt x="18" y="3301"/>
                  </a:lnTo>
                  <a:lnTo>
                    <a:pt x="51" y="3334"/>
                  </a:lnTo>
                  <a:lnTo>
                    <a:pt x="2564" y="3334"/>
                  </a:lnTo>
                  <a:lnTo>
                    <a:pt x="2597" y="3301"/>
                  </a:lnTo>
                  <a:lnTo>
                    <a:pt x="2614" y="3284"/>
                  </a:lnTo>
                  <a:lnTo>
                    <a:pt x="2631" y="3234"/>
                  </a:lnTo>
                  <a:lnTo>
                    <a:pt x="2631" y="101"/>
                  </a:lnTo>
                  <a:lnTo>
                    <a:pt x="2614" y="68"/>
                  </a:lnTo>
                  <a:lnTo>
                    <a:pt x="2597" y="34"/>
                  </a:lnTo>
                  <a:lnTo>
                    <a:pt x="2564" y="18"/>
                  </a:lnTo>
                  <a:lnTo>
                    <a:pt x="253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 name="Google Shape;169;p26"/>
          <p:cNvGrpSpPr/>
          <p:nvPr/>
        </p:nvGrpSpPr>
        <p:grpSpPr>
          <a:xfrm>
            <a:off x="5552454" y="2935059"/>
            <a:ext cx="1087090" cy="677438"/>
            <a:chOff x="2755750" y="492900"/>
            <a:chExt cx="105550" cy="65775"/>
          </a:xfrm>
        </p:grpSpPr>
        <p:sp>
          <p:nvSpPr>
            <p:cNvPr id="170" name="Google Shape;170;p26"/>
            <p:cNvSpPr/>
            <p:nvPr/>
          </p:nvSpPr>
          <p:spPr>
            <a:xfrm>
              <a:off x="2755750" y="501275"/>
              <a:ext cx="98000" cy="57400"/>
            </a:xfrm>
            <a:custGeom>
              <a:rect b="b" l="l" r="r" t="t"/>
              <a:pathLst>
                <a:path extrusionOk="0" h="2296" w="3920">
                  <a:moveTo>
                    <a:pt x="3719" y="202"/>
                  </a:moveTo>
                  <a:lnTo>
                    <a:pt x="3719" y="2095"/>
                  </a:lnTo>
                  <a:lnTo>
                    <a:pt x="201" y="2095"/>
                  </a:lnTo>
                  <a:lnTo>
                    <a:pt x="201" y="202"/>
                  </a:lnTo>
                  <a:close/>
                  <a:moveTo>
                    <a:pt x="67" y="1"/>
                  </a:moveTo>
                  <a:lnTo>
                    <a:pt x="34" y="18"/>
                  </a:lnTo>
                  <a:lnTo>
                    <a:pt x="17" y="51"/>
                  </a:lnTo>
                  <a:lnTo>
                    <a:pt x="0" y="101"/>
                  </a:lnTo>
                  <a:lnTo>
                    <a:pt x="0" y="2195"/>
                  </a:lnTo>
                  <a:lnTo>
                    <a:pt x="17" y="2245"/>
                  </a:lnTo>
                  <a:lnTo>
                    <a:pt x="34" y="2262"/>
                  </a:lnTo>
                  <a:lnTo>
                    <a:pt x="67" y="2296"/>
                  </a:lnTo>
                  <a:lnTo>
                    <a:pt x="3870" y="2296"/>
                  </a:lnTo>
                  <a:lnTo>
                    <a:pt x="3903" y="2262"/>
                  </a:lnTo>
                  <a:lnTo>
                    <a:pt x="3920" y="2245"/>
                  </a:lnTo>
                  <a:lnTo>
                    <a:pt x="3920" y="2195"/>
                  </a:lnTo>
                  <a:lnTo>
                    <a:pt x="3920" y="101"/>
                  </a:lnTo>
                  <a:lnTo>
                    <a:pt x="3920" y="51"/>
                  </a:lnTo>
                  <a:lnTo>
                    <a:pt x="3903" y="18"/>
                  </a:lnTo>
                  <a:lnTo>
                    <a:pt x="387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26"/>
            <p:cNvSpPr/>
            <p:nvPr/>
          </p:nvSpPr>
          <p:spPr>
            <a:xfrm>
              <a:off x="2763700" y="492900"/>
              <a:ext cx="97600" cy="56150"/>
            </a:xfrm>
            <a:custGeom>
              <a:rect b="b" l="l" r="r" t="t"/>
              <a:pathLst>
                <a:path extrusionOk="0" h="2246" w="3904">
                  <a:moveTo>
                    <a:pt x="101" y="1"/>
                  </a:moveTo>
                  <a:lnTo>
                    <a:pt x="51" y="18"/>
                  </a:lnTo>
                  <a:lnTo>
                    <a:pt x="17" y="34"/>
                  </a:lnTo>
                  <a:lnTo>
                    <a:pt x="0" y="68"/>
                  </a:lnTo>
                  <a:lnTo>
                    <a:pt x="0" y="101"/>
                  </a:lnTo>
                  <a:lnTo>
                    <a:pt x="0" y="436"/>
                  </a:lnTo>
                  <a:lnTo>
                    <a:pt x="0" y="470"/>
                  </a:lnTo>
                  <a:lnTo>
                    <a:pt x="17" y="503"/>
                  </a:lnTo>
                  <a:lnTo>
                    <a:pt x="51" y="520"/>
                  </a:lnTo>
                  <a:lnTo>
                    <a:pt x="101" y="537"/>
                  </a:lnTo>
                  <a:lnTo>
                    <a:pt x="134" y="520"/>
                  </a:lnTo>
                  <a:lnTo>
                    <a:pt x="168" y="503"/>
                  </a:lnTo>
                  <a:lnTo>
                    <a:pt x="185" y="470"/>
                  </a:lnTo>
                  <a:lnTo>
                    <a:pt x="201" y="436"/>
                  </a:lnTo>
                  <a:lnTo>
                    <a:pt x="201" y="202"/>
                  </a:lnTo>
                  <a:lnTo>
                    <a:pt x="3702" y="202"/>
                  </a:lnTo>
                  <a:lnTo>
                    <a:pt x="3702" y="2044"/>
                  </a:lnTo>
                  <a:lnTo>
                    <a:pt x="3501" y="2044"/>
                  </a:lnTo>
                  <a:lnTo>
                    <a:pt x="3468" y="2061"/>
                  </a:lnTo>
                  <a:lnTo>
                    <a:pt x="3434" y="2078"/>
                  </a:lnTo>
                  <a:lnTo>
                    <a:pt x="3418" y="2111"/>
                  </a:lnTo>
                  <a:lnTo>
                    <a:pt x="3401" y="2145"/>
                  </a:lnTo>
                  <a:lnTo>
                    <a:pt x="3418" y="2195"/>
                  </a:lnTo>
                  <a:lnTo>
                    <a:pt x="3434" y="2229"/>
                  </a:lnTo>
                  <a:lnTo>
                    <a:pt x="3468" y="2245"/>
                  </a:lnTo>
                  <a:lnTo>
                    <a:pt x="3853" y="2245"/>
                  </a:lnTo>
                  <a:lnTo>
                    <a:pt x="3887" y="2229"/>
                  </a:lnTo>
                  <a:lnTo>
                    <a:pt x="3903" y="2195"/>
                  </a:lnTo>
                  <a:lnTo>
                    <a:pt x="3903" y="2145"/>
                  </a:lnTo>
                  <a:lnTo>
                    <a:pt x="3903" y="101"/>
                  </a:lnTo>
                  <a:lnTo>
                    <a:pt x="3903" y="68"/>
                  </a:lnTo>
                  <a:lnTo>
                    <a:pt x="3887" y="34"/>
                  </a:lnTo>
                  <a:lnTo>
                    <a:pt x="3853" y="18"/>
                  </a:lnTo>
                  <a:lnTo>
                    <a:pt x="3803"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26"/>
            <p:cNvSpPr/>
            <p:nvPr/>
          </p:nvSpPr>
          <p:spPr>
            <a:xfrm>
              <a:off x="2801800" y="515100"/>
              <a:ext cx="9650" cy="7150"/>
            </a:xfrm>
            <a:custGeom>
              <a:rect b="b" l="l" r="r" t="t"/>
              <a:pathLst>
                <a:path extrusionOk="0" h="286" w="386">
                  <a:moveTo>
                    <a:pt x="68" y="1"/>
                  </a:moveTo>
                  <a:lnTo>
                    <a:pt x="34" y="17"/>
                  </a:lnTo>
                  <a:lnTo>
                    <a:pt x="17" y="51"/>
                  </a:lnTo>
                  <a:lnTo>
                    <a:pt x="1" y="101"/>
                  </a:lnTo>
                  <a:lnTo>
                    <a:pt x="17" y="135"/>
                  </a:lnTo>
                  <a:lnTo>
                    <a:pt x="34" y="168"/>
                  </a:lnTo>
                  <a:lnTo>
                    <a:pt x="68" y="185"/>
                  </a:lnTo>
                  <a:lnTo>
                    <a:pt x="101" y="202"/>
                  </a:lnTo>
                  <a:lnTo>
                    <a:pt x="168" y="202"/>
                  </a:lnTo>
                  <a:lnTo>
                    <a:pt x="218" y="252"/>
                  </a:lnTo>
                  <a:lnTo>
                    <a:pt x="252" y="269"/>
                  </a:lnTo>
                  <a:lnTo>
                    <a:pt x="285" y="285"/>
                  </a:lnTo>
                  <a:lnTo>
                    <a:pt x="336" y="269"/>
                  </a:lnTo>
                  <a:lnTo>
                    <a:pt x="352" y="252"/>
                  </a:lnTo>
                  <a:lnTo>
                    <a:pt x="386" y="218"/>
                  </a:lnTo>
                  <a:lnTo>
                    <a:pt x="386" y="185"/>
                  </a:lnTo>
                  <a:lnTo>
                    <a:pt x="386" y="151"/>
                  </a:lnTo>
                  <a:lnTo>
                    <a:pt x="369" y="118"/>
                  </a:lnTo>
                  <a:lnTo>
                    <a:pt x="302" y="68"/>
                  </a:lnTo>
                  <a:lnTo>
                    <a:pt x="252" y="17"/>
                  </a:lnTo>
                  <a:lnTo>
                    <a:pt x="16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26"/>
            <p:cNvSpPr/>
            <p:nvPr/>
          </p:nvSpPr>
          <p:spPr>
            <a:xfrm>
              <a:off x="2796775" y="538550"/>
              <a:ext cx="9650" cy="7150"/>
            </a:xfrm>
            <a:custGeom>
              <a:rect b="b" l="l" r="r" t="t"/>
              <a:pathLst>
                <a:path extrusionOk="0" h="286" w="386">
                  <a:moveTo>
                    <a:pt x="101" y="1"/>
                  </a:moveTo>
                  <a:lnTo>
                    <a:pt x="68" y="17"/>
                  </a:lnTo>
                  <a:lnTo>
                    <a:pt x="34" y="34"/>
                  </a:lnTo>
                  <a:lnTo>
                    <a:pt x="1" y="68"/>
                  </a:lnTo>
                  <a:lnTo>
                    <a:pt x="1" y="101"/>
                  </a:lnTo>
                  <a:lnTo>
                    <a:pt x="1" y="135"/>
                  </a:lnTo>
                  <a:lnTo>
                    <a:pt x="17" y="168"/>
                  </a:lnTo>
                  <a:lnTo>
                    <a:pt x="84" y="218"/>
                  </a:lnTo>
                  <a:lnTo>
                    <a:pt x="135" y="269"/>
                  </a:lnTo>
                  <a:lnTo>
                    <a:pt x="218" y="285"/>
                  </a:lnTo>
                  <a:lnTo>
                    <a:pt x="319" y="285"/>
                  </a:lnTo>
                  <a:lnTo>
                    <a:pt x="352" y="269"/>
                  </a:lnTo>
                  <a:lnTo>
                    <a:pt x="369" y="235"/>
                  </a:lnTo>
                  <a:lnTo>
                    <a:pt x="386" y="185"/>
                  </a:lnTo>
                  <a:lnTo>
                    <a:pt x="369" y="151"/>
                  </a:lnTo>
                  <a:lnTo>
                    <a:pt x="352" y="118"/>
                  </a:lnTo>
                  <a:lnTo>
                    <a:pt x="319" y="101"/>
                  </a:lnTo>
                  <a:lnTo>
                    <a:pt x="285" y="84"/>
                  </a:lnTo>
                  <a:lnTo>
                    <a:pt x="218" y="84"/>
                  </a:lnTo>
                  <a:lnTo>
                    <a:pt x="168" y="34"/>
                  </a:lnTo>
                  <a:lnTo>
                    <a:pt x="135" y="17"/>
                  </a:lnTo>
                  <a:lnTo>
                    <a:pt x="101"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26"/>
            <p:cNvSpPr/>
            <p:nvPr/>
          </p:nvSpPr>
          <p:spPr>
            <a:xfrm>
              <a:off x="2795525" y="515100"/>
              <a:ext cx="11325" cy="17625"/>
            </a:xfrm>
            <a:custGeom>
              <a:rect b="b" l="l" r="r" t="t"/>
              <a:pathLst>
                <a:path extrusionOk="0" h="705" w="453">
                  <a:moveTo>
                    <a:pt x="285" y="1"/>
                  </a:moveTo>
                  <a:lnTo>
                    <a:pt x="218" y="17"/>
                  </a:lnTo>
                  <a:lnTo>
                    <a:pt x="151" y="51"/>
                  </a:lnTo>
                  <a:lnTo>
                    <a:pt x="101" y="101"/>
                  </a:lnTo>
                  <a:lnTo>
                    <a:pt x="51" y="151"/>
                  </a:lnTo>
                  <a:lnTo>
                    <a:pt x="17" y="218"/>
                  </a:lnTo>
                  <a:lnTo>
                    <a:pt x="0" y="285"/>
                  </a:lnTo>
                  <a:lnTo>
                    <a:pt x="0" y="352"/>
                  </a:lnTo>
                  <a:lnTo>
                    <a:pt x="0" y="419"/>
                  </a:lnTo>
                  <a:lnTo>
                    <a:pt x="17" y="486"/>
                  </a:lnTo>
                  <a:lnTo>
                    <a:pt x="51" y="553"/>
                  </a:lnTo>
                  <a:lnTo>
                    <a:pt x="101" y="604"/>
                  </a:lnTo>
                  <a:lnTo>
                    <a:pt x="151" y="654"/>
                  </a:lnTo>
                  <a:lnTo>
                    <a:pt x="218" y="687"/>
                  </a:lnTo>
                  <a:lnTo>
                    <a:pt x="285" y="704"/>
                  </a:lnTo>
                  <a:lnTo>
                    <a:pt x="386" y="704"/>
                  </a:lnTo>
                  <a:lnTo>
                    <a:pt x="419" y="687"/>
                  </a:lnTo>
                  <a:lnTo>
                    <a:pt x="453" y="654"/>
                  </a:lnTo>
                  <a:lnTo>
                    <a:pt x="453" y="604"/>
                  </a:lnTo>
                  <a:lnTo>
                    <a:pt x="453" y="570"/>
                  </a:lnTo>
                  <a:lnTo>
                    <a:pt x="419" y="537"/>
                  </a:lnTo>
                  <a:lnTo>
                    <a:pt x="386" y="520"/>
                  </a:lnTo>
                  <a:lnTo>
                    <a:pt x="352" y="503"/>
                  </a:lnTo>
                  <a:lnTo>
                    <a:pt x="285" y="503"/>
                  </a:lnTo>
                  <a:lnTo>
                    <a:pt x="235" y="470"/>
                  </a:lnTo>
                  <a:lnTo>
                    <a:pt x="201" y="419"/>
                  </a:lnTo>
                  <a:lnTo>
                    <a:pt x="201" y="352"/>
                  </a:lnTo>
                  <a:lnTo>
                    <a:pt x="201" y="285"/>
                  </a:lnTo>
                  <a:lnTo>
                    <a:pt x="235" y="235"/>
                  </a:lnTo>
                  <a:lnTo>
                    <a:pt x="285" y="202"/>
                  </a:lnTo>
                  <a:lnTo>
                    <a:pt x="352" y="202"/>
                  </a:lnTo>
                  <a:lnTo>
                    <a:pt x="386" y="185"/>
                  </a:lnTo>
                  <a:lnTo>
                    <a:pt x="419" y="168"/>
                  </a:lnTo>
                  <a:lnTo>
                    <a:pt x="453" y="135"/>
                  </a:lnTo>
                  <a:lnTo>
                    <a:pt x="453" y="101"/>
                  </a:lnTo>
                  <a:lnTo>
                    <a:pt x="453" y="51"/>
                  </a:lnTo>
                  <a:lnTo>
                    <a:pt x="419" y="17"/>
                  </a:lnTo>
                  <a:lnTo>
                    <a:pt x="38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26"/>
            <p:cNvSpPr/>
            <p:nvPr/>
          </p:nvSpPr>
          <p:spPr>
            <a:xfrm>
              <a:off x="2801800" y="527675"/>
              <a:ext cx="11750" cy="18025"/>
            </a:xfrm>
            <a:custGeom>
              <a:rect b="b" l="l" r="r" t="t"/>
              <a:pathLst>
                <a:path extrusionOk="0" h="721" w="470">
                  <a:moveTo>
                    <a:pt x="101" y="0"/>
                  </a:moveTo>
                  <a:lnTo>
                    <a:pt x="68" y="17"/>
                  </a:lnTo>
                  <a:lnTo>
                    <a:pt x="34" y="34"/>
                  </a:lnTo>
                  <a:lnTo>
                    <a:pt x="17" y="67"/>
                  </a:lnTo>
                  <a:lnTo>
                    <a:pt x="1" y="101"/>
                  </a:lnTo>
                  <a:lnTo>
                    <a:pt x="17" y="151"/>
                  </a:lnTo>
                  <a:lnTo>
                    <a:pt x="34" y="184"/>
                  </a:lnTo>
                  <a:lnTo>
                    <a:pt x="68" y="201"/>
                  </a:lnTo>
                  <a:lnTo>
                    <a:pt x="101" y="201"/>
                  </a:lnTo>
                  <a:lnTo>
                    <a:pt x="168" y="218"/>
                  </a:lnTo>
                  <a:lnTo>
                    <a:pt x="218" y="251"/>
                  </a:lnTo>
                  <a:lnTo>
                    <a:pt x="252" y="302"/>
                  </a:lnTo>
                  <a:lnTo>
                    <a:pt x="269" y="369"/>
                  </a:lnTo>
                  <a:lnTo>
                    <a:pt x="252" y="436"/>
                  </a:lnTo>
                  <a:lnTo>
                    <a:pt x="218" y="486"/>
                  </a:lnTo>
                  <a:lnTo>
                    <a:pt x="168" y="519"/>
                  </a:lnTo>
                  <a:lnTo>
                    <a:pt x="101" y="519"/>
                  </a:lnTo>
                  <a:lnTo>
                    <a:pt x="68" y="536"/>
                  </a:lnTo>
                  <a:lnTo>
                    <a:pt x="34" y="553"/>
                  </a:lnTo>
                  <a:lnTo>
                    <a:pt x="17" y="586"/>
                  </a:lnTo>
                  <a:lnTo>
                    <a:pt x="1" y="620"/>
                  </a:lnTo>
                  <a:lnTo>
                    <a:pt x="17" y="670"/>
                  </a:lnTo>
                  <a:lnTo>
                    <a:pt x="34" y="704"/>
                  </a:lnTo>
                  <a:lnTo>
                    <a:pt x="68" y="720"/>
                  </a:lnTo>
                  <a:lnTo>
                    <a:pt x="168" y="720"/>
                  </a:lnTo>
                  <a:lnTo>
                    <a:pt x="235" y="704"/>
                  </a:lnTo>
                  <a:lnTo>
                    <a:pt x="302" y="670"/>
                  </a:lnTo>
                  <a:lnTo>
                    <a:pt x="352" y="620"/>
                  </a:lnTo>
                  <a:lnTo>
                    <a:pt x="403" y="570"/>
                  </a:lnTo>
                  <a:lnTo>
                    <a:pt x="436" y="503"/>
                  </a:lnTo>
                  <a:lnTo>
                    <a:pt x="453" y="436"/>
                  </a:lnTo>
                  <a:lnTo>
                    <a:pt x="470" y="369"/>
                  </a:lnTo>
                  <a:lnTo>
                    <a:pt x="453" y="302"/>
                  </a:lnTo>
                  <a:lnTo>
                    <a:pt x="436" y="235"/>
                  </a:lnTo>
                  <a:lnTo>
                    <a:pt x="403" y="168"/>
                  </a:lnTo>
                  <a:lnTo>
                    <a:pt x="352" y="117"/>
                  </a:lnTo>
                  <a:lnTo>
                    <a:pt x="302" y="67"/>
                  </a:lnTo>
                  <a:lnTo>
                    <a:pt x="235" y="34"/>
                  </a:lnTo>
                  <a:lnTo>
                    <a:pt x="168"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26"/>
            <p:cNvSpPr/>
            <p:nvPr/>
          </p:nvSpPr>
          <p:spPr>
            <a:xfrm>
              <a:off x="2801375" y="540650"/>
              <a:ext cx="5050" cy="8400"/>
            </a:xfrm>
            <a:custGeom>
              <a:rect b="b" l="l" r="r" t="t"/>
              <a:pathLst>
                <a:path extrusionOk="0" h="336" w="202">
                  <a:moveTo>
                    <a:pt x="101" y="0"/>
                  </a:moveTo>
                  <a:lnTo>
                    <a:pt x="68" y="17"/>
                  </a:lnTo>
                  <a:lnTo>
                    <a:pt x="34" y="34"/>
                  </a:lnTo>
                  <a:lnTo>
                    <a:pt x="1" y="67"/>
                  </a:lnTo>
                  <a:lnTo>
                    <a:pt x="1" y="101"/>
                  </a:lnTo>
                  <a:lnTo>
                    <a:pt x="1" y="235"/>
                  </a:lnTo>
                  <a:lnTo>
                    <a:pt x="1" y="268"/>
                  </a:lnTo>
                  <a:lnTo>
                    <a:pt x="34" y="302"/>
                  </a:lnTo>
                  <a:lnTo>
                    <a:pt x="68" y="335"/>
                  </a:lnTo>
                  <a:lnTo>
                    <a:pt x="135" y="335"/>
                  </a:lnTo>
                  <a:lnTo>
                    <a:pt x="168" y="302"/>
                  </a:lnTo>
                  <a:lnTo>
                    <a:pt x="185" y="268"/>
                  </a:lnTo>
                  <a:lnTo>
                    <a:pt x="202" y="235"/>
                  </a:lnTo>
                  <a:lnTo>
                    <a:pt x="202" y="101"/>
                  </a:lnTo>
                  <a:lnTo>
                    <a:pt x="185" y="67"/>
                  </a:lnTo>
                  <a:lnTo>
                    <a:pt x="168" y="34"/>
                  </a:lnTo>
                  <a:lnTo>
                    <a:pt x="135" y="17"/>
                  </a:lnTo>
                  <a:lnTo>
                    <a:pt x="1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6"/>
            <p:cNvSpPr/>
            <p:nvPr/>
          </p:nvSpPr>
          <p:spPr>
            <a:xfrm>
              <a:off x="2801375" y="511750"/>
              <a:ext cx="5050" cy="8400"/>
            </a:xfrm>
            <a:custGeom>
              <a:rect b="b" l="l" r="r" t="t"/>
              <a:pathLst>
                <a:path extrusionOk="0" h="336" w="202">
                  <a:moveTo>
                    <a:pt x="68" y="1"/>
                  </a:moveTo>
                  <a:lnTo>
                    <a:pt x="34" y="34"/>
                  </a:lnTo>
                  <a:lnTo>
                    <a:pt x="1" y="51"/>
                  </a:lnTo>
                  <a:lnTo>
                    <a:pt x="1" y="101"/>
                  </a:lnTo>
                  <a:lnTo>
                    <a:pt x="1" y="235"/>
                  </a:lnTo>
                  <a:lnTo>
                    <a:pt x="1" y="269"/>
                  </a:lnTo>
                  <a:lnTo>
                    <a:pt x="34" y="302"/>
                  </a:lnTo>
                  <a:lnTo>
                    <a:pt x="68" y="319"/>
                  </a:lnTo>
                  <a:lnTo>
                    <a:pt x="101" y="336"/>
                  </a:lnTo>
                  <a:lnTo>
                    <a:pt x="135" y="319"/>
                  </a:lnTo>
                  <a:lnTo>
                    <a:pt x="168" y="302"/>
                  </a:lnTo>
                  <a:lnTo>
                    <a:pt x="185" y="269"/>
                  </a:lnTo>
                  <a:lnTo>
                    <a:pt x="202" y="235"/>
                  </a:lnTo>
                  <a:lnTo>
                    <a:pt x="202" y="101"/>
                  </a:lnTo>
                  <a:lnTo>
                    <a:pt x="185" y="51"/>
                  </a:lnTo>
                  <a:lnTo>
                    <a:pt x="168" y="34"/>
                  </a:lnTo>
                  <a:lnTo>
                    <a:pt x="13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8" name="Google Shape;178;p26"/>
          <p:cNvGrpSpPr/>
          <p:nvPr/>
        </p:nvGrpSpPr>
        <p:grpSpPr>
          <a:xfrm>
            <a:off x="8986814" y="2718735"/>
            <a:ext cx="686576" cy="968502"/>
            <a:chOff x="3343700" y="2961950"/>
            <a:chExt cx="72450" cy="102200"/>
          </a:xfrm>
        </p:grpSpPr>
        <p:sp>
          <p:nvSpPr>
            <p:cNvPr id="179" name="Google Shape;179;p26"/>
            <p:cNvSpPr/>
            <p:nvPr/>
          </p:nvSpPr>
          <p:spPr>
            <a:xfrm>
              <a:off x="3360025" y="3008025"/>
              <a:ext cx="39375" cy="39375"/>
            </a:xfrm>
            <a:custGeom>
              <a:rect b="b" l="l" r="r" t="t"/>
              <a:pathLst>
                <a:path extrusionOk="0" h="1575" w="1575">
                  <a:moveTo>
                    <a:pt x="922" y="201"/>
                  </a:moveTo>
                  <a:lnTo>
                    <a:pt x="922" y="570"/>
                  </a:lnTo>
                  <a:lnTo>
                    <a:pt x="922" y="603"/>
                  </a:lnTo>
                  <a:lnTo>
                    <a:pt x="955" y="637"/>
                  </a:lnTo>
                  <a:lnTo>
                    <a:pt x="989" y="654"/>
                  </a:lnTo>
                  <a:lnTo>
                    <a:pt x="1022" y="670"/>
                  </a:lnTo>
                  <a:lnTo>
                    <a:pt x="1374" y="670"/>
                  </a:lnTo>
                  <a:lnTo>
                    <a:pt x="1374" y="922"/>
                  </a:lnTo>
                  <a:lnTo>
                    <a:pt x="989" y="922"/>
                  </a:lnTo>
                  <a:lnTo>
                    <a:pt x="955" y="955"/>
                  </a:lnTo>
                  <a:lnTo>
                    <a:pt x="922" y="989"/>
                  </a:lnTo>
                  <a:lnTo>
                    <a:pt x="922" y="1022"/>
                  </a:lnTo>
                  <a:lnTo>
                    <a:pt x="922" y="1374"/>
                  </a:lnTo>
                  <a:lnTo>
                    <a:pt x="670" y="1374"/>
                  </a:lnTo>
                  <a:lnTo>
                    <a:pt x="670" y="1022"/>
                  </a:lnTo>
                  <a:lnTo>
                    <a:pt x="654" y="989"/>
                  </a:lnTo>
                  <a:lnTo>
                    <a:pt x="637" y="955"/>
                  </a:lnTo>
                  <a:lnTo>
                    <a:pt x="603" y="922"/>
                  </a:lnTo>
                  <a:lnTo>
                    <a:pt x="201" y="922"/>
                  </a:lnTo>
                  <a:lnTo>
                    <a:pt x="201" y="670"/>
                  </a:lnTo>
                  <a:lnTo>
                    <a:pt x="570" y="670"/>
                  </a:lnTo>
                  <a:lnTo>
                    <a:pt x="603" y="654"/>
                  </a:lnTo>
                  <a:lnTo>
                    <a:pt x="637" y="637"/>
                  </a:lnTo>
                  <a:lnTo>
                    <a:pt x="654" y="603"/>
                  </a:lnTo>
                  <a:lnTo>
                    <a:pt x="670" y="570"/>
                  </a:lnTo>
                  <a:lnTo>
                    <a:pt x="670" y="201"/>
                  </a:lnTo>
                  <a:close/>
                  <a:moveTo>
                    <a:pt x="570" y="0"/>
                  </a:moveTo>
                  <a:lnTo>
                    <a:pt x="520" y="17"/>
                  </a:lnTo>
                  <a:lnTo>
                    <a:pt x="486" y="34"/>
                  </a:lnTo>
                  <a:lnTo>
                    <a:pt x="469" y="67"/>
                  </a:lnTo>
                  <a:lnTo>
                    <a:pt x="469" y="101"/>
                  </a:lnTo>
                  <a:lnTo>
                    <a:pt x="469" y="469"/>
                  </a:lnTo>
                  <a:lnTo>
                    <a:pt x="67" y="469"/>
                  </a:lnTo>
                  <a:lnTo>
                    <a:pt x="34" y="486"/>
                  </a:lnTo>
                  <a:lnTo>
                    <a:pt x="17" y="520"/>
                  </a:lnTo>
                  <a:lnTo>
                    <a:pt x="0" y="570"/>
                  </a:lnTo>
                  <a:lnTo>
                    <a:pt x="0" y="1022"/>
                  </a:lnTo>
                  <a:lnTo>
                    <a:pt x="17" y="1056"/>
                  </a:lnTo>
                  <a:lnTo>
                    <a:pt x="34" y="1089"/>
                  </a:lnTo>
                  <a:lnTo>
                    <a:pt x="67" y="1106"/>
                  </a:lnTo>
                  <a:lnTo>
                    <a:pt x="101" y="1123"/>
                  </a:lnTo>
                  <a:lnTo>
                    <a:pt x="469" y="1123"/>
                  </a:lnTo>
                  <a:lnTo>
                    <a:pt x="469" y="1474"/>
                  </a:lnTo>
                  <a:lnTo>
                    <a:pt x="469" y="1525"/>
                  </a:lnTo>
                  <a:lnTo>
                    <a:pt x="486" y="1558"/>
                  </a:lnTo>
                  <a:lnTo>
                    <a:pt x="520" y="1575"/>
                  </a:lnTo>
                  <a:lnTo>
                    <a:pt x="1056" y="1575"/>
                  </a:lnTo>
                  <a:lnTo>
                    <a:pt x="1089" y="1558"/>
                  </a:lnTo>
                  <a:lnTo>
                    <a:pt x="1106" y="1525"/>
                  </a:lnTo>
                  <a:lnTo>
                    <a:pt x="1123" y="1474"/>
                  </a:lnTo>
                  <a:lnTo>
                    <a:pt x="1123" y="1123"/>
                  </a:lnTo>
                  <a:lnTo>
                    <a:pt x="1474" y="1123"/>
                  </a:lnTo>
                  <a:lnTo>
                    <a:pt x="1525" y="1106"/>
                  </a:lnTo>
                  <a:lnTo>
                    <a:pt x="1558" y="1089"/>
                  </a:lnTo>
                  <a:lnTo>
                    <a:pt x="1575" y="1056"/>
                  </a:lnTo>
                  <a:lnTo>
                    <a:pt x="1575" y="1022"/>
                  </a:lnTo>
                  <a:lnTo>
                    <a:pt x="1575" y="570"/>
                  </a:lnTo>
                  <a:lnTo>
                    <a:pt x="1575" y="520"/>
                  </a:lnTo>
                  <a:lnTo>
                    <a:pt x="1558" y="486"/>
                  </a:lnTo>
                  <a:lnTo>
                    <a:pt x="1525" y="469"/>
                  </a:lnTo>
                  <a:lnTo>
                    <a:pt x="1123" y="469"/>
                  </a:lnTo>
                  <a:lnTo>
                    <a:pt x="1123" y="101"/>
                  </a:lnTo>
                  <a:lnTo>
                    <a:pt x="1106" y="67"/>
                  </a:lnTo>
                  <a:lnTo>
                    <a:pt x="1089" y="34"/>
                  </a:lnTo>
                  <a:lnTo>
                    <a:pt x="1056" y="17"/>
                  </a:lnTo>
                  <a:lnTo>
                    <a:pt x="1022"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6"/>
            <p:cNvSpPr/>
            <p:nvPr/>
          </p:nvSpPr>
          <p:spPr>
            <a:xfrm>
              <a:off x="3343700" y="2982475"/>
              <a:ext cx="72450" cy="81675"/>
            </a:xfrm>
            <a:custGeom>
              <a:rect b="b" l="l" r="r" t="t"/>
              <a:pathLst>
                <a:path extrusionOk="0" h="3267" w="2898">
                  <a:moveTo>
                    <a:pt x="2697" y="202"/>
                  </a:moveTo>
                  <a:lnTo>
                    <a:pt x="2697" y="3066"/>
                  </a:lnTo>
                  <a:lnTo>
                    <a:pt x="201" y="3066"/>
                  </a:lnTo>
                  <a:lnTo>
                    <a:pt x="201" y="202"/>
                  </a:lnTo>
                  <a:close/>
                  <a:moveTo>
                    <a:pt x="50" y="1"/>
                  </a:moveTo>
                  <a:lnTo>
                    <a:pt x="17" y="34"/>
                  </a:lnTo>
                  <a:lnTo>
                    <a:pt x="0" y="68"/>
                  </a:lnTo>
                  <a:lnTo>
                    <a:pt x="0" y="101"/>
                  </a:lnTo>
                  <a:lnTo>
                    <a:pt x="0" y="3166"/>
                  </a:lnTo>
                  <a:lnTo>
                    <a:pt x="0" y="3200"/>
                  </a:lnTo>
                  <a:lnTo>
                    <a:pt x="17" y="3233"/>
                  </a:lnTo>
                  <a:lnTo>
                    <a:pt x="50" y="3250"/>
                  </a:lnTo>
                  <a:lnTo>
                    <a:pt x="101" y="3267"/>
                  </a:lnTo>
                  <a:lnTo>
                    <a:pt x="2797" y="3267"/>
                  </a:lnTo>
                  <a:lnTo>
                    <a:pt x="2848" y="3250"/>
                  </a:lnTo>
                  <a:lnTo>
                    <a:pt x="2881" y="3233"/>
                  </a:lnTo>
                  <a:lnTo>
                    <a:pt x="2898" y="3200"/>
                  </a:lnTo>
                  <a:lnTo>
                    <a:pt x="2898" y="3166"/>
                  </a:lnTo>
                  <a:lnTo>
                    <a:pt x="2898" y="101"/>
                  </a:lnTo>
                  <a:lnTo>
                    <a:pt x="2898" y="68"/>
                  </a:lnTo>
                  <a:lnTo>
                    <a:pt x="2881" y="34"/>
                  </a:lnTo>
                  <a:lnTo>
                    <a:pt x="284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26"/>
            <p:cNvSpPr/>
            <p:nvPr/>
          </p:nvSpPr>
          <p:spPr>
            <a:xfrm>
              <a:off x="3359600" y="2961950"/>
              <a:ext cx="40225" cy="39400"/>
            </a:xfrm>
            <a:custGeom>
              <a:rect b="b" l="l" r="r" t="t"/>
              <a:pathLst>
                <a:path extrusionOk="0" h="1576" w="1609">
                  <a:moveTo>
                    <a:pt x="805" y="1"/>
                  </a:moveTo>
                  <a:lnTo>
                    <a:pt x="654" y="18"/>
                  </a:lnTo>
                  <a:lnTo>
                    <a:pt x="503" y="68"/>
                  </a:lnTo>
                  <a:lnTo>
                    <a:pt x="369" y="135"/>
                  </a:lnTo>
                  <a:lnTo>
                    <a:pt x="235" y="235"/>
                  </a:lnTo>
                  <a:lnTo>
                    <a:pt x="151" y="353"/>
                  </a:lnTo>
                  <a:lnTo>
                    <a:pt x="68" y="487"/>
                  </a:lnTo>
                  <a:lnTo>
                    <a:pt x="17" y="637"/>
                  </a:lnTo>
                  <a:lnTo>
                    <a:pt x="1" y="805"/>
                  </a:lnTo>
                  <a:lnTo>
                    <a:pt x="1" y="1475"/>
                  </a:lnTo>
                  <a:lnTo>
                    <a:pt x="17" y="1508"/>
                  </a:lnTo>
                  <a:lnTo>
                    <a:pt x="34" y="1542"/>
                  </a:lnTo>
                  <a:lnTo>
                    <a:pt x="68" y="1559"/>
                  </a:lnTo>
                  <a:lnTo>
                    <a:pt x="101" y="1575"/>
                  </a:lnTo>
                  <a:lnTo>
                    <a:pt x="151" y="1559"/>
                  </a:lnTo>
                  <a:lnTo>
                    <a:pt x="185" y="1542"/>
                  </a:lnTo>
                  <a:lnTo>
                    <a:pt x="202" y="1508"/>
                  </a:lnTo>
                  <a:lnTo>
                    <a:pt x="202" y="1475"/>
                  </a:lnTo>
                  <a:lnTo>
                    <a:pt x="202" y="805"/>
                  </a:lnTo>
                  <a:lnTo>
                    <a:pt x="218" y="688"/>
                  </a:lnTo>
                  <a:lnTo>
                    <a:pt x="252" y="570"/>
                  </a:lnTo>
                  <a:lnTo>
                    <a:pt x="319" y="470"/>
                  </a:lnTo>
                  <a:lnTo>
                    <a:pt x="386" y="369"/>
                  </a:lnTo>
                  <a:lnTo>
                    <a:pt x="470" y="302"/>
                  </a:lnTo>
                  <a:lnTo>
                    <a:pt x="570" y="252"/>
                  </a:lnTo>
                  <a:lnTo>
                    <a:pt x="687" y="219"/>
                  </a:lnTo>
                  <a:lnTo>
                    <a:pt x="805" y="202"/>
                  </a:lnTo>
                  <a:lnTo>
                    <a:pt x="939" y="219"/>
                  </a:lnTo>
                  <a:lnTo>
                    <a:pt x="1039" y="252"/>
                  </a:lnTo>
                  <a:lnTo>
                    <a:pt x="1156" y="302"/>
                  </a:lnTo>
                  <a:lnTo>
                    <a:pt x="1240" y="369"/>
                  </a:lnTo>
                  <a:lnTo>
                    <a:pt x="1307" y="470"/>
                  </a:lnTo>
                  <a:lnTo>
                    <a:pt x="1374" y="570"/>
                  </a:lnTo>
                  <a:lnTo>
                    <a:pt x="1408" y="688"/>
                  </a:lnTo>
                  <a:lnTo>
                    <a:pt x="1408" y="805"/>
                  </a:lnTo>
                  <a:lnTo>
                    <a:pt x="1408" y="1475"/>
                  </a:lnTo>
                  <a:lnTo>
                    <a:pt x="1424" y="1508"/>
                  </a:lnTo>
                  <a:lnTo>
                    <a:pt x="1441" y="1542"/>
                  </a:lnTo>
                  <a:lnTo>
                    <a:pt x="1475" y="1559"/>
                  </a:lnTo>
                  <a:lnTo>
                    <a:pt x="1508" y="1575"/>
                  </a:lnTo>
                  <a:lnTo>
                    <a:pt x="1558" y="1559"/>
                  </a:lnTo>
                  <a:lnTo>
                    <a:pt x="1592" y="1542"/>
                  </a:lnTo>
                  <a:lnTo>
                    <a:pt x="1609" y="1508"/>
                  </a:lnTo>
                  <a:lnTo>
                    <a:pt x="1609" y="1475"/>
                  </a:lnTo>
                  <a:lnTo>
                    <a:pt x="1609" y="805"/>
                  </a:lnTo>
                  <a:lnTo>
                    <a:pt x="1609" y="637"/>
                  </a:lnTo>
                  <a:lnTo>
                    <a:pt x="1558" y="487"/>
                  </a:lnTo>
                  <a:lnTo>
                    <a:pt x="1475" y="353"/>
                  </a:lnTo>
                  <a:lnTo>
                    <a:pt x="1374" y="235"/>
                  </a:lnTo>
                  <a:lnTo>
                    <a:pt x="1257" y="135"/>
                  </a:lnTo>
                  <a:lnTo>
                    <a:pt x="1123" y="68"/>
                  </a:lnTo>
                  <a:lnTo>
                    <a:pt x="972" y="18"/>
                  </a:lnTo>
                  <a:lnTo>
                    <a:pt x="80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7"/>
          <p:cNvPicPr preferRelativeResize="0"/>
          <p:nvPr/>
        </p:nvPicPr>
        <p:blipFill rotWithShape="1">
          <a:blip r:embed="rId3">
            <a:alphaModFix/>
          </a:blip>
          <a:srcRect b="0" l="0" r="0" t="0"/>
          <a:stretch/>
        </p:blipFill>
        <p:spPr>
          <a:xfrm>
            <a:off x="0" y="0"/>
            <a:ext cx="10609274" cy="6858000"/>
          </a:xfrm>
          <a:prstGeom prst="rect">
            <a:avLst/>
          </a:prstGeom>
          <a:noFill/>
          <a:ln>
            <a:noFill/>
          </a:ln>
        </p:spPr>
      </p:pic>
      <p:sp>
        <p:nvSpPr>
          <p:cNvPr id="187" name="Google Shape;187;p27"/>
          <p:cNvSpPr/>
          <p:nvPr/>
        </p:nvSpPr>
        <p:spPr>
          <a:xfrm>
            <a:off x="709247" y="4315326"/>
            <a:ext cx="8266200" cy="1860900"/>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 name="Google Shape;188;p27"/>
          <p:cNvSpPr txBox="1"/>
          <p:nvPr>
            <p:ph type="ctrTitle"/>
          </p:nvPr>
        </p:nvSpPr>
        <p:spPr>
          <a:xfrm>
            <a:off x="540431" y="832931"/>
            <a:ext cx="7102200" cy="1128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Inter Black"/>
              <a:buNone/>
            </a:pPr>
            <a:r>
              <a:rPr lang="en-US">
                <a:solidFill>
                  <a:srgbClr val="004280"/>
                </a:solidFill>
                <a:latin typeface="Quattrocento Sans"/>
                <a:ea typeface="Quattrocento Sans"/>
                <a:cs typeface="Quattrocento Sans"/>
                <a:sym typeface="Quattrocento Sans"/>
              </a:rPr>
              <a:t>Meet Angela</a:t>
            </a:r>
            <a:endParaRPr>
              <a:solidFill>
                <a:srgbClr val="004280"/>
              </a:solidFill>
              <a:latin typeface="Quattrocento Sans"/>
              <a:ea typeface="Quattrocento Sans"/>
              <a:cs typeface="Quattrocento Sans"/>
              <a:sym typeface="Quattrocento Sans"/>
            </a:endParaRPr>
          </a:p>
          <a:p>
            <a:pPr indent="0" lvl="0" marL="0" rtl="0" algn="l">
              <a:lnSpc>
                <a:spcPct val="90000"/>
              </a:lnSpc>
              <a:spcBef>
                <a:spcPts val="0"/>
              </a:spcBef>
              <a:spcAft>
                <a:spcPts val="0"/>
              </a:spcAft>
              <a:buClr>
                <a:schemeClr val="lt1"/>
              </a:buClr>
              <a:buSzPts val="4000"/>
              <a:buFont typeface="Inter Black"/>
              <a:buNone/>
            </a:pPr>
            <a:br>
              <a:rPr lang="en-US" sz="2500">
                <a:solidFill>
                  <a:srgbClr val="004280"/>
                </a:solidFill>
                <a:latin typeface="Quattrocento Sans"/>
                <a:ea typeface="Quattrocento Sans"/>
                <a:cs typeface="Quattrocento Sans"/>
                <a:sym typeface="Quattrocento Sans"/>
              </a:rPr>
            </a:br>
            <a:r>
              <a:rPr b="0" lang="en-US" sz="2000">
                <a:solidFill>
                  <a:srgbClr val="004280"/>
                </a:solidFill>
                <a:latin typeface="Quattrocento Sans"/>
                <a:ea typeface="Quattrocento Sans"/>
                <a:cs typeface="Quattrocento Sans"/>
                <a:sym typeface="Quattrocento Sans"/>
              </a:rPr>
              <a:t>Angela is a 38 year old mother of three kids with a full-time career</a:t>
            </a:r>
            <a:endParaRPr>
              <a:solidFill>
                <a:srgbClr val="004280"/>
              </a:solidFill>
              <a:latin typeface="Quattrocento Sans"/>
              <a:ea typeface="Quattrocento Sans"/>
              <a:cs typeface="Quattrocento Sans"/>
              <a:sym typeface="Quattrocento Sans"/>
            </a:endParaRPr>
          </a:p>
        </p:txBody>
      </p:sp>
      <p:sp>
        <p:nvSpPr>
          <p:cNvPr id="189" name="Google Shape;189;p27"/>
          <p:cNvSpPr txBox="1"/>
          <p:nvPr/>
        </p:nvSpPr>
        <p:spPr>
          <a:xfrm>
            <a:off x="664656" y="2591710"/>
            <a:ext cx="3660600" cy="1655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TAX RATE (18%) ………..…..… -$10,800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NET ANNUAL PAY ………….…  $49,200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HEALTHCARE EXPENSES …… -$6,</a:t>
            </a:r>
            <a:r>
              <a:rPr b="1" lang="en-US" sz="1200">
                <a:solidFill>
                  <a:srgbClr val="004280"/>
                </a:solidFill>
                <a:latin typeface="Quattrocento Sans"/>
                <a:ea typeface="Quattrocento Sans"/>
                <a:cs typeface="Quattrocento Sans"/>
                <a:sym typeface="Quattrocento Sans"/>
              </a:rPr>
              <a:t>75</a:t>
            </a:r>
            <a:r>
              <a:rPr b="1" i="0" lang="en-US" sz="1200" u="none" cap="none" strike="noStrike">
                <a:solidFill>
                  <a:srgbClr val="004280"/>
                </a:solidFill>
                <a:latin typeface="Quattrocento Sans"/>
                <a:ea typeface="Quattrocento Sans"/>
                <a:cs typeface="Quattrocento Sans"/>
                <a:sym typeface="Quattrocento Sans"/>
              </a:rPr>
              <a:t>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FINAL TAKE-HOME PAY ……... $42,</a:t>
            </a:r>
            <a:r>
              <a:rPr b="1" lang="en-US" sz="1200">
                <a:solidFill>
                  <a:srgbClr val="004280"/>
                </a:solidFill>
                <a:latin typeface="Quattrocento Sans"/>
                <a:ea typeface="Quattrocento Sans"/>
                <a:cs typeface="Quattrocento Sans"/>
                <a:sym typeface="Quattrocento Sans"/>
              </a:rPr>
              <a:t>45</a:t>
            </a:r>
            <a:r>
              <a:rPr b="1" i="0" lang="en-US" sz="1200" u="none" cap="none" strike="noStrike">
                <a:solidFill>
                  <a:srgbClr val="004280"/>
                </a:solidFill>
                <a:latin typeface="Quattrocento Sans"/>
                <a:ea typeface="Quattrocento Sans"/>
                <a:cs typeface="Quattrocento Sans"/>
                <a:sym typeface="Quattrocento Sans"/>
              </a:rPr>
              <a:t>0</a:t>
            </a:r>
            <a:endParaRPr b="0" i="0" sz="1400" u="none" cap="none" strike="noStrike">
              <a:solidFill>
                <a:srgbClr val="004280"/>
              </a:solidFill>
              <a:latin typeface="Arial"/>
              <a:ea typeface="Arial"/>
              <a:cs typeface="Arial"/>
              <a:sym typeface="Arial"/>
            </a:endParaRPr>
          </a:p>
        </p:txBody>
      </p:sp>
      <p:sp>
        <p:nvSpPr>
          <p:cNvPr id="190" name="Google Shape;190;p27"/>
          <p:cNvSpPr txBox="1"/>
          <p:nvPr/>
        </p:nvSpPr>
        <p:spPr>
          <a:xfrm>
            <a:off x="4347357" y="2591710"/>
            <a:ext cx="3780600" cy="16557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GROSS ANNUAL PAY…………… $60,000</a:t>
            </a:r>
            <a:br>
              <a:rPr b="1" i="0" lang="en-US" sz="1200" u="none" cap="none" strike="noStrike">
                <a:solidFill>
                  <a:srgbClr val="004280"/>
                </a:solidFill>
                <a:latin typeface="Quattrocento Sans"/>
                <a:ea typeface="Quattrocento Sans"/>
                <a:cs typeface="Quattrocento Sans"/>
                <a:sym typeface="Quattrocento Sans"/>
              </a:rPr>
            </a:br>
            <a:r>
              <a:rPr b="1" i="0" lang="en-US" sz="1200" u="none" cap="none" strike="noStrike">
                <a:solidFill>
                  <a:srgbClr val="004280"/>
                </a:solidFill>
                <a:latin typeface="Quattrocento Sans"/>
                <a:ea typeface="Quattrocento Sans"/>
                <a:cs typeface="Quattrocento Sans"/>
                <a:sym typeface="Quattrocento Sans"/>
              </a:rPr>
              <a:t>ANNUAL HSA CONTRIBUTION  ….-$6,</a:t>
            </a:r>
            <a:r>
              <a:rPr b="1" lang="en-US" sz="1200">
                <a:solidFill>
                  <a:srgbClr val="004280"/>
                </a:solidFill>
                <a:latin typeface="Quattrocento Sans"/>
                <a:ea typeface="Quattrocento Sans"/>
                <a:cs typeface="Quattrocento Sans"/>
                <a:sym typeface="Quattrocento Sans"/>
              </a:rPr>
              <a:t>75</a:t>
            </a:r>
            <a:r>
              <a:rPr b="1" i="0" lang="en-US" sz="1200" u="none" cap="none" strike="noStrike">
                <a:solidFill>
                  <a:srgbClr val="004280"/>
                </a:solidFill>
                <a:latin typeface="Quattrocento Sans"/>
                <a:ea typeface="Quattrocento Sans"/>
                <a:cs typeface="Quattrocento Sans"/>
                <a:sym typeface="Quattrocento Sans"/>
              </a:rPr>
              <a:t>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ADJUSTED GROSS PAY …….…..$53,250</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TAX RATE (18%) ……………..…… -$9,585</a:t>
            </a:r>
            <a:endParaRPr b="0" i="0" sz="1400" u="none" cap="none" strike="noStrike">
              <a:solidFill>
                <a:srgbClr val="004280"/>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200"/>
              <a:buFont typeface="Arial"/>
              <a:buNone/>
            </a:pPr>
            <a:r>
              <a:rPr b="1" i="0" lang="en-US" sz="1200" u="none" cap="none" strike="noStrike">
                <a:solidFill>
                  <a:srgbClr val="004280"/>
                </a:solidFill>
                <a:latin typeface="Quattrocento Sans"/>
                <a:ea typeface="Quattrocento Sans"/>
                <a:cs typeface="Quattrocento Sans"/>
                <a:sym typeface="Quattrocento Sans"/>
              </a:rPr>
              <a:t>FINAL TAKE-HOME PAY ….....…. $43,665</a:t>
            </a:r>
            <a:endParaRPr b="0" i="0" sz="1400" u="none" cap="none" strike="noStrike">
              <a:solidFill>
                <a:srgbClr val="004280"/>
              </a:solidFill>
              <a:latin typeface="Arial"/>
              <a:ea typeface="Arial"/>
              <a:cs typeface="Arial"/>
              <a:sym typeface="Arial"/>
            </a:endParaRPr>
          </a:p>
        </p:txBody>
      </p:sp>
      <p:sp>
        <p:nvSpPr>
          <p:cNvPr id="191" name="Google Shape;191;p27"/>
          <p:cNvSpPr txBox="1"/>
          <p:nvPr/>
        </p:nvSpPr>
        <p:spPr>
          <a:xfrm>
            <a:off x="4211053" y="4652211"/>
            <a:ext cx="3098400" cy="89490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r">
              <a:lnSpc>
                <a:spcPct val="90000"/>
              </a:lnSpc>
              <a:spcBef>
                <a:spcPts val="0"/>
              </a:spcBef>
              <a:spcAft>
                <a:spcPts val="0"/>
              </a:spcAft>
              <a:buClr>
                <a:srgbClr val="253746"/>
              </a:buClr>
              <a:buSzPct val="100000"/>
              <a:buFont typeface="Arial"/>
              <a:buNone/>
            </a:pPr>
            <a:r>
              <a:rPr b="1" i="0" lang="en-US" sz="8000" u="none" cap="none" strike="noStrike">
                <a:solidFill>
                  <a:schemeClr val="lt1"/>
                </a:solidFill>
                <a:latin typeface="Quattrocento Sans"/>
                <a:ea typeface="Quattrocento Sans"/>
                <a:cs typeface="Quattrocento Sans"/>
                <a:sym typeface="Quattrocento Sans"/>
              </a:rPr>
              <a:t>$1,</a:t>
            </a:r>
            <a:r>
              <a:rPr b="1" lang="en-US" sz="8000">
                <a:solidFill>
                  <a:schemeClr val="lt1"/>
                </a:solidFill>
                <a:latin typeface="Quattrocento Sans"/>
                <a:ea typeface="Quattrocento Sans"/>
                <a:cs typeface="Quattrocento Sans"/>
                <a:sym typeface="Quattrocento Sans"/>
              </a:rPr>
              <a:t>215</a:t>
            </a:r>
            <a:endParaRPr b="1" sz="8000">
              <a:solidFill>
                <a:schemeClr val="lt1"/>
              </a:solidFill>
              <a:latin typeface="Quattrocento Sans"/>
              <a:ea typeface="Quattrocento Sans"/>
              <a:cs typeface="Quattrocento Sans"/>
              <a:sym typeface="Quattrocento Sans"/>
            </a:endParaRPr>
          </a:p>
        </p:txBody>
      </p:sp>
      <p:pic>
        <p:nvPicPr>
          <p:cNvPr id="192" name="Google Shape;192;p27"/>
          <p:cNvPicPr preferRelativeResize="0"/>
          <p:nvPr/>
        </p:nvPicPr>
        <p:blipFill rotWithShape="1">
          <a:blip r:embed="rId4">
            <a:alphaModFix/>
          </a:blip>
          <a:srcRect b="186" l="33074" r="27230" t="19681"/>
          <a:stretch/>
        </p:blipFill>
        <p:spPr>
          <a:xfrm>
            <a:off x="7084696" y="0"/>
            <a:ext cx="5096017" cy="6858000"/>
          </a:xfrm>
          <a:custGeom>
            <a:rect b="b" l="l" r="r" t="t"/>
            <a:pathLst>
              <a:path extrusionOk="0" h="6858000" w="5096017">
                <a:moveTo>
                  <a:pt x="0" y="0"/>
                </a:moveTo>
                <a:lnTo>
                  <a:pt x="5096017" y="0"/>
                </a:lnTo>
                <a:lnTo>
                  <a:pt x="5096017" y="6858000"/>
                </a:lnTo>
                <a:lnTo>
                  <a:pt x="0" y="6858000"/>
                </a:lnTo>
                <a:lnTo>
                  <a:pt x="2277542" y="3429000"/>
                </a:lnTo>
                <a:close/>
              </a:path>
            </a:pathLst>
          </a:custGeom>
          <a:noFill/>
          <a:ln>
            <a:noFill/>
          </a:ln>
        </p:spPr>
      </p:pic>
      <p:sp>
        <p:nvSpPr>
          <p:cNvPr id="193" name="Google Shape;193;p27"/>
          <p:cNvSpPr txBox="1"/>
          <p:nvPr/>
        </p:nvSpPr>
        <p:spPr>
          <a:xfrm>
            <a:off x="664656" y="2130045"/>
            <a:ext cx="288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Without HSA</a:t>
            </a:r>
            <a:endParaRPr b="1" i="0" sz="1800" u="none" cap="none" strike="noStrike">
              <a:solidFill>
                <a:srgbClr val="004280"/>
              </a:solidFill>
              <a:latin typeface="Quattrocento Sans"/>
              <a:ea typeface="Quattrocento Sans"/>
              <a:cs typeface="Quattrocento Sans"/>
              <a:sym typeface="Quattrocento Sans"/>
            </a:endParaRPr>
          </a:p>
        </p:txBody>
      </p:sp>
      <p:sp>
        <p:nvSpPr>
          <p:cNvPr id="194" name="Google Shape;194;p27"/>
          <p:cNvSpPr txBox="1"/>
          <p:nvPr/>
        </p:nvSpPr>
        <p:spPr>
          <a:xfrm>
            <a:off x="4398948" y="2130045"/>
            <a:ext cx="2880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4280"/>
                </a:solidFill>
                <a:latin typeface="Quattrocento Sans"/>
                <a:ea typeface="Quattrocento Sans"/>
                <a:cs typeface="Quattrocento Sans"/>
                <a:sym typeface="Quattrocento Sans"/>
              </a:rPr>
              <a:t>With HSA</a:t>
            </a:r>
            <a:endParaRPr b="1" i="0" sz="1800" u="none" cap="none" strike="noStrike">
              <a:solidFill>
                <a:srgbClr val="004280"/>
              </a:solidFill>
              <a:latin typeface="Quattrocento Sans"/>
              <a:ea typeface="Quattrocento Sans"/>
              <a:cs typeface="Quattrocento Sans"/>
              <a:sym typeface="Quattrocento Sans"/>
            </a:endParaRPr>
          </a:p>
        </p:txBody>
      </p:sp>
      <p:sp>
        <p:nvSpPr>
          <p:cNvPr id="195" name="Google Shape;195;p27"/>
          <p:cNvSpPr txBox="1"/>
          <p:nvPr/>
        </p:nvSpPr>
        <p:spPr>
          <a:xfrm>
            <a:off x="918775" y="4631338"/>
            <a:ext cx="36648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Quattrocento Sans"/>
                <a:ea typeface="Quattrocento Sans"/>
                <a:cs typeface="Quattrocento Sans"/>
                <a:sym typeface="Quattrocento Sans"/>
              </a:rPr>
              <a:t>Take home this much more with a health savings account</a:t>
            </a:r>
            <a:endParaRPr b="0" i="0" sz="2000" u="none" cap="none" strike="noStrike">
              <a:solidFill>
                <a:schemeClr val="lt1"/>
              </a:solidFill>
              <a:latin typeface="Quattrocento Sans"/>
              <a:ea typeface="Quattrocento Sans"/>
              <a:cs typeface="Quattrocento Sans"/>
              <a:sym typeface="Quattrocento Sans"/>
            </a:endParaRPr>
          </a:p>
        </p:txBody>
      </p:sp>
      <p:sp>
        <p:nvSpPr>
          <p:cNvPr id="196" name="Google Shape;196;p27"/>
          <p:cNvSpPr txBox="1"/>
          <p:nvPr/>
        </p:nvSpPr>
        <p:spPr>
          <a:xfrm>
            <a:off x="873527" y="5449311"/>
            <a:ext cx="6435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Quattrocento Sans"/>
                <a:ea typeface="Quattrocento Sans"/>
                <a:cs typeface="Quattrocento Sans"/>
                <a:sym typeface="Quattrocento Sans"/>
              </a:rPr>
              <a:t>All figures in this table are estimates and based on an annual salary of $60,000 and maximum contribution limits to the benefit account. Your salary, tax rate, healthcare expenses and tax savings may be different.. </a:t>
            </a:r>
            <a:endParaRPr b="0" i="0" sz="1200" u="none" cap="none" strike="noStrike">
              <a:solidFill>
                <a:schemeClr val="lt1"/>
              </a:solidFill>
              <a:latin typeface="Quattrocento Sans"/>
              <a:ea typeface="Quattrocento Sans"/>
              <a:cs typeface="Quattrocento Sans"/>
              <a:sym typeface="Quattrocento Sans"/>
            </a:endParaRPr>
          </a:p>
        </p:txBody>
      </p:sp>
      <p:pic>
        <p:nvPicPr>
          <p:cNvPr id="197" name="Google Shape;197;p27"/>
          <p:cNvPicPr preferRelativeResize="0"/>
          <p:nvPr/>
        </p:nvPicPr>
        <p:blipFill rotWithShape="1">
          <a:blip r:embed="rId5">
            <a:alphaModFix/>
          </a:blip>
          <a:srcRect b="-231" l="27095" r="6861" t="233"/>
          <a:stretch/>
        </p:blipFill>
        <p:spPr>
          <a:xfrm>
            <a:off x="6661467" y="0"/>
            <a:ext cx="6793019" cy="6858000"/>
          </a:xfrm>
          <a:custGeom>
            <a:rect b="b" l="l" r="r" t="t"/>
            <a:pathLst>
              <a:path extrusionOk="0" h="6858000" w="6793019">
                <a:moveTo>
                  <a:pt x="0" y="0"/>
                </a:moveTo>
                <a:lnTo>
                  <a:pt x="6793019" y="0"/>
                </a:lnTo>
                <a:lnTo>
                  <a:pt x="6793019" y="6858000"/>
                </a:lnTo>
                <a:lnTo>
                  <a:pt x="0" y="6858000"/>
                </a:lnTo>
                <a:lnTo>
                  <a:pt x="2306071" y="3429000"/>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207925" y="-39525"/>
            <a:ext cx="893400" cy="6949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28"/>
          <p:cNvSpPr/>
          <p:nvPr/>
        </p:nvSpPr>
        <p:spPr>
          <a:xfrm>
            <a:off x="545432" y="288758"/>
            <a:ext cx="11646568" cy="1331495"/>
          </a:xfrm>
          <a:prstGeom prst="rect">
            <a:avLst/>
          </a:prstGeom>
          <a:solidFill>
            <a:srgbClr val="05AA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4" name="Google Shape;204;p28"/>
          <p:cNvSpPr txBox="1"/>
          <p:nvPr/>
        </p:nvSpPr>
        <p:spPr>
          <a:xfrm>
            <a:off x="3577387" y="530878"/>
            <a:ext cx="1812758"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lt1"/>
                </a:solidFill>
                <a:latin typeface="Quattrocento Sans"/>
                <a:ea typeface="Quattrocento Sans"/>
                <a:cs typeface="Quattrocento Sans"/>
                <a:sym typeface="Quattrocento Sans"/>
              </a:rPr>
              <a:t>FSA</a:t>
            </a:r>
            <a:endParaRPr b="1" i="0" sz="5400" u="none" cap="none" strike="noStrike">
              <a:solidFill>
                <a:schemeClr val="lt1"/>
              </a:solidFill>
              <a:latin typeface="Quattrocento Sans"/>
              <a:ea typeface="Quattrocento Sans"/>
              <a:cs typeface="Quattrocento Sans"/>
              <a:sym typeface="Quattrocento Sans"/>
            </a:endParaRPr>
          </a:p>
        </p:txBody>
      </p:sp>
      <p:sp>
        <p:nvSpPr>
          <p:cNvPr id="205" name="Google Shape;205;p28"/>
          <p:cNvSpPr/>
          <p:nvPr/>
        </p:nvSpPr>
        <p:spPr>
          <a:xfrm>
            <a:off x="545432" y="1620254"/>
            <a:ext cx="11646568" cy="850232"/>
          </a:xfrm>
          <a:prstGeom prst="rect">
            <a:avLst/>
          </a:prstGeom>
          <a:solidFill>
            <a:srgbClr val="D8D8D8">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6" name="Google Shape;206;p28"/>
          <p:cNvSpPr txBox="1"/>
          <p:nvPr/>
        </p:nvSpPr>
        <p:spPr>
          <a:xfrm>
            <a:off x="8045116" y="530878"/>
            <a:ext cx="1812758"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chemeClr val="lt1"/>
                </a:solidFill>
                <a:latin typeface="Quattrocento Sans"/>
                <a:ea typeface="Quattrocento Sans"/>
                <a:cs typeface="Quattrocento Sans"/>
                <a:sym typeface="Quattrocento Sans"/>
              </a:rPr>
              <a:t>HSA</a:t>
            </a:r>
            <a:endParaRPr b="1" i="0" sz="5400" u="none" cap="none" strike="noStrike">
              <a:solidFill>
                <a:schemeClr val="lt1"/>
              </a:solidFill>
              <a:latin typeface="Quattrocento Sans"/>
              <a:ea typeface="Quattrocento Sans"/>
              <a:cs typeface="Quattrocento Sans"/>
              <a:sym typeface="Quattrocento Sans"/>
            </a:endParaRPr>
          </a:p>
        </p:txBody>
      </p:sp>
      <p:sp>
        <p:nvSpPr>
          <p:cNvPr id="207" name="Google Shape;207;p28"/>
          <p:cNvSpPr/>
          <p:nvPr/>
        </p:nvSpPr>
        <p:spPr>
          <a:xfrm>
            <a:off x="545432" y="3375260"/>
            <a:ext cx="11646568" cy="850232"/>
          </a:xfrm>
          <a:prstGeom prst="rect">
            <a:avLst/>
          </a:prstGeom>
          <a:solidFill>
            <a:srgbClr val="D8D8D8">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8" name="Google Shape;208;p28"/>
          <p:cNvSpPr/>
          <p:nvPr/>
        </p:nvSpPr>
        <p:spPr>
          <a:xfrm>
            <a:off x="545432" y="5130266"/>
            <a:ext cx="11646568" cy="850232"/>
          </a:xfrm>
          <a:prstGeom prst="rect">
            <a:avLst/>
          </a:prstGeom>
          <a:solidFill>
            <a:srgbClr val="D8D8D8">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209" name="Google Shape;209;p28"/>
          <p:cNvCxnSpPr/>
          <p:nvPr/>
        </p:nvCxnSpPr>
        <p:spPr>
          <a:xfrm>
            <a:off x="3368842" y="274113"/>
            <a:ext cx="0" cy="6569242"/>
          </a:xfrm>
          <a:prstGeom prst="straightConnector1">
            <a:avLst/>
          </a:prstGeom>
          <a:noFill/>
          <a:ln cap="flat" cmpd="sng" w="9525">
            <a:solidFill>
              <a:srgbClr val="004280"/>
            </a:solidFill>
            <a:prstDash val="solid"/>
            <a:round/>
            <a:headEnd len="sm" w="sm" type="none"/>
            <a:tailEnd len="sm" w="sm" type="none"/>
          </a:ln>
        </p:spPr>
      </p:cxnSp>
      <p:cxnSp>
        <p:nvCxnSpPr>
          <p:cNvPr id="210" name="Google Shape;210;p28"/>
          <p:cNvCxnSpPr/>
          <p:nvPr/>
        </p:nvCxnSpPr>
        <p:spPr>
          <a:xfrm>
            <a:off x="7932819" y="288758"/>
            <a:ext cx="0" cy="6569242"/>
          </a:xfrm>
          <a:prstGeom prst="straightConnector1">
            <a:avLst/>
          </a:prstGeom>
          <a:noFill/>
          <a:ln cap="flat" cmpd="sng" w="9525">
            <a:solidFill>
              <a:srgbClr val="004280"/>
            </a:solidFill>
            <a:prstDash val="solid"/>
            <a:round/>
            <a:headEnd len="sm" w="sm" type="none"/>
            <a:tailEnd len="sm" w="sm" type="none"/>
          </a:ln>
        </p:spPr>
      </p:cxnSp>
      <p:sp>
        <p:nvSpPr>
          <p:cNvPr id="211" name="Google Shape;211;p28"/>
          <p:cNvSpPr txBox="1"/>
          <p:nvPr/>
        </p:nvSpPr>
        <p:spPr>
          <a:xfrm>
            <a:off x="753979" y="1846200"/>
            <a:ext cx="24865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53746"/>
                </a:solidFill>
                <a:latin typeface="Quattrocento Sans"/>
                <a:ea typeface="Quattrocento Sans"/>
                <a:cs typeface="Quattrocento Sans"/>
                <a:sym typeface="Quattrocento Sans"/>
              </a:rPr>
              <a:t>Control</a:t>
            </a:r>
            <a:endParaRPr b="1" i="0" sz="2000" u="none" cap="none" strike="noStrike">
              <a:solidFill>
                <a:srgbClr val="253746"/>
              </a:solidFill>
              <a:latin typeface="Quattrocento Sans"/>
              <a:ea typeface="Quattrocento Sans"/>
              <a:cs typeface="Quattrocento Sans"/>
              <a:sym typeface="Quattrocento Sans"/>
            </a:endParaRPr>
          </a:p>
        </p:txBody>
      </p:sp>
      <p:sp>
        <p:nvSpPr>
          <p:cNvPr id="212" name="Google Shape;212;p28"/>
          <p:cNvSpPr txBox="1"/>
          <p:nvPr/>
        </p:nvSpPr>
        <p:spPr>
          <a:xfrm>
            <a:off x="753979" y="2678404"/>
            <a:ext cx="24865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53746"/>
                </a:solidFill>
                <a:latin typeface="Quattrocento Sans"/>
                <a:ea typeface="Quattrocento Sans"/>
                <a:cs typeface="Quattrocento Sans"/>
                <a:sym typeface="Quattrocento Sans"/>
              </a:rPr>
              <a:t>Funding</a:t>
            </a:r>
            <a:endParaRPr b="1" i="0" sz="2000" u="none" cap="none" strike="noStrike">
              <a:solidFill>
                <a:srgbClr val="253746"/>
              </a:solidFill>
              <a:latin typeface="Quattrocento Sans"/>
              <a:ea typeface="Quattrocento Sans"/>
              <a:cs typeface="Quattrocento Sans"/>
              <a:sym typeface="Quattrocento Sans"/>
            </a:endParaRPr>
          </a:p>
        </p:txBody>
      </p:sp>
      <p:sp>
        <p:nvSpPr>
          <p:cNvPr id="213" name="Google Shape;213;p28"/>
          <p:cNvSpPr txBox="1"/>
          <p:nvPr/>
        </p:nvSpPr>
        <p:spPr>
          <a:xfrm>
            <a:off x="753979" y="3558734"/>
            <a:ext cx="24865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53746"/>
                </a:solidFill>
                <a:latin typeface="Quattrocento Sans"/>
                <a:ea typeface="Quattrocento Sans"/>
                <a:cs typeface="Quattrocento Sans"/>
                <a:sym typeface="Quattrocento Sans"/>
              </a:rPr>
              <a:t>Contribution limits</a:t>
            </a:r>
            <a:endParaRPr b="1" i="0" sz="2000" u="none" cap="none" strike="noStrike">
              <a:solidFill>
                <a:srgbClr val="253746"/>
              </a:solidFill>
              <a:latin typeface="Quattrocento Sans"/>
              <a:ea typeface="Quattrocento Sans"/>
              <a:cs typeface="Quattrocento Sans"/>
              <a:sym typeface="Quattrocento Sans"/>
            </a:endParaRPr>
          </a:p>
        </p:txBody>
      </p:sp>
      <p:sp>
        <p:nvSpPr>
          <p:cNvPr id="214" name="Google Shape;214;p28"/>
          <p:cNvSpPr txBox="1"/>
          <p:nvPr/>
        </p:nvSpPr>
        <p:spPr>
          <a:xfrm>
            <a:off x="753979" y="4310728"/>
            <a:ext cx="248652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53746"/>
                </a:solidFill>
                <a:latin typeface="Quattrocento Sans"/>
                <a:ea typeface="Quattrocento Sans"/>
                <a:cs typeface="Quattrocento Sans"/>
                <a:sym typeface="Quattrocento Sans"/>
              </a:rPr>
              <a:t>Health plan eligibility</a:t>
            </a:r>
            <a:endParaRPr b="1" i="0" sz="2000" u="none" cap="none" strike="noStrike">
              <a:solidFill>
                <a:srgbClr val="253746"/>
              </a:solidFill>
              <a:latin typeface="Quattrocento Sans"/>
              <a:ea typeface="Quattrocento Sans"/>
              <a:cs typeface="Quattrocento Sans"/>
              <a:sym typeface="Quattrocento Sans"/>
            </a:endParaRPr>
          </a:p>
        </p:txBody>
      </p:sp>
      <p:sp>
        <p:nvSpPr>
          <p:cNvPr id="215" name="Google Shape;215;p28"/>
          <p:cNvSpPr txBox="1"/>
          <p:nvPr/>
        </p:nvSpPr>
        <p:spPr>
          <a:xfrm>
            <a:off x="753979" y="5175016"/>
            <a:ext cx="248652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53746"/>
                </a:solidFill>
                <a:latin typeface="Quattrocento Sans"/>
                <a:ea typeface="Quattrocento Sans"/>
                <a:cs typeface="Quattrocento Sans"/>
                <a:sym typeface="Quattrocento Sans"/>
              </a:rPr>
              <a:t>Can participants invest funds?</a:t>
            </a:r>
            <a:endParaRPr b="1" i="0" sz="2000" u="none" cap="none" strike="noStrike">
              <a:solidFill>
                <a:srgbClr val="253746"/>
              </a:solidFill>
              <a:latin typeface="Quattrocento Sans"/>
              <a:ea typeface="Quattrocento Sans"/>
              <a:cs typeface="Quattrocento Sans"/>
              <a:sym typeface="Quattrocento Sans"/>
            </a:endParaRPr>
          </a:p>
        </p:txBody>
      </p:sp>
      <p:sp>
        <p:nvSpPr>
          <p:cNvPr id="216" name="Google Shape;216;p28"/>
          <p:cNvSpPr txBox="1"/>
          <p:nvPr/>
        </p:nvSpPr>
        <p:spPr>
          <a:xfrm>
            <a:off x="753979" y="6055346"/>
            <a:ext cx="248652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53746"/>
                </a:solidFill>
                <a:latin typeface="Quattrocento Sans"/>
                <a:ea typeface="Quattrocento Sans"/>
                <a:cs typeface="Quattrocento Sans"/>
                <a:sym typeface="Quattrocento Sans"/>
              </a:rPr>
              <a:t>Can participants roll over funds?</a:t>
            </a:r>
            <a:endParaRPr b="1" i="0" sz="2000" u="none" cap="none" strike="noStrike">
              <a:solidFill>
                <a:srgbClr val="253746"/>
              </a:solidFill>
              <a:latin typeface="Quattrocento Sans"/>
              <a:ea typeface="Quattrocento Sans"/>
              <a:cs typeface="Quattrocento Sans"/>
              <a:sym typeface="Quattrocento Sans"/>
            </a:endParaRPr>
          </a:p>
        </p:txBody>
      </p:sp>
      <p:sp>
        <p:nvSpPr>
          <p:cNvPr id="217" name="Google Shape;217;p28"/>
          <p:cNvSpPr txBox="1"/>
          <p:nvPr/>
        </p:nvSpPr>
        <p:spPr>
          <a:xfrm>
            <a:off x="3882190" y="1836913"/>
            <a:ext cx="311216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Owned by the employer</a:t>
            </a:r>
            <a:endParaRPr b="0" i="0" sz="2000" u="none" cap="none" strike="noStrike">
              <a:solidFill>
                <a:srgbClr val="253746"/>
              </a:solidFill>
              <a:latin typeface="Quattrocento Sans"/>
              <a:ea typeface="Quattrocento Sans"/>
              <a:cs typeface="Quattrocento Sans"/>
              <a:sym typeface="Quattrocento Sans"/>
            </a:endParaRPr>
          </a:p>
        </p:txBody>
      </p:sp>
      <p:sp>
        <p:nvSpPr>
          <p:cNvPr id="218" name="Google Shape;218;p28"/>
          <p:cNvSpPr txBox="1"/>
          <p:nvPr/>
        </p:nvSpPr>
        <p:spPr>
          <a:xfrm>
            <a:off x="8446166" y="1826452"/>
            <a:ext cx="311216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Owned by the employee</a:t>
            </a:r>
            <a:endParaRPr b="0" i="0" sz="2000" u="none" cap="none" strike="noStrike">
              <a:solidFill>
                <a:srgbClr val="253746"/>
              </a:solidFill>
              <a:latin typeface="Quattrocento Sans"/>
              <a:ea typeface="Quattrocento Sans"/>
              <a:cs typeface="Quattrocento Sans"/>
              <a:sym typeface="Quattrocento Sans"/>
            </a:endParaRPr>
          </a:p>
        </p:txBody>
      </p:sp>
      <p:sp>
        <p:nvSpPr>
          <p:cNvPr id="219" name="Google Shape;219;p28"/>
          <p:cNvSpPr txBox="1"/>
          <p:nvPr/>
        </p:nvSpPr>
        <p:spPr>
          <a:xfrm>
            <a:off x="3882189" y="2567829"/>
            <a:ext cx="325654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Employer and/or employee funded</a:t>
            </a:r>
            <a:endParaRPr b="0" i="0" sz="2000" u="none" cap="none" strike="noStrike">
              <a:solidFill>
                <a:srgbClr val="253746"/>
              </a:solidFill>
              <a:latin typeface="Quattrocento Sans"/>
              <a:ea typeface="Quattrocento Sans"/>
              <a:cs typeface="Quattrocento Sans"/>
              <a:sym typeface="Quattrocento Sans"/>
            </a:endParaRPr>
          </a:p>
        </p:txBody>
      </p:sp>
      <p:sp>
        <p:nvSpPr>
          <p:cNvPr id="220" name="Google Shape;220;p28"/>
          <p:cNvSpPr txBox="1"/>
          <p:nvPr/>
        </p:nvSpPr>
        <p:spPr>
          <a:xfrm>
            <a:off x="8446166" y="2558350"/>
            <a:ext cx="330466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Employer and/or employee funded</a:t>
            </a:r>
            <a:endParaRPr b="0" i="0" sz="2000" u="none" cap="none" strike="noStrike">
              <a:solidFill>
                <a:srgbClr val="253746"/>
              </a:solidFill>
              <a:latin typeface="Quattrocento Sans"/>
              <a:ea typeface="Quattrocento Sans"/>
              <a:cs typeface="Quattrocento Sans"/>
              <a:sym typeface="Quattrocento Sans"/>
            </a:endParaRPr>
          </a:p>
        </p:txBody>
      </p:sp>
      <p:sp>
        <p:nvSpPr>
          <p:cNvPr id="221" name="Google Shape;221;p28"/>
          <p:cNvSpPr txBox="1"/>
          <p:nvPr/>
        </p:nvSpPr>
        <p:spPr>
          <a:xfrm>
            <a:off x="3882190" y="3619367"/>
            <a:ext cx="330466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53746"/>
                </a:solidFill>
                <a:latin typeface="Quattrocento Sans"/>
                <a:ea typeface="Quattrocento Sans"/>
                <a:cs typeface="Quattrocento Sans"/>
                <a:sym typeface="Quattrocento Sans"/>
              </a:rPr>
              <a:t>202</a:t>
            </a:r>
            <a:r>
              <a:rPr b="1" lang="en-US" sz="2000">
                <a:solidFill>
                  <a:srgbClr val="253746"/>
                </a:solidFill>
                <a:latin typeface="Quattrocento Sans"/>
                <a:ea typeface="Quattrocento Sans"/>
                <a:cs typeface="Quattrocento Sans"/>
                <a:sym typeface="Quattrocento Sans"/>
              </a:rPr>
              <a:t>5</a:t>
            </a:r>
            <a:r>
              <a:rPr b="1" i="0" lang="en-US" sz="2000" u="none" cap="none" strike="noStrike">
                <a:solidFill>
                  <a:srgbClr val="253746"/>
                </a:solidFill>
                <a:latin typeface="Quattrocento Sans"/>
                <a:ea typeface="Quattrocento Sans"/>
                <a:cs typeface="Quattrocento Sans"/>
                <a:sym typeface="Quattrocento Sans"/>
              </a:rPr>
              <a:t>: </a:t>
            </a:r>
            <a:r>
              <a:rPr b="0" i="0" lang="en-US" sz="2000" u="none" cap="none" strike="noStrike">
                <a:solidFill>
                  <a:srgbClr val="253746"/>
                </a:solidFill>
                <a:latin typeface="Quattrocento Sans"/>
                <a:ea typeface="Quattrocento Sans"/>
                <a:cs typeface="Quattrocento Sans"/>
                <a:sym typeface="Quattrocento Sans"/>
              </a:rPr>
              <a:t>$3,</a:t>
            </a:r>
            <a:r>
              <a:rPr lang="en-US" sz="2000">
                <a:solidFill>
                  <a:srgbClr val="253746"/>
                </a:solidFill>
                <a:latin typeface="Quattrocento Sans"/>
                <a:ea typeface="Quattrocento Sans"/>
                <a:cs typeface="Quattrocento Sans"/>
                <a:sym typeface="Quattrocento Sans"/>
              </a:rPr>
              <a:t>200</a:t>
            </a:r>
            <a:r>
              <a:rPr b="0" i="0" lang="en-US" sz="2000" u="none" cap="none" strike="noStrike">
                <a:solidFill>
                  <a:srgbClr val="253746"/>
                </a:solidFill>
                <a:latin typeface="Quattrocento Sans"/>
                <a:ea typeface="Quattrocento Sans"/>
                <a:cs typeface="Quattrocento Sans"/>
                <a:sym typeface="Quattrocento Sans"/>
              </a:rPr>
              <a:t> (Medical FSA)</a:t>
            </a:r>
            <a:endParaRPr b="1" i="0" sz="2000" u="none" cap="none" strike="noStrike">
              <a:solidFill>
                <a:srgbClr val="253746"/>
              </a:solidFill>
              <a:latin typeface="Quattrocento Sans"/>
              <a:ea typeface="Quattrocento Sans"/>
              <a:cs typeface="Quattrocento Sans"/>
              <a:sym typeface="Quattrocento Sans"/>
            </a:endParaRPr>
          </a:p>
        </p:txBody>
      </p:sp>
      <p:sp>
        <p:nvSpPr>
          <p:cNvPr id="222" name="Google Shape;222;p28"/>
          <p:cNvSpPr txBox="1"/>
          <p:nvPr/>
        </p:nvSpPr>
        <p:spPr>
          <a:xfrm>
            <a:off x="8446166" y="3447839"/>
            <a:ext cx="330466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53746"/>
                </a:solidFill>
                <a:latin typeface="Quattrocento Sans"/>
                <a:ea typeface="Quattrocento Sans"/>
                <a:cs typeface="Quattrocento Sans"/>
                <a:sym typeface="Quattrocento Sans"/>
              </a:rPr>
              <a:t>202</a:t>
            </a:r>
            <a:r>
              <a:rPr b="1" lang="en-US" sz="2000">
                <a:solidFill>
                  <a:srgbClr val="253746"/>
                </a:solidFill>
                <a:latin typeface="Quattrocento Sans"/>
                <a:ea typeface="Quattrocento Sans"/>
                <a:cs typeface="Quattrocento Sans"/>
                <a:sym typeface="Quattrocento Sans"/>
              </a:rPr>
              <a:t>5</a:t>
            </a:r>
            <a:r>
              <a:rPr b="1" i="0" lang="en-US" sz="2000" u="none" cap="none" strike="noStrike">
                <a:solidFill>
                  <a:srgbClr val="253746"/>
                </a:solidFill>
                <a:latin typeface="Quattrocento Sans"/>
                <a:ea typeface="Quattrocento Sans"/>
                <a:cs typeface="Quattrocento Sans"/>
                <a:sym typeface="Quattrocento Sans"/>
              </a:rPr>
              <a:t>:</a:t>
            </a:r>
            <a:r>
              <a:rPr b="1" i="0" lang="en-US" sz="2000" u="none" cap="none" strike="noStrike">
                <a:solidFill>
                  <a:srgbClr val="253746"/>
                </a:solidFill>
                <a:latin typeface="Quattrocento Sans"/>
                <a:ea typeface="Quattrocento Sans"/>
                <a:cs typeface="Quattrocento Sans"/>
                <a:sym typeface="Quattrocento Sans"/>
                <a:extLst>
                  <a:ext uri="http://customooxmlschemas.google.com/">
                    <go:slidesCustomData xmlns:go="http://customooxmlschemas.google.com/" textRoundtripDataId="0"/>
                  </a:ext>
                </a:extLst>
              </a:rPr>
              <a:t> </a:t>
            </a:r>
            <a:r>
              <a:rPr b="0" i="0" lang="en-US" sz="2000" u="none" cap="none" strike="noStrike">
                <a:solidFill>
                  <a:srgbClr val="253746"/>
                </a:solidFill>
                <a:latin typeface="Quattrocento Sans"/>
                <a:ea typeface="Quattrocento Sans"/>
                <a:cs typeface="Quattrocento Sans"/>
                <a:sym typeface="Quattrocento Sans"/>
                <a:extLst>
                  <a:ext uri="http://customooxmlschemas.google.com/">
                    <go:slidesCustomData xmlns:go="http://customooxmlschemas.google.com/" textRoundtripDataId="1"/>
                  </a:ext>
                </a:extLst>
              </a:rPr>
              <a:t>$</a:t>
            </a:r>
            <a:r>
              <a:rPr lang="en-US" sz="2000">
                <a:solidFill>
                  <a:srgbClr val="253746"/>
                </a:solidFill>
                <a:latin typeface="Quattrocento Sans"/>
                <a:ea typeface="Quattrocento Sans"/>
                <a:cs typeface="Quattrocento Sans"/>
                <a:sym typeface="Quattrocento Sans"/>
                <a:extLst>
                  <a:ext uri="http://customooxmlschemas.google.com/">
                    <go:slidesCustomData xmlns:go="http://customooxmlschemas.google.com/" textRoundtripDataId="2"/>
                  </a:ext>
                </a:extLst>
              </a:rPr>
              <a:t>4,300</a:t>
            </a:r>
            <a:r>
              <a:rPr b="0" i="0" lang="en-US" sz="2000" u="none" cap="none" strike="noStrike">
                <a:solidFill>
                  <a:srgbClr val="253746"/>
                </a:solidFill>
                <a:latin typeface="Quattrocento Sans"/>
                <a:ea typeface="Quattrocento Sans"/>
                <a:cs typeface="Quattrocento Sans"/>
                <a:sym typeface="Quattrocento Sans"/>
                <a:extLst>
                  <a:ext uri="http://customooxmlschemas.google.com/">
                    <go:slidesCustomData xmlns:go="http://customooxmlschemas.google.com/" textRoundtripDataId="3"/>
                  </a:ext>
                </a:extLst>
              </a:rPr>
              <a:t> (Single) $</a:t>
            </a:r>
            <a:r>
              <a:rPr lang="en-US" sz="2000">
                <a:solidFill>
                  <a:srgbClr val="253746"/>
                </a:solidFill>
                <a:latin typeface="Quattrocento Sans"/>
                <a:ea typeface="Quattrocento Sans"/>
                <a:cs typeface="Quattrocento Sans"/>
                <a:sym typeface="Quattrocento Sans"/>
                <a:extLst>
                  <a:ext uri="http://customooxmlschemas.google.com/">
                    <go:slidesCustomData xmlns:go="http://customooxmlschemas.google.com/" textRoundtripDataId="4"/>
                  </a:ext>
                </a:extLst>
              </a:rPr>
              <a:t>8,550 </a:t>
            </a:r>
            <a:r>
              <a:rPr b="0" i="0" lang="en-US" sz="2000" u="none" cap="none" strike="noStrike">
                <a:solidFill>
                  <a:srgbClr val="253746"/>
                </a:solidFill>
                <a:latin typeface="Quattrocento Sans"/>
                <a:ea typeface="Quattrocento Sans"/>
                <a:cs typeface="Quattrocento Sans"/>
                <a:sym typeface="Quattrocento Sans"/>
                <a:extLst>
                  <a:ext uri="http://customooxmlschemas.google.com/">
                    <go:slidesCustomData xmlns:go="http://customooxmlschemas.google.com/" textRoundtripDataId="5"/>
                  </a:ext>
                </a:extLst>
              </a:rPr>
              <a:t>(Family)</a:t>
            </a:r>
            <a:endParaRPr b="1" i="0" sz="2000" u="none" cap="none" strike="noStrike">
              <a:solidFill>
                <a:srgbClr val="253746"/>
              </a:solidFill>
              <a:latin typeface="Quattrocento Sans"/>
              <a:ea typeface="Quattrocento Sans"/>
              <a:cs typeface="Quattrocento Sans"/>
              <a:sym typeface="Quattrocento Sans"/>
            </a:endParaRPr>
          </a:p>
        </p:txBody>
      </p:sp>
      <p:sp>
        <p:nvSpPr>
          <p:cNvPr id="223" name="Google Shape;223;p28"/>
          <p:cNvSpPr txBox="1"/>
          <p:nvPr/>
        </p:nvSpPr>
        <p:spPr>
          <a:xfrm>
            <a:off x="3882190" y="4318747"/>
            <a:ext cx="368968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Must be offered a group health plan by employer</a:t>
            </a:r>
            <a:endParaRPr b="0" i="0" sz="2000" u="none" cap="none" strike="noStrike">
              <a:solidFill>
                <a:srgbClr val="253746"/>
              </a:solidFill>
              <a:latin typeface="Quattrocento Sans"/>
              <a:ea typeface="Quattrocento Sans"/>
              <a:cs typeface="Quattrocento Sans"/>
              <a:sym typeface="Quattrocento Sans"/>
            </a:endParaRPr>
          </a:p>
        </p:txBody>
      </p:sp>
      <p:sp>
        <p:nvSpPr>
          <p:cNvPr id="224" name="Google Shape;224;p28"/>
          <p:cNvSpPr txBox="1"/>
          <p:nvPr/>
        </p:nvSpPr>
        <p:spPr>
          <a:xfrm>
            <a:off x="8446165" y="4331490"/>
            <a:ext cx="3216445"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Must be enrolled in a high deductible health plan</a:t>
            </a:r>
            <a:endParaRPr b="0" i="0" sz="2000" u="none" cap="none" strike="noStrike">
              <a:solidFill>
                <a:srgbClr val="253746"/>
              </a:solidFill>
              <a:latin typeface="Quattrocento Sans"/>
              <a:ea typeface="Quattrocento Sans"/>
              <a:cs typeface="Quattrocento Sans"/>
              <a:sym typeface="Quattrocento Sans"/>
            </a:endParaRPr>
          </a:p>
        </p:txBody>
      </p:sp>
      <p:sp>
        <p:nvSpPr>
          <p:cNvPr id="225" name="Google Shape;225;p28"/>
          <p:cNvSpPr txBox="1"/>
          <p:nvPr/>
        </p:nvSpPr>
        <p:spPr>
          <a:xfrm>
            <a:off x="3882190" y="5401821"/>
            <a:ext cx="24865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No</a:t>
            </a:r>
            <a:endParaRPr b="0" i="0" sz="2000" u="none" cap="none" strike="noStrike">
              <a:solidFill>
                <a:srgbClr val="253746"/>
              </a:solidFill>
              <a:latin typeface="Quattrocento Sans"/>
              <a:ea typeface="Quattrocento Sans"/>
              <a:cs typeface="Quattrocento Sans"/>
              <a:sym typeface="Quattrocento Sans"/>
            </a:endParaRPr>
          </a:p>
        </p:txBody>
      </p:sp>
      <p:sp>
        <p:nvSpPr>
          <p:cNvPr id="226" name="Google Shape;226;p28"/>
          <p:cNvSpPr txBox="1"/>
          <p:nvPr/>
        </p:nvSpPr>
        <p:spPr>
          <a:xfrm>
            <a:off x="8446166" y="5391360"/>
            <a:ext cx="24865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Yes</a:t>
            </a:r>
            <a:endParaRPr b="0" i="0" sz="2000" u="none" cap="none" strike="noStrike">
              <a:solidFill>
                <a:srgbClr val="253746"/>
              </a:solidFill>
              <a:latin typeface="Quattrocento Sans"/>
              <a:ea typeface="Quattrocento Sans"/>
              <a:cs typeface="Quattrocento Sans"/>
              <a:sym typeface="Quattrocento Sans"/>
            </a:endParaRPr>
          </a:p>
        </p:txBody>
      </p:sp>
      <p:sp>
        <p:nvSpPr>
          <p:cNvPr id="227" name="Google Shape;227;p28"/>
          <p:cNvSpPr txBox="1"/>
          <p:nvPr/>
        </p:nvSpPr>
        <p:spPr>
          <a:xfrm>
            <a:off x="3882190" y="6293048"/>
            <a:ext cx="24865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No</a:t>
            </a:r>
            <a:endParaRPr b="0" i="0" sz="2000" u="none" cap="none" strike="noStrike">
              <a:solidFill>
                <a:srgbClr val="253746"/>
              </a:solidFill>
              <a:latin typeface="Quattrocento Sans"/>
              <a:ea typeface="Quattrocento Sans"/>
              <a:cs typeface="Quattrocento Sans"/>
              <a:sym typeface="Quattrocento Sans"/>
            </a:endParaRPr>
          </a:p>
        </p:txBody>
      </p:sp>
      <p:sp>
        <p:nvSpPr>
          <p:cNvPr id="228" name="Google Shape;228;p28"/>
          <p:cNvSpPr txBox="1"/>
          <p:nvPr/>
        </p:nvSpPr>
        <p:spPr>
          <a:xfrm>
            <a:off x="8446166" y="6282587"/>
            <a:ext cx="2486526"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253746"/>
                </a:solidFill>
                <a:latin typeface="Quattrocento Sans"/>
                <a:ea typeface="Quattrocento Sans"/>
                <a:cs typeface="Quattrocento Sans"/>
                <a:sym typeface="Quattrocento Sans"/>
              </a:rPr>
              <a:t>Yes</a:t>
            </a:r>
            <a:endParaRPr b="0" i="0" sz="2000" u="none" cap="none" strike="noStrike">
              <a:solidFill>
                <a:srgbClr val="253746"/>
              </a:solidFill>
              <a:latin typeface="Quattrocento Sans"/>
              <a:ea typeface="Quattrocento Sans"/>
              <a:cs typeface="Quattrocento Sans"/>
              <a:sym typeface="Quattrocento Sans"/>
            </a:endParaRPr>
          </a:p>
        </p:txBody>
      </p:sp>
      <p:pic>
        <p:nvPicPr>
          <p:cNvPr id="229" name="Google Shape;229;p28"/>
          <p:cNvPicPr preferRelativeResize="0"/>
          <p:nvPr/>
        </p:nvPicPr>
        <p:blipFill rotWithShape="1">
          <a:blip r:embed="rId3">
            <a:alphaModFix/>
          </a:blip>
          <a:srcRect b="0" l="58248" r="0" t="0"/>
          <a:stretch/>
        </p:blipFill>
        <p:spPr>
          <a:xfrm>
            <a:off x="-3272350" y="0"/>
            <a:ext cx="3817776" cy="6858000"/>
          </a:xfrm>
          <a:prstGeom prst="rect">
            <a:avLst/>
          </a:prstGeom>
          <a:noFill/>
          <a:ln>
            <a:noFill/>
          </a:ln>
        </p:spPr>
      </p:pic>
      <p:sp>
        <p:nvSpPr>
          <p:cNvPr id="230" name="Google Shape;230;p28"/>
          <p:cNvSpPr/>
          <p:nvPr/>
        </p:nvSpPr>
        <p:spPr>
          <a:xfrm>
            <a:off x="10664925" y="6019300"/>
            <a:ext cx="1258200" cy="780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1_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EX_2022_BrandTheme">
  <a:themeElements>
    <a:clrScheme name="WEX 2022 Brand Theme">
      <a:dk1>
        <a:srgbClr val="213747"/>
      </a:dk1>
      <a:lt1>
        <a:srgbClr val="FFFFFF"/>
      </a:lt1>
      <a:dk2>
        <a:srgbClr val="181918"/>
      </a:dk2>
      <a:lt2>
        <a:srgbClr val="FFFFFF"/>
      </a:lt2>
      <a:accent1>
        <a:srgbClr val="213747"/>
      </a:accent1>
      <a:accent2>
        <a:srgbClr val="94CAEC"/>
      </a:accent2>
      <a:accent3>
        <a:srgbClr val="CE202F"/>
      </a:accent3>
      <a:accent4>
        <a:srgbClr val="FEBD3D"/>
      </a:accent4>
      <a:accent5>
        <a:srgbClr val="00C7B1"/>
      </a:accent5>
      <a:accent6>
        <a:srgbClr val="A7A3A3"/>
      </a:accent6>
      <a:hlink>
        <a:srgbClr val="00C7B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2022-01-21T19:04:08Z</dcterms:created>
  <dc:creator>Andrew Whalen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0x010100554219A7D48DB7429B6A01936C89E213</vt:lpwstr>
  </property>
  <property fmtid="{D5CDD505-2E9C-101B-9397-08002B2CF9AE}" pid="3" name="MediaServiceImageTags">
    <vt:lpwstr/>
  </property>
</Properties>
</file>