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Inter"/>
      <p:regular r:id="rId21"/>
      <p:bold r:id="rId22"/>
      <p:italic r:id="rId23"/>
      <p:boldItalic r:id="rId24"/>
    </p:embeddedFont>
    <p:embeddedFont>
      <p:font typeface="Inter Black"/>
      <p:bold r:id="rId25"/>
      <p:boldItalic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ikDQPN47J+SxT0G1Z7MNO/syAl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Inter-bold.fntdata"/><Relationship Id="rId21" Type="http://schemas.openxmlformats.org/officeDocument/2006/relationships/font" Target="fonts/Inter-regular.fntdata"/><Relationship Id="rId24" Type="http://schemas.openxmlformats.org/officeDocument/2006/relationships/font" Target="fonts/Inter-boldItalic.fntdata"/><Relationship Id="rId23" Type="http://schemas.openxmlformats.org/officeDocument/2006/relationships/font" Target="fonts/Inter-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InterBlack-boldItalic.fntdata"/><Relationship Id="rId25" Type="http://schemas.openxmlformats.org/officeDocument/2006/relationships/font" Target="fonts/InterBlack-bold.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xhealthinc.my.site.com/aptia/s/MMX"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f0dc01d1a7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presentation is being presented by Aptia365. My name is ____________ and I am happy to be here with you today! </a:t>
            </a:r>
            <a:endParaRPr/>
          </a:p>
        </p:txBody>
      </p:sp>
      <p:sp>
        <p:nvSpPr>
          <p:cNvPr id="114" name="Google Shape;114;g2f0dc01d1a7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f0dc01d1a7_0_1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2f0dc01d1a7_0_1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Let's talk a bit about documentation! </a:t>
            </a:r>
            <a:r>
              <a:rPr i="1" lang="en-US" sz="1200">
                <a:solidFill>
                  <a:schemeClr val="dk1"/>
                </a:solidFill>
                <a:latin typeface="Calibri"/>
                <a:ea typeface="Calibri"/>
                <a:cs typeface="Calibri"/>
                <a:sym typeface="Calibri"/>
              </a:rPr>
              <a:t>(say jokingly) </a:t>
            </a:r>
            <a:r>
              <a:rPr lang="en-US" sz="1200">
                <a:solidFill>
                  <a:schemeClr val="dk1"/>
                </a:solidFill>
                <a:latin typeface="Calibri"/>
                <a:ea typeface="Calibri"/>
                <a:cs typeface="Calibri"/>
                <a:sym typeface="Calibri"/>
              </a:rPr>
              <a:t>Everyone loves providing documentation, right?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there are instances where we will reach out to you requesting documentation for your debit card purchase. This isn’t because we want to keep bothering you, it is because it is an IRS regulation. Before we get into what is needed specifically for substantiation, let's talk about when you may be asked to provide it.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truly try to minimize the amount of times we have to ask for documentation or substantiation and this is because we completely understand that keeping track of your documentation or substantiation can be a hassle. We want this to be easy for you so our debit card has a couple of great features: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First, our debit card works with what is called an IIAS system. This means that if the merchant allows (typically big box stores like target and cvs will have this feature) our debit card can read what each product being purchased is and can approve and auto-substantiate your transaction if it is FSA eligible. For example, say you are at target and you’re purchasing a box of band aides, sunblock and a soda. If you swipe your FSA card, it will automatically approve and substantiate the band aides and sunblock, as these are FSA eligible, but you would be asked to use a different form of payment for the Soda. In this instance, we will not reach out to you!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Next, our debit card allows recurring transactions. For example, if you go to the chiropractor and you have a copay. The first time you use your debit card to pay for that service, we will ask for substantiation. Once properly substantiated, our debit card will assume that if the card is used for the same dollar amount as the same merchant, it is for your copay and will auto substantiate. This means we won’t ask you for further documentation.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Lastly, there are going to places that we will ask you for substantiation, an example would be the dentist office. As the dentist office does not have an IIAS system and offers services that are NOT FSA eligible, we will as you to substantiate your transactions there so we can tell if you got a teeth cleaning which is 100% FSA eligible, or if you got a teeth whitening, which is NOT an eligible expense.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Also, if you are submitting a claim via your mobile app, your online account or manually via the mail the best form of receipt or documentation is an Explanation of Benefits as it contains all of the necessary information for us to approve your claim. You receive your explanation of benefits (or EOB) from your medical, dental or vision carriers. </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Any documentation provided must contain the following information:</a:t>
            </a:r>
            <a:endParaRPr sz="1200">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When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Where the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What service was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 amount/cost of the service received</a:t>
            </a:r>
            <a:endParaRPr sz="1200">
              <a:solidFill>
                <a:schemeClr val="dk1"/>
              </a:solidFill>
            </a:endParaRPr>
          </a:p>
          <a:p>
            <a:pPr indent="-171450" lvl="0" marL="171450"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Who received the service</a:t>
            </a:r>
            <a:endParaRPr sz="1200">
              <a:solidFill>
                <a:schemeClr val="dk1"/>
              </a:solidFill>
            </a:endParaRPr>
          </a:p>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95250" lvl="0" marL="17145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f0dc01d1a7_0_1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g2f0dc01d1a7_0_15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anything you have paid out of pocket, you can also submit claims to be reimbursed by using your mobile app – simply login, select File a Claim and use the easy to follow steps. You can even take a picture itemized receipt right from your mobile phone!</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And of course you can submit a claim through your online account by following similar steps and uploading your documentation or by submitting the Claim form.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All claims are processed within two business days. You can choose to be reimbursed through direct deposit right to your bank account or have a check mailed to you. Direct deposit is provided free of charge and is a quick and easy way to get your reimbursement! </a:t>
            </a:r>
            <a:endParaRPr>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f0dc01d1a7_0_17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2f0dc01d1a7_0_17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Now we are going to end with a highlight of how you can access all of your accounts with us.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get access to information about your account by logging into your online account, downloading the mobile app or calling our Participant Services department. </a:t>
            </a:r>
            <a:endParaRPr sz="1200">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f0dc01d1a7_0_20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2f0dc01d1a7_0_20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The Accounts by </a:t>
            </a:r>
            <a:r>
              <a:rPr lang="en-US">
                <a:latin typeface="Calibri"/>
                <a:ea typeface="Calibri"/>
                <a:cs typeface="Calibri"/>
                <a:sym typeface="Calibri"/>
              </a:rPr>
              <a:t>Aptia365</a:t>
            </a:r>
            <a:r>
              <a:rPr lang="en-US" sz="1100">
                <a:latin typeface="Calibri"/>
                <a:ea typeface="Calibri"/>
                <a:cs typeface="Calibri"/>
                <a:sym typeface="Calibri"/>
              </a:rPr>
              <a:t> Mobile App</a:t>
            </a:r>
            <a:r>
              <a:rPr b="0" i="0" lang="en-US" sz="1100" u="none" cap="none" strike="noStrike">
                <a:solidFill>
                  <a:srgbClr val="000000"/>
                </a:solidFill>
                <a:latin typeface="Calibri"/>
                <a:ea typeface="Calibri"/>
                <a:cs typeface="Calibri"/>
                <a:sym typeface="Calibri"/>
              </a:rPr>
              <a:t> provides you with quick easy access to your online account. After logging in the first time, you can set up fingerprint access right from your phone. </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Other great features include: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Take a photo of your explanation of benefits or itemized receipt in order to submit documentation for any outstanding claims. This saves a ton of time since you don’t have to scan an email receipt and upload it manually.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Easily check your account balance while standing in line at the store, making it easy to decide if </a:t>
            </a:r>
            <a:r>
              <a:rPr lang="en-US" sz="1100">
                <a:latin typeface="Calibri"/>
                <a:ea typeface="Calibri"/>
                <a:cs typeface="Calibri"/>
                <a:sym typeface="Calibri"/>
              </a:rPr>
              <a:t>you</a:t>
            </a:r>
            <a:r>
              <a:rPr b="0" i="0" lang="en-US" sz="1100" u="none" cap="none" strike="noStrike">
                <a:solidFill>
                  <a:srgbClr val="000000"/>
                </a:solidFill>
                <a:latin typeface="Calibri"/>
                <a:ea typeface="Calibri"/>
                <a:cs typeface="Calibri"/>
                <a:sym typeface="Calibri"/>
              </a:rPr>
              <a:t> want to use </a:t>
            </a:r>
            <a:r>
              <a:rPr lang="en-US" sz="1100">
                <a:latin typeface="Calibri"/>
                <a:ea typeface="Calibri"/>
                <a:cs typeface="Calibri"/>
                <a:sym typeface="Calibri"/>
              </a:rPr>
              <a:t>your</a:t>
            </a:r>
            <a:r>
              <a:rPr b="0" i="0" lang="en-US" sz="1100" u="none" cap="none" strike="noStrike">
                <a:solidFill>
                  <a:srgbClr val="000000"/>
                </a:solidFill>
                <a:latin typeface="Calibri"/>
                <a:ea typeface="Calibri"/>
                <a:cs typeface="Calibri"/>
                <a:sym typeface="Calibri"/>
              </a:rPr>
              <a:t> FSA dollars to cover a purchase.</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0700f9769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30700f9769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Our participant services team is available to you Monday through Friday from 6 a.m. to 9 p.m. Central time.</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You have a variety of options when contacting us.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You can use the CHAT feature or submit your questions </a:t>
            </a:r>
            <a:r>
              <a:rPr b="1" lang="en-US">
                <a:solidFill>
                  <a:schemeClr val="dk1"/>
                </a:solidFill>
                <a:latin typeface="Calibri"/>
                <a:ea typeface="Calibri"/>
                <a:cs typeface="Calibri"/>
                <a:sym typeface="Calibri"/>
              </a:rPr>
              <a:t>by logging into your online account.</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You can call us and check your balance using the automated system.</a:t>
            </a:r>
            <a:endParaRPr>
              <a:solidFill>
                <a:schemeClr val="dk1"/>
              </a:solidFill>
              <a:latin typeface="Calibri"/>
              <a:ea typeface="Calibri"/>
              <a:cs typeface="Calibri"/>
              <a:sym typeface="Calibri"/>
            </a:endParaRPr>
          </a:p>
          <a:p>
            <a:pPr indent="0" lvl="0" marL="22860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a:solidFill>
                  <a:schemeClr val="dk1"/>
                </a:solidFill>
                <a:latin typeface="Calibri"/>
                <a:ea typeface="Calibri"/>
                <a:cs typeface="Calibri"/>
                <a:sym typeface="Calibri"/>
              </a:rPr>
              <a:t>If participates ask for instructions…</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a:solidFill>
                  <a:schemeClr val="dk1"/>
                </a:solidFill>
                <a:latin typeface="Calibri"/>
                <a:ea typeface="Calibri"/>
                <a:cs typeface="Calibri"/>
                <a:sym typeface="Calibri"/>
              </a:rPr>
              <a:t>Live Chat: from your online account, select Need Help? in the bottom right corner, which will open a virtual assistant window, then follow prompts.</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i="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i="1" lang="en-US">
                <a:solidFill>
                  <a:schemeClr val="dk1"/>
                </a:solidFill>
                <a:latin typeface="Calibri"/>
                <a:ea typeface="Calibri"/>
                <a:cs typeface="Calibri"/>
                <a:sym typeface="Calibri"/>
              </a:rPr>
              <a:t>Submit a question from your online account,</a:t>
            </a:r>
            <a:endParaRPr i="1">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Select Contact Us</a:t>
            </a:r>
            <a:endParaRPr i="1">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Under Quick Links, select Contact Us Form. </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Complete the form.</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A successful submission message will appear indicating that we'll be in touch.</a:t>
            </a:r>
            <a:endParaRPr i="1">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US">
                <a:solidFill>
                  <a:schemeClr val="dk1"/>
                </a:solidFill>
                <a:latin typeface="Calibri"/>
                <a:ea typeface="Calibri"/>
                <a:cs typeface="Calibri"/>
                <a:sym typeface="Calibri"/>
              </a:rPr>
              <a:t>The employee/participant will receive an email response with additional details or resolution to their inquiry.</a:t>
            </a:r>
            <a:endParaRPr>
              <a:solidFill>
                <a:schemeClr val="dk1"/>
              </a:solidFill>
              <a:latin typeface="Calibri"/>
              <a:ea typeface="Calibri"/>
              <a:cs typeface="Calibri"/>
              <a:sym typeface="Calibri"/>
            </a:endParaRPr>
          </a:p>
          <a:p>
            <a:pPr indent="0" lvl="0" marL="0" rtl="0" algn="l">
              <a:spcBef>
                <a:spcPts val="1200"/>
              </a:spcBef>
              <a:spcAft>
                <a:spcPts val="0"/>
              </a:spcAft>
              <a:buClr>
                <a:schemeClr val="dk1"/>
              </a:buClr>
              <a:buSzPts val="1200"/>
              <a:buFont typeface="Calibri"/>
              <a:buNone/>
            </a:pPr>
            <a:r>
              <a:rPr i="1" lang="en-US">
                <a:solidFill>
                  <a:schemeClr val="dk1"/>
                </a:solidFill>
                <a:latin typeface="Calibri"/>
                <a:ea typeface="Calibri"/>
                <a:cs typeface="Calibri"/>
                <a:sym typeface="Calibri"/>
              </a:rPr>
              <a:t>Form URL: </a:t>
            </a:r>
            <a:r>
              <a:rPr i="1" lang="en-US" u="sng">
                <a:solidFill>
                  <a:schemeClr val="hlink"/>
                </a:solidFill>
                <a:latin typeface="Calibri"/>
                <a:ea typeface="Calibri"/>
                <a:cs typeface="Calibri"/>
                <a:sym typeface="Calibri"/>
                <a:hlinkClick r:id="rId2"/>
              </a:rPr>
              <a:t>https://wexhealthinc.my.site.com/aptia/s/MMX</a:t>
            </a:r>
            <a:r>
              <a:rPr i="1" lang="en-US">
                <a:solidFill>
                  <a:schemeClr val="dk1"/>
                </a:solidFill>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t/>
            </a:r>
            <a:endParaRPr i="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f0dc01d1a7_0_2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2" name="Google Shape;412;g2f0dc01d1a7_0_2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f0dc01d1a7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Now let us cover your dependent care flexible spending account, what it is, and how you can leverage this tax free account.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122" name="Google Shape;122;g2f0dc01d1a7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f0dc01d1a7_0_2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2f0dc01d1a7_0_2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dependent care FSA  is a benefit that allows you to put aside a portion of your paycheck before taxes for eligible dependent care expenses each year.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dependent care FSA lets you pay for eligible dependent care expenses while you reap the benefits of additional tax savings. You are spending the money either way. This way, eligible childcare and other dependent care costs are a little less.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either use the funds as they are contributed to your dependent care account, OR choose to save strategically, and submit all of your dependent care expenses at the end of the plan year for one lump sum reimbursement to give yourself a hard-earned “bonus” at the end of the year.</a:t>
            </a:r>
            <a:endParaRPr sz="1200">
              <a:solidFill>
                <a:schemeClr val="dk1"/>
              </a:solidFill>
              <a:latin typeface="Calibri"/>
              <a:ea typeface="Calibri"/>
              <a:cs typeface="Calibri"/>
              <a:sym typeface="Calibri"/>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f0dc01d1a7_0_5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2f0dc01d1a7_0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Your dependent care FSA can be used to pay for out-of-pocket daycare expenses, after-school programs, and day camp programs for dependents up to the age of 13. It also covers costs for disabled spouse or dependents of any age.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chemeClr val="lt1"/>
                </a:highlight>
              </a:rPr>
              <a:t>Your household can elect up to $5,000 annually through the Dependent Care FSA.</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chemeClr val="lt1"/>
                </a:highlight>
              </a:rPr>
              <a:t>A household can be a single adult electing $5,000 or if you are married or have a domestic partner and elect $5,000 total together as a household.</a:t>
            </a:r>
            <a:endParaRPr>
              <a:solidFill>
                <a:schemeClr val="dk1"/>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chemeClr val="lt1"/>
                </a:highlight>
              </a:rPr>
              <a:t>If you are married but filing separately your total annual election can still not exceed $5,000.</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You can contribute dollars to your dependent care FSA  pre tax via your payroll dollars to help pay for qualified dependent care expenses.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We do offer a Recurring Dependent Care Request Form that makes utilizing your dependent care dollars really easy. Simply fill out the form once, submit it to us and if approved we will reimburse you every time you contribute to your dependent care account. </a:t>
            </a:r>
            <a:endParaRPr>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f0dc01d1a7_0_6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f0dc01d1a7_0_6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Let us review a real life example of how having a dependent care FSA can save you money. </a:t>
            </a:r>
            <a:endParaRPr>
              <a:solidFill>
                <a:schemeClr val="dk1"/>
              </a:solidFill>
            </a:endParaRPr>
          </a:p>
          <a:p>
            <a:pPr indent="0" lvl="0" marL="0" rtl="0" algn="l">
              <a:lnSpc>
                <a:spcPct val="100000"/>
              </a:lnSpc>
              <a:spcBef>
                <a:spcPts val="0"/>
              </a:spcBef>
              <a:spcAft>
                <a:spcPts val="0"/>
              </a:spcAft>
              <a:buSzPts val="12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Meet Kenneth. Kenneth is a 36 year old single father with 2 children in daycare.</a:t>
            </a:r>
            <a:endParaRPr>
              <a:solidFill>
                <a:schemeClr val="dk1"/>
              </a:solidFill>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He is enrolled in an dependent care FSA and makes an annual contribution of $5,000</a:t>
            </a:r>
            <a:endParaRPr>
              <a:solidFill>
                <a:schemeClr val="dk1"/>
              </a:solidFill>
            </a:endParaRPr>
          </a:p>
          <a:p>
            <a:pPr indent="0" lvl="0" marL="0" rtl="0" algn="l">
              <a:lnSpc>
                <a:spcPct val="100000"/>
              </a:lnSpc>
              <a:spcBef>
                <a:spcPts val="0"/>
              </a:spcBef>
              <a:spcAft>
                <a:spcPts val="0"/>
              </a:spcAft>
              <a:buSzPts val="12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Since his dependent care FSA contributions are taken out pre-tax his actual taxable income is lowered which means he has more take-home pay then if he didn’t have an dependent care FSA.</a:t>
            </a:r>
            <a:endParaRPr>
              <a:solidFill>
                <a:schemeClr val="dk1"/>
              </a:solidFill>
            </a:endParaRPr>
          </a:p>
          <a:p>
            <a:pPr indent="0" lvl="0" marL="0" rtl="0" algn="l">
              <a:lnSpc>
                <a:spcPct val="100000"/>
              </a:lnSpc>
              <a:spcBef>
                <a:spcPts val="0"/>
              </a:spcBef>
              <a:spcAft>
                <a:spcPts val="0"/>
              </a:spcAft>
              <a:buSzPts val="12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For Kenneth this means an additional $900 dollars he gets to keep and take home.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f0dc01d1a7_0_7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2f0dc01d1a7_0_7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Your dependent care plan year </a:t>
            </a:r>
            <a:r>
              <a:rPr b="1" lang="en-US" sz="1200">
                <a:solidFill>
                  <a:schemeClr val="dk1"/>
                </a:solidFill>
                <a:latin typeface="Calibri"/>
                <a:ea typeface="Calibri"/>
                <a:cs typeface="Calibri"/>
                <a:sym typeface="Calibri"/>
              </a:rPr>
              <a:t>also</a:t>
            </a:r>
            <a:r>
              <a:rPr lang="en-US" sz="1200">
                <a:solidFill>
                  <a:schemeClr val="dk1"/>
                </a:solidFill>
                <a:latin typeface="Calibri"/>
                <a:ea typeface="Calibri"/>
                <a:cs typeface="Calibri"/>
                <a:sym typeface="Calibri"/>
              </a:rPr>
              <a:t> runs from </a:t>
            </a:r>
            <a:r>
              <a:rPr b="1" lang="en-US" sz="1200">
                <a:solidFill>
                  <a:schemeClr val="dk1"/>
                </a:solidFill>
                <a:latin typeface="Calibri"/>
                <a:ea typeface="Calibri"/>
                <a:cs typeface="Calibri"/>
                <a:sym typeface="Calibri"/>
              </a:rPr>
              <a:t>January 1</a:t>
            </a:r>
            <a:r>
              <a:rPr b="1" baseline="30000" lang="en-US" sz="1200">
                <a:solidFill>
                  <a:schemeClr val="dk1"/>
                </a:solidFill>
                <a:latin typeface="Calibri"/>
                <a:ea typeface="Calibri"/>
                <a:cs typeface="Calibri"/>
                <a:sym typeface="Calibri"/>
              </a:rPr>
              <a:t>st</a:t>
            </a:r>
            <a:r>
              <a:rPr b="1" lang="en-US" sz="1200">
                <a:solidFill>
                  <a:schemeClr val="dk1"/>
                </a:solidFill>
                <a:latin typeface="Calibri"/>
                <a:ea typeface="Calibri"/>
                <a:cs typeface="Calibri"/>
                <a:sym typeface="Calibri"/>
              </a:rPr>
              <a:t> to December 31</a:t>
            </a:r>
            <a:r>
              <a:rPr b="1" baseline="30000" lang="en-US" sz="1200">
                <a:solidFill>
                  <a:schemeClr val="dk1"/>
                </a:solidFill>
                <a:latin typeface="Calibri"/>
                <a:ea typeface="Calibri"/>
                <a:cs typeface="Calibri"/>
                <a:sym typeface="Calibri"/>
              </a:rPr>
              <a:t>st</a:t>
            </a:r>
            <a:r>
              <a:rPr b="1" lang="en-US" sz="1200">
                <a:solidFill>
                  <a:schemeClr val="dk1"/>
                </a:solidFill>
                <a:latin typeface="Calibri"/>
                <a:ea typeface="Calibri"/>
                <a:cs typeface="Calibri"/>
                <a:sym typeface="Calibri"/>
              </a:rPr>
              <a:t>  --(remove if no grace period) </a:t>
            </a:r>
            <a:r>
              <a:rPr lang="en-US" sz="1200">
                <a:solidFill>
                  <a:schemeClr val="dk1"/>
                </a:solidFill>
                <a:latin typeface="Calibri"/>
                <a:ea typeface="Calibri"/>
                <a:cs typeface="Calibri"/>
                <a:sym typeface="Calibri"/>
              </a:rPr>
              <a:t>with a grace period allowing you until </a:t>
            </a:r>
            <a:r>
              <a:rPr b="1" lang="en-US" sz="1200">
                <a:solidFill>
                  <a:schemeClr val="dk1"/>
                </a:solidFill>
                <a:latin typeface="Calibri"/>
                <a:ea typeface="Calibri"/>
                <a:cs typeface="Calibri"/>
                <a:sym typeface="Calibri"/>
              </a:rPr>
              <a:t>March 15, 2026 </a:t>
            </a:r>
            <a:r>
              <a:rPr lang="en-US" sz="1200">
                <a:solidFill>
                  <a:schemeClr val="dk1"/>
                </a:solidFill>
                <a:latin typeface="Calibri"/>
                <a:ea typeface="Calibri"/>
                <a:cs typeface="Calibri"/>
                <a:sym typeface="Calibri"/>
              </a:rPr>
              <a:t>to incur services.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b="1" lang="en-US" sz="1200">
                <a:solidFill>
                  <a:schemeClr val="dk1"/>
                </a:solidFill>
                <a:latin typeface="Calibri"/>
                <a:ea typeface="Calibri"/>
                <a:cs typeface="Calibri"/>
                <a:sym typeface="Calibri"/>
              </a:rPr>
              <a:t>March 31</a:t>
            </a:r>
            <a:r>
              <a:rPr b="1" baseline="30000" lang="en-US" sz="1200">
                <a:solidFill>
                  <a:schemeClr val="dk1"/>
                </a:solidFill>
                <a:latin typeface="Calibri"/>
                <a:ea typeface="Calibri"/>
                <a:cs typeface="Calibri"/>
                <a:sym typeface="Calibri"/>
              </a:rPr>
              <a:t>st</a:t>
            </a:r>
            <a:r>
              <a:rPr b="1" lang="en-US" sz="1200">
                <a:solidFill>
                  <a:schemeClr val="dk1"/>
                </a:solidFill>
                <a:latin typeface="Calibri"/>
                <a:ea typeface="Calibri"/>
                <a:cs typeface="Calibri"/>
                <a:sym typeface="Calibri"/>
              </a:rPr>
              <a:t> of 2026 </a:t>
            </a:r>
            <a:r>
              <a:rPr lang="en-US" sz="1200">
                <a:solidFill>
                  <a:schemeClr val="dk1"/>
                </a:solidFill>
                <a:latin typeface="Calibri"/>
                <a:ea typeface="Calibri"/>
                <a:cs typeface="Calibri"/>
                <a:sym typeface="Calibri"/>
              </a:rPr>
              <a:t>is your run out date, which means you have until  this date to submit all paperwork for claims incurred during the plan year </a:t>
            </a:r>
            <a:r>
              <a:rPr b="1" lang="en-US" sz="1200">
                <a:solidFill>
                  <a:schemeClr val="dk1"/>
                </a:solidFill>
                <a:latin typeface="Calibri"/>
                <a:ea typeface="Calibri"/>
                <a:cs typeface="Calibri"/>
                <a:sym typeface="Calibri"/>
              </a:rPr>
              <a:t>(remove if no grace period) </a:t>
            </a:r>
            <a:r>
              <a:rPr lang="en-US" sz="1200">
                <a:solidFill>
                  <a:schemeClr val="dk1"/>
                </a:solidFill>
                <a:latin typeface="Calibri"/>
                <a:ea typeface="Calibri"/>
                <a:cs typeface="Calibri"/>
                <a:sym typeface="Calibri"/>
              </a:rPr>
              <a:t>and grace period. </a:t>
            </a:r>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f0dc01d1a7_0_8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chemeClr val="dk1"/>
                </a:solidFill>
              </a:rPr>
              <a:t>Now that we have learned about dependent care FSAs, let’s talk about how you can using this plan and the multiple resources you have.</a:t>
            </a:r>
            <a:endParaRPr>
              <a:solidFill>
                <a:schemeClr val="dk1"/>
              </a:solidFill>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226" name="Google Shape;226;g2f0dc01d1a7_0_8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f0dc01d1a7_0_10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2f0dc01d1a7_0_10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Once you elect a dependent care FSA you cannot change your election unless you have a qualifying event.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qualifying event includes: change in marital status, number of dependents, or a job status change.</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dependent care FSA, another qualifying event includes any changes in daycare cost or a provider change.</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200"/>
              <a:buNone/>
            </a:pPr>
            <a:r>
              <a:rPr lang="en-US" sz="1200">
                <a:solidFill>
                  <a:schemeClr val="dk1"/>
                </a:solidFill>
                <a:latin typeface="Calibri"/>
                <a:ea typeface="Calibri"/>
                <a:cs typeface="Calibri"/>
                <a:sym typeface="Calibri"/>
              </a:rPr>
              <a:t>You have 30 days from the date of your qualifying event to notify </a:t>
            </a:r>
            <a:r>
              <a:rPr b="1" i="1" lang="en-US" sz="1200">
                <a:solidFill>
                  <a:schemeClr val="dk1"/>
                </a:solidFill>
                <a:latin typeface="Calibri"/>
                <a:ea typeface="Calibri"/>
                <a:cs typeface="Calibri"/>
                <a:sym typeface="Calibri"/>
              </a:rPr>
              <a:t>your employer </a:t>
            </a:r>
            <a:r>
              <a:rPr lang="en-US" sz="1200">
                <a:solidFill>
                  <a:schemeClr val="dk1"/>
                </a:solidFill>
                <a:latin typeface="Calibri"/>
                <a:ea typeface="Calibri"/>
                <a:cs typeface="Calibri"/>
                <a:sym typeface="Calibri"/>
              </a:rPr>
              <a:t>to make any election changes. </a:t>
            </a: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f0dc01d1a7_0_12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2f0dc01d1a7_0_1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Your enrollment in an HSA includes our free benefits debit card. This allows you to easily access your HSA funds right from your wallet to help you minimize the amount of out of pocket spending.</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 already have our debit card, they are good for three years, so if you received one within the last two years you will not get a new one again next year. We will mail you a new debit card 90 days before the expiration date of your current debit card. All new cards will be good for 4 years.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Regardless if you are enrolled in an HSA, FSA, or dependent care FSA you will use the same card.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If your card is lost or stolen, you can order a new card free of charge from the benefits mobile app or by going through your online account.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request a debit card for your dependents and/or spouse. First ensure they are added to your online account. You can do that by going to the Profile section of your online account. Once they are added you can select Banking/Cards and request a card for each dependent. A dependent must be 18 years of age or older to receive a debit card. </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 name="Shape 11"/>
        <p:cNvGrpSpPr/>
        <p:nvPr/>
      </p:nvGrpSpPr>
      <p:grpSpPr>
        <a:xfrm>
          <a:off x="0" y="0"/>
          <a:ext cx="0" cy="0"/>
          <a:chOff x="0" y="0"/>
          <a:chExt cx="0" cy="0"/>
        </a:xfrm>
      </p:grpSpPr>
      <p:sp>
        <p:nvSpPr>
          <p:cNvPr id="12" name="Google Shape;12;g2f0dc01d1a7_0_21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g2f0dc01d1a7_0_218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g2f0dc01d1a7_0_218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g2f0dc01d1a7_0_218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g2f0dc01d1a7_0_22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g2f0dc01d1a7_0_224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g2f0dc01d1a7_0_224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g2f0dc01d1a7_0_224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g2f0dc01d1a7_0_224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g2f0dc01d1a7_0_225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g2f0dc01d1a7_0_225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g2f0dc01d1a7_0_22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g2f0dc01d1a7_0_22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g2f0dc01d1a7_0_22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g2f0dc01d1a7_0_2256"/>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82" name="Google Shape;82;g2f0dc01d1a7_0_2256"/>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g2f0dc01d1a7_0_2256"/>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8" name="Shape 88"/>
        <p:cNvGrpSpPr/>
        <p:nvPr/>
      </p:nvGrpSpPr>
      <p:grpSpPr>
        <a:xfrm>
          <a:off x="0" y="0"/>
          <a:ext cx="0" cy="0"/>
          <a:chOff x="0" y="0"/>
          <a:chExt cx="0" cy="0"/>
        </a:xfrm>
      </p:grpSpPr>
      <p:sp>
        <p:nvSpPr>
          <p:cNvPr id="89" name="Google Shape;89;g2f0dc01d1a7_0_9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2f0dc01d1a7_0_94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g2f0dc01d1a7_0_9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 name="Google Shape;92;g2f0dc01d1a7_0_9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3" name="Google Shape;93;g2f0dc01d1a7_0_9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94" name="Shape 94"/>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g18f8690975e_0_110"/>
          <p:cNvSpPr/>
          <p:nvPr/>
        </p:nvSpPr>
        <p:spPr>
          <a:xfrm>
            <a:off x="5601730" y="0"/>
            <a:ext cx="50826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97" name="Google Shape;97;g18f8690975e_0_110"/>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18f8690975e_0_110"/>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g18f8690975e_0_114"/>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01" name="Google Shape;101;g18f8690975e_0_114"/>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g18f8690975e_0_114"/>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103" name="Shape 103"/>
        <p:cNvGrpSpPr/>
        <p:nvPr/>
      </p:nvGrpSpPr>
      <p:grpSpPr>
        <a:xfrm>
          <a:off x="0" y="0"/>
          <a:ext cx="0" cy="0"/>
          <a:chOff x="0" y="0"/>
          <a:chExt cx="0" cy="0"/>
        </a:xfrm>
      </p:grpSpPr>
      <p:sp>
        <p:nvSpPr>
          <p:cNvPr id="104" name="Google Shape;104;g18f8690975e_0_119"/>
          <p:cNvSpPr txBox="1"/>
          <p:nvPr>
            <p:ph type="ctrTitle"/>
          </p:nvPr>
        </p:nvSpPr>
        <p:spPr>
          <a:xfrm>
            <a:off x="785446" y="1699846"/>
            <a:ext cx="5756100" cy="1903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18f8690975e_0_119"/>
          <p:cNvSpPr txBox="1"/>
          <p:nvPr>
            <p:ph idx="1" type="subTitle"/>
          </p:nvPr>
        </p:nvSpPr>
        <p:spPr>
          <a:xfrm>
            <a:off x="785446" y="4032739"/>
            <a:ext cx="5756100" cy="1318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106" name="Shape 106"/>
        <p:cNvGrpSpPr/>
        <p:nvPr/>
      </p:nvGrpSpPr>
      <p:grpSpPr>
        <a:xfrm>
          <a:off x="0" y="0"/>
          <a:ext cx="0" cy="0"/>
          <a:chOff x="0" y="0"/>
          <a:chExt cx="0" cy="0"/>
        </a:xfrm>
      </p:grpSpPr>
      <p:sp>
        <p:nvSpPr>
          <p:cNvPr id="107" name="Google Shape;107;g18f8690975e_0_122"/>
          <p:cNvSpPr txBox="1"/>
          <p:nvPr>
            <p:ph type="ctrTitle"/>
          </p:nvPr>
        </p:nvSpPr>
        <p:spPr>
          <a:xfrm>
            <a:off x="785446" y="1699846"/>
            <a:ext cx="5756100" cy="19038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18f8690975e_0_122"/>
          <p:cNvSpPr txBox="1"/>
          <p:nvPr>
            <p:ph idx="1" type="subTitle"/>
          </p:nvPr>
        </p:nvSpPr>
        <p:spPr>
          <a:xfrm>
            <a:off x="785446" y="4032739"/>
            <a:ext cx="5756100" cy="1318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g18f8690975e_0_125"/>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18f8690975e_0_125"/>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g2f0dc01d1a7_0_219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g2f0dc01d1a7_0_219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g2f0dc01d1a7_0_21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2f0dc01d1a7_0_21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2f0dc01d1a7_0_21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g2f0dc01d1a7_0_21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2f0dc01d1a7_0_21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g2f0dc01d1a7_0_21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g2f0dc01d1a7_0_220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g2f0dc01d1a7_0_220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g2f0dc01d1a7_0_22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g2f0dc01d1a7_0_22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2f0dc01d1a7_0_22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g2f0dc01d1a7_0_220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2f0dc01d1a7_0_220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g2f0dc01d1a7_0_220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2f0dc01d1a7_0_220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g2f0dc01d1a7_0_220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g2f0dc01d1a7_0_22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g2f0dc01d1a7_0_221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g2f0dc01d1a7_0_221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g2f0dc01d1a7_0_22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g2f0dc01d1a7_0_22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g2f0dc01d1a7_0_22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g2f0dc01d1a7_0_2221"/>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g2f0dc01d1a7_0_2221"/>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g2f0dc01d1a7_0_2221"/>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g2f0dc01d1a7_0_2221"/>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g2f0dc01d1a7_0_2221"/>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g2f0dc01d1a7_0_222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g2f0dc01d1a7_0_22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g2f0dc01d1a7_0_22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g2f0dc01d1a7_0_223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g2f0dc01d1a7_0_223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g2f0dc01d1a7_0_223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g2f0dc01d1a7_0_223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2f0dc01d1a7_0_223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2f0dc01d1a7_0_22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g2f0dc01d1a7_0_223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g2f0dc01d1a7_0_2237"/>
          <p:cNvSpPr/>
          <p:nvPr>
            <p:ph idx="2" type="pic"/>
          </p:nvPr>
        </p:nvSpPr>
        <p:spPr>
          <a:xfrm>
            <a:off x="5183188" y="987425"/>
            <a:ext cx="6172200" cy="4873500"/>
          </a:xfrm>
          <a:prstGeom prst="rect">
            <a:avLst/>
          </a:prstGeom>
          <a:noFill/>
          <a:ln>
            <a:noFill/>
          </a:ln>
        </p:spPr>
      </p:sp>
      <p:sp>
        <p:nvSpPr>
          <p:cNvPr id="64" name="Google Shape;64;g2f0dc01d1a7_0_2237"/>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g2f0dc01d1a7_0_223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g2f0dc01d1a7_0_223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2f0dc01d1a7_0_22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2f0dc01d1a7_0_21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f0dc01d1a7_0_218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g2f0dc01d1a7_0_21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g2f0dc01d1a7_0_21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 name="Google Shape;10;g2f0dc01d1a7_0_21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g18f8690975e_0_1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18f8690975e_0_10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g18f8690975e_0_106"/>
          <p:cNvSpPr txBox="1"/>
          <p:nvPr/>
        </p:nvSpPr>
        <p:spPr>
          <a:xfrm>
            <a:off x="11723076" y="6344627"/>
            <a:ext cx="4044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8A8E92"/>
                </a:solidFill>
                <a:latin typeface="Open Sans"/>
                <a:ea typeface="Open Sans"/>
                <a:cs typeface="Open Sans"/>
                <a:sym typeface="Open Sans"/>
              </a:rPr>
              <a:t>‹#›</a:t>
            </a:fld>
            <a:endParaRPr b="0" i="0" sz="1200" u="none" cap="none" strike="noStrike">
              <a:solidFill>
                <a:srgbClr val="8A8E92"/>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26.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23.png"/><Relationship Id="rId5"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g2f0dc01d1a7_0_104"/>
          <p:cNvPicPr preferRelativeResize="0"/>
          <p:nvPr/>
        </p:nvPicPr>
        <p:blipFill rotWithShape="1">
          <a:blip r:embed="rId3">
            <a:alphaModFix/>
          </a:blip>
          <a:srcRect b="0" l="0" r="0" t="0"/>
          <a:stretch/>
        </p:blipFill>
        <p:spPr>
          <a:xfrm>
            <a:off x="0" y="0"/>
            <a:ext cx="12187531" cy="5069150"/>
          </a:xfrm>
          <a:prstGeom prst="rect">
            <a:avLst/>
          </a:prstGeom>
          <a:noFill/>
          <a:ln>
            <a:noFill/>
          </a:ln>
        </p:spPr>
      </p:pic>
      <p:sp>
        <p:nvSpPr>
          <p:cNvPr id="117" name="Google Shape;117;g2f0dc01d1a7_0_104"/>
          <p:cNvSpPr/>
          <p:nvPr/>
        </p:nvSpPr>
        <p:spPr>
          <a:xfrm>
            <a:off x="0" y="0"/>
            <a:ext cx="12192000" cy="5069100"/>
          </a:xfrm>
          <a:prstGeom prst="rect">
            <a:avLst/>
          </a:prstGeom>
          <a:solidFill>
            <a:schemeClr val="dk1">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8" name="Google Shape;118;g2f0dc01d1a7_0_104"/>
          <p:cNvSpPr txBox="1"/>
          <p:nvPr/>
        </p:nvSpPr>
        <p:spPr>
          <a:xfrm>
            <a:off x="1912650" y="2587617"/>
            <a:ext cx="8366700" cy="831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FFFF"/>
                </a:solidFill>
                <a:latin typeface="Arial"/>
                <a:ea typeface="Arial"/>
                <a:cs typeface="Arial"/>
                <a:sym typeface="Arial"/>
              </a:rPr>
              <a:t>Client Name</a:t>
            </a:r>
            <a:endParaRPr b="1" i="0" sz="1400" u="none" cap="none" strike="noStrike">
              <a:solidFill>
                <a:srgbClr val="000000"/>
              </a:solidFill>
              <a:latin typeface="Arial"/>
              <a:ea typeface="Arial"/>
              <a:cs typeface="Arial"/>
              <a:sym typeface="Arial"/>
            </a:endParaRPr>
          </a:p>
        </p:txBody>
      </p:sp>
      <p:pic>
        <p:nvPicPr>
          <p:cNvPr id="119" name="Google Shape;119;g2f0dc01d1a7_0_104"/>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2f0dc01d1a7_0_1395"/>
          <p:cNvPicPr preferRelativeResize="0"/>
          <p:nvPr/>
        </p:nvPicPr>
        <p:blipFill rotWithShape="1">
          <a:blip r:embed="rId3">
            <a:alphaModFix/>
          </a:blip>
          <a:srcRect b="0" l="0" r="0" t="0"/>
          <a:stretch/>
        </p:blipFill>
        <p:spPr>
          <a:xfrm>
            <a:off x="7986176" y="0"/>
            <a:ext cx="4205626" cy="6308434"/>
          </a:xfrm>
          <a:prstGeom prst="rect">
            <a:avLst/>
          </a:prstGeom>
          <a:noFill/>
          <a:ln>
            <a:noFill/>
          </a:ln>
        </p:spPr>
      </p:pic>
      <p:sp>
        <p:nvSpPr>
          <p:cNvPr id="258" name="Google Shape;258;g2f0dc01d1a7_0_1395"/>
          <p:cNvSpPr txBox="1"/>
          <p:nvPr>
            <p:ph type="title"/>
          </p:nvPr>
        </p:nvSpPr>
        <p:spPr>
          <a:xfrm>
            <a:off x="838201" y="563595"/>
            <a:ext cx="5029200" cy="779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Claim Filing</a:t>
            </a:r>
            <a:endParaRPr b="1" sz="3600">
              <a:solidFill>
                <a:schemeClr val="dk1"/>
              </a:solidFill>
              <a:latin typeface="Arial"/>
              <a:ea typeface="Arial"/>
              <a:cs typeface="Arial"/>
              <a:sym typeface="Arial"/>
            </a:endParaRPr>
          </a:p>
        </p:txBody>
      </p:sp>
      <p:sp>
        <p:nvSpPr>
          <p:cNvPr id="259" name="Google Shape;259;g2f0dc01d1a7_0_1395"/>
          <p:cNvSpPr/>
          <p:nvPr/>
        </p:nvSpPr>
        <p:spPr>
          <a:xfrm>
            <a:off x="0" y="1524000"/>
            <a:ext cx="7986000" cy="5334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60" name="Google Shape;260;g2f0dc01d1a7_0_1395"/>
          <p:cNvGrpSpPr/>
          <p:nvPr/>
        </p:nvGrpSpPr>
        <p:grpSpPr>
          <a:xfrm>
            <a:off x="0" y="5948039"/>
            <a:ext cx="12192000" cy="909900"/>
            <a:chOff x="0" y="5948039"/>
            <a:chExt cx="12192000" cy="909900"/>
          </a:xfrm>
        </p:grpSpPr>
        <p:sp>
          <p:nvSpPr>
            <p:cNvPr id="261" name="Google Shape;261;g2f0dc01d1a7_0_1395"/>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62" name="Google Shape;262;g2f0dc01d1a7_0_1395"/>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263" name="Google Shape;263;g2f0dc01d1a7_0_1395"/>
          <p:cNvSpPr/>
          <p:nvPr/>
        </p:nvSpPr>
        <p:spPr>
          <a:xfrm>
            <a:off x="838201" y="1845515"/>
            <a:ext cx="65418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Inter"/>
                <a:ea typeface="Inter"/>
                <a:cs typeface="Inter"/>
                <a:sym typeface="Inter"/>
              </a:rPr>
              <a:t>The best form of documentation when submitting a claim is an </a:t>
            </a:r>
            <a:r>
              <a:rPr b="1" i="0" lang="en-US" sz="1800" u="none" cap="none" strike="noStrike">
                <a:solidFill>
                  <a:schemeClr val="dk1"/>
                </a:solidFill>
                <a:latin typeface="Inter"/>
                <a:ea typeface="Inter"/>
                <a:cs typeface="Inter"/>
                <a:sym typeface="Inter"/>
              </a:rPr>
              <a:t>itemized receipt </a:t>
            </a:r>
            <a:r>
              <a:rPr b="0" i="0" lang="en-US" sz="1800" u="none" cap="none" strike="noStrike">
                <a:solidFill>
                  <a:schemeClr val="dk1"/>
                </a:solidFill>
                <a:latin typeface="Inter"/>
                <a:ea typeface="Inter"/>
                <a:cs typeface="Inter"/>
                <a:sym typeface="Inter"/>
              </a:rPr>
              <a:t>from your provider</a:t>
            </a:r>
            <a:endParaRPr b="0" i="0" sz="1200" u="none" cap="none" strike="noStrike">
              <a:solidFill>
                <a:schemeClr val="dk1"/>
              </a:solidFill>
              <a:latin typeface="Inter"/>
              <a:ea typeface="Inter"/>
              <a:cs typeface="Inter"/>
              <a:sym typeface="Inter"/>
            </a:endParaRPr>
          </a:p>
        </p:txBody>
      </p:sp>
      <p:sp>
        <p:nvSpPr>
          <p:cNvPr id="264" name="Google Shape;264;g2f0dc01d1a7_0_1395"/>
          <p:cNvSpPr txBox="1"/>
          <p:nvPr/>
        </p:nvSpPr>
        <p:spPr>
          <a:xfrm>
            <a:off x="759349" y="2665485"/>
            <a:ext cx="6699300" cy="2498400"/>
          </a:xfrm>
          <a:prstGeom prst="rect">
            <a:avLst/>
          </a:prstGeom>
          <a:noFill/>
          <a:ln>
            <a:noFill/>
          </a:ln>
        </p:spPr>
        <p:txBody>
          <a:bodyPr anchorCtr="0" anchor="t" bIns="45700" lIns="91425" spcFirstLastPara="1" rIns="91425" wrap="square" tIns="45700">
            <a:noAutofit/>
          </a:bodyPr>
          <a:lstStyle/>
          <a:p>
            <a:pPr indent="0" lvl="0" marL="101600" marR="0" rtl="0" algn="l">
              <a:lnSpc>
                <a:spcPct val="100000"/>
              </a:lnSpc>
              <a:spcBef>
                <a:spcPts val="1000"/>
              </a:spcBef>
              <a:spcAft>
                <a:spcPts val="0"/>
              </a:spcAft>
              <a:buClr>
                <a:schemeClr val="dk1"/>
              </a:buClr>
              <a:buSzPts val="2000"/>
              <a:buFont typeface="Arial"/>
              <a:buNone/>
            </a:pPr>
            <a:r>
              <a:rPr b="0" i="0" lang="en-US" sz="1800" u="none" cap="none" strike="noStrike">
                <a:solidFill>
                  <a:schemeClr val="dk1"/>
                </a:solidFill>
                <a:latin typeface="Arial"/>
                <a:ea typeface="Arial"/>
                <a:cs typeface="Arial"/>
                <a:sym typeface="Arial"/>
              </a:rPr>
              <a:t>Any documentation provided must contain the following information:</a:t>
            </a:r>
            <a:endParaRPr b="0" i="0" sz="1800" u="none" cap="none" strike="noStrike">
              <a:solidFill>
                <a:schemeClr val="dk1"/>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Name</a:t>
            </a:r>
            <a:r>
              <a:rPr b="0" i="0" lang="en-US" sz="1600" u="none" cap="none" strike="noStrike">
                <a:solidFill>
                  <a:schemeClr val="dk1"/>
                </a:solidFill>
                <a:latin typeface="Arial"/>
                <a:ea typeface="Arial"/>
                <a:cs typeface="Arial"/>
                <a:sym typeface="Arial"/>
              </a:rPr>
              <a:t> of the provider </a:t>
            </a:r>
            <a:endParaRPr b="0" i="0" sz="1600" u="none" cap="none" strike="noStrike">
              <a:solidFill>
                <a:schemeClr val="dk1"/>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Date service </a:t>
            </a:r>
            <a:r>
              <a:rPr b="0" i="0" lang="en-US" sz="1600" u="none" cap="none" strike="noStrike">
                <a:solidFill>
                  <a:schemeClr val="dk1"/>
                </a:solidFill>
                <a:latin typeface="Arial"/>
                <a:ea typeface="Arial"/>
                <a:cs typeface="Arial"/>
                <a:sym typeface="Arial"/>
              </a:rPr>
              <a:t>was received</a:t>
            </a:r>
            <a:endParaRPr b="0" i="0" sz="1600" u="none" cap="none" strike="noStrike">
              <a:solidFill>
                <a:schemeClr val="dk1"/>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Description of the service</a:t>
            </a:r>
            <a:r>
              <a:rPr b="0" i="0" lang="en-US" sz="1600" u="none" cap="none" strike="noStrike">
                <a:solidFill>
                  <a:schemeClr val="dk1"/>
                </a:solidFill>
                <a:latin typeface="Arial"/>
                <a:ea typeface="Arial"/>
                <a:cs typeface="Arial"/>
                <a:sym typeface="Arial"/>
              </a:rPr>
              <a:t> received</a:t>
            </a:r>
            <a:endParaRPr b="0" i="0" sz="1600" u="none" cap="none" strike="noStrike">
              <a:solidFill>
                <a:schemeClr val="dk1"/>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The dollar amount </a:t>
            </a:r>
            <a:r>
              <a:rPr b="0" i="0" lang="en-US" sz="1600" u="none" cap="none" strike="noStrike">
                <a:solidFill>
                  <a:schemeClr val="dk1"/>
                </a:solidFill>
                <a:latin typeface="Arial"/>
                <a:ea typeface="Arial"/>
                <a:cs typeface="Arial"/>
                <a:sym typeface="Arial"/>
              </a:rPr>
              <a:t>of the service</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600"/>
              </a:spcBef>
              <a:spcAft>
                <a:spcPts val="0"/>
              </a:spcAft>
              <a:buClr>
                <a:srgbClr val="004280"/>
              </a:buClr>
              <a:buSzPts val="1800"/>
              <a:buFont typeface="Arial"/>
              <a:buChar char="•"/>
            </a:pPr>
            <a:r>
              <a:rPr b="1" i="0" lang="en-US" sz="1600" u="none" cap="none" strike="noStrike">
                <a:solidFill>
                  <a:schemeClr val="dk1"/>
                </a:solidFill>
                <a:latin typeface="Arial"/>
                <a:ea typeface="Arial"/>
                <a:cs typeface="Arial"/>
                <a:sym typeface="Arial"/>
              </a:rPr>
              <a:t>Who</a:t>
            </a:r>
            <a:r>
              <a:rPr b="0" i="0" lang="en-US" sz="1600" u="none" cap="none" strike="noStrike">
                <a:solidFill>
                  <a:schemeClr val="dk1"/>
                </a:solidFill>
                <a:latin typeface="Arial"/>
                <a:ea typeface="Arial"/>
                <a:cs typeface="Arial"/>
                <a:sym typeface="Arial"/>
              </a:rPr>
              <a:t> received the service</a:t>
            </a:r>
            <a:endParaRPr b="0" i="0" sz="1600" u="none" cap="none" strike="noStrike">
              <a:solidFill>
                <a:schemeClr val="dk1"/>
              </a:solidFill>
              <a:latin typeface="Arial"/>
              <a:ea typeface="Arial"/>
              <a:cs typeface="Arial"/>
              <a:sym typeface="Arial"/>
            </a:endParaRPr>
          </a:p>
          <a:p>
            <a:pPr indent="0" lvl="0" marL="914400" marR="0" rtl="0" algn="l">
              <a:lnSpc>
                <a:spcPct val="150000"/>
              </a:lnSpc>
              <a:spcBef>
                <a:spcPts val="1100"/>
              </a:spcBef>
              <a:spcAft>
                <a:spcPts val="0"/>
              </a:spcAft>
              <a:buClr>
                <a:schemeClr val="dk1"/>
              </a:buClr>
              <a:buSzPts val="2000"/>
              <a:buFont typeface="Arial"/>
              <a:buNone/>
            </a:pPr>
            <a:r>
              <a:t/>
            </a:r>
            <a:endParaRPr b="0" i="0" sz="1800" u="none" cap="none" strike="noStrike">
              <a:solidFill>
                <a:schemeClr val="dk1"/>
              </a:solidFill>
              <a:latin typeface="Arial"/>
              <a:ea typeface="Arial"/>
              <a:cs typeface="Arial"/>
              <a:sym typeface="Arial"/>
            </a:endParaRPr>
          </a:p>
          <a:p>
            <a:pPr indent="-228600" lvl="0" marL="457200" marR="0" rtl="0" algn="l">
              <a:lnSpc>
                <a:spcPct val="90000"/>
              </a:lnSpc>
              <a:spcBef>
                <a:spcPts val="1000"/>
              </a:spcBef>
              <a:spcAft>
                <a:spcPts val="0"/>
              </a:spcAft>
              <a:buClr>
                <a:schemeClr val="lt1"/>
              </a:buClr>
              <a:buSzPts val="20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f0dc01d1a7_0_1583"/>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Claim Filing Options</a:t>
            </a:r>
            <a:endParaRPr b="1" sz="3600">
              <a:solidFill>
                <a:schemeClr val="dk1"/>
              </a:solidFill>
              <a:latin typeface="Arial"/>
              <a:ea typeface="Arial"/>
              <a:cs typeface="Arial"/>
              <a:sym typeface="Arial"/>
            </a:endParaRPr>
          </a:p>
        </p:txBody>
      </p:sp>
      <p:grpSp>
        <p:nvGrpSpPr>
          <p:cNvPr id="270" name="Google Shape;270;g2f0dc01d1a7_0_1583"/>
          <p:cNvGrpSpPr/>
          <p:nvPr/>
        </p:nvGrpSpPr>
        <p:grpSpPr>
          <a:xfrm>
            <a:off x="0" y="5948039"/>
            <a:ext cx="12192000" cy="909900"/>
            <a:chOff x="0" y="5948039"/>
            <a:chExt cx="12192000" cy="909900"/>
          </a:xfrm>
        </p:grpSpPr>
        <p:sp>
          <p:nvSpPr>
            <p:cNvPr id="271" name="Google Shape;271;g2f0dc01d1a7_0_1583"/>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72" name="Google Shape;272;g2f0dc01d1a7_0_158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73" name="Google Shape;273;g2f0dc01d1a7_0_1583"/>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4" name="Google Shape;274;g2f0dc01d1a7_0_1583"/>
          <p:cNvSpPr txBox="1"/>
          <p:nvPr/>
        </p:nvSpPr>
        <p:spPr>
          <a:xfrm>
            <a:off x="6096000" y="3546439"/>
            <a:ext cx="42633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latin typeface="Arial"/>
                <a:ea typeface="Arial"/>
                <a:cs typeface="Arial"/>
                <a:sym typeface="Arial"/>
              </a:rPr>
              <a:t>Choose direct deposit or paper check</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baseline="30000" i="0" lang="en-US" sz="2800" u="none" cap="none" strike="noStrike">
                <a:solidFill>
                  <a:schemeClr val="dk1"/>
                </a:solidFill>
                <a:latin typeface="Arial"/>
                <a:ea typeface="Arial"/>
                <a:cs typeface="Arial"/>
                <a:sym typeface="Arial"/>
              </a:rPr>
              <a:t>Direct deposit – FREE</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baseline="30000" i="0" lang="en-US" sz="2800" u="none" cap="none" strike="noStrike">
                <a:solidFill>
                  <a:schemeClr val="dk1"/>
                </a:solidFill>
                <a:latin typeface="Arial"/>
                <a:ea typeface="Arial"/>
                <a:cs typeface="Arial"/>
                <a:sym typeface="Arial"/>
              </a:rPr>
              <a:t> $25 minimum reimbursement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baseline="30000" i="0" lang="en-US" sz="2800" u="none" cap="none" strike="noStrike">
                <a:solidFill>
                  <a:schemeClr val="dk1"/>
                </a:solidFill>
                <a:latin typeface="Arial"/>
                <a:ea typeface="Arial"/>
                <a:cs typeface="Arial"/>
                <a:sym typeface="Arial"/>
              </a:rPr>
              <a:t>for paper checks</a:t>
            </a:r>
            <a:endParaRPr b="0" i="0" sz="1400" u="none" cap="none" strike="noStrike">
              <a:solidFill>
                <a:schemeClr val="dk1"/>
              </a:solidFill>
              <a:latin typeface="Arial"/>
              <a:ea typeface="Arial"/>
              <a:cs typeface="Arial"/>
              <a:sym typeface="Arial"/>
            </a:endParaRPr>
          </a:p>
        </p:txBody>
      </p:sp>
      <p:sp>
        <p:nvSpPr>
          <p:cNvPr id="275" name="Google Shape;275;g2f0dc01d1a7_0_1583"/>
          <p:cNvSpPr txBox="1"/>
          <p:nvPr/>
        </p:nvSpPr>
        <p:spPr>
          <a:xfrm>
            <a:off x="578095" y="3546450"/>
            <a:ext cx="57270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latin typeface="Arial"/>
                <a:ea typeface="Arial"/>
                <a:cs typeface="Arial"/>
                <a:sym typeface="Arial"/>
              </a:rPr>
              <a:t>Mobile app, online account</a:t>
            </a:r>
            <a:r>
              <a:rPr b="1" i="0" lang="en-US" sz="28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baseline="30000" i="0" lang="en-US" sz="2800" u="none" cap="none" strike="noStrike">
                <a:solidFill>
                  <a:schemeClr val="dk1"/>
                </a:solidFill>
                <a:latin typeface="Arial"/>
                <a:ea typeface="Arial"/>
                <a:cs typeface="Arial"/>
                <a:sym typeface="Arial"/>
              </a:rPr>
              <a:t>or manual claims</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baseline="30000" i="0" sz="2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baseline="30000" i="0" lang="en-US" sz="2800" u="none" cap="none" strike="noStrike">
                <a:solidFill>
                  <a:schemeClr val="dk1"/>
                </a:solidFill>
                <a:latin typeface="Arial"/>
                <a:ea typeface="Arial"/>
                <a:cs typeface="Arial"/>
                <a:sym typeface="Arial"/>
              </a:rPr>
              <a:t>Processed within two business days</a:t>
            </a:r>
            <a:endParaRPr b="0" i="0" sz="1400" u="none" cap="none" strike="noStrike">
              <a:solidFill>
                <a:schemeClr val="dk1"/>
              </a:solidFill>
              <a:latin typeface="Arial"/>
              <a:ea typeface="Arial"/>
              <a:cs typeface="Arial"/>
              <a:sym typeface="Arial"/>
            </a:endParaRPr>
          </a:p>
        </p:txBody>
      </p:sp>
      <p:sp>
        <p:nvSpPr>
          <p:cNvPr id="276" name="Google Shape;276;g2f0dc01d1a7_0_1583"/>
          <p:cNvSpPr/>
          <p:nvPr/>
        </p:nvSpPr>
        <p:spPr>
          <a:xfrm>
            <a:off x="2727118" y="1789170"/>
            <a:ext cx="1428900" cy="14289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7" name="Google Shape;277;g2f0dc01d1a7_0_1583"/>
          <p:cNvSpPr/>
          <p:nvPr/>
        </p:nvSpPr>
        <p:spPr>
          <a:xfrm>
            <a:off x="7577343" y="1789170"/>
            <a:ext cx="1428900" cy="1428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78" name="Google Shape;278;g2f0dc01d1a7_0_1583"/>
          <p:cNvPicPr preferRelativeResize="0"/>
          <p:nvPr/>
        </p:nvPicPr>
        <p:blipFill rotWithShape="1">
          <a:blip r:embed="rId4">
            <a:alphaModFix/>
          </a:blip>
          <a:srcRect b="-26559" l="-92659" r="-98629" t="-10424"/>
          <a:stretch/>
        </p:blipFill>
        <p:spPr>
          <a:xfrm>
            <a:off x="2560696" y="1855863"/>
            <a:ext cx="1761800" cy="1455699"/>
          </a:xfrm>
          <a:prstGeom prst="rect">
            <a:avLst/>
          </a:prstGeom>
          <a:noFill/>
          <a:ln>
            <a:noFill/>
          </a:ln>
        </p:spPr>
      </p:pic>
      <p:pic>
        <p:nvPicPr>
          <p:cNvPr id="279" name="Google Shape;279;g2f0dc01d1a7_0_1583"/>
          <p:cNvPicPr preferRelativeResize="0"/>
          <p:nvPr/>
        </p:nvPicPr>
        <p:blipFill rotWithShape="1">
          <a:blip r:embed="rId5">
            <a:alphaModFix/>
          </a:blip>
          <a:srcRect b="-15283" l="-23654" r="-29155" t="-10297"/>
          <a:stretch/>
        </p:blipFill>
        <p:spPr>
          <a:xfrm>
            <a:off x="7590769" y="1955463"/>
            <a:ext cx="1588524" cy="10314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f0dc01d1a7_0_1774"/>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Account Access</a:t>
            </a:r>
            <a:endParaRPr b="1" sz="3600">
              <a:solidFill>
                <a:schemeClr val="dk1"/>
              </a:solidFill>
              <a:latin typeface="Arial"/>
              <a:ea typeface="Arial"/>
              <a:cs typeface="Arial"/>
              <a:sym typeface="Arial"/>
            </a:endParaRPr>
          </a:p>
        </p:txBody>
      </p:sp>
      <p:grpSp>
        <p:nvGrpSpPr>
          <p:cNvPr id="285" name="Google Shape;285;g2f0dc01d1a7_0_1774"/>
          <p:cNvGrpSpPr/>
          <p:nvPr/>
        </p:nvGrpSpPr>
        <p:grpSpPr>
          <a:xfrm>
            <a:off x="0" y="5948039"/>
            <a:ext cx="12192000" cy="909900"/>
            <a:chOff x="0" y="5948039"/>
            <a:chExt cx="12192000" cy="909900"/>
          </a:xfrm>
        </p:grpSpPr>
        <p:sp>
          <p:nvSpPr>
            <p:cNvPr id="286" name="Google Shape;286;g2f0dc01d1a7_0_1774"/>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87" name="Google Shape;287;g2f0dc01d1a7_0_1774"/>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88" name="Google Shape;288;g2f0dc01d1a7_0_1774"/>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89" name="Google Shape;289;g2f0dc01d1a7_0_1774"/>
          <p:cNvSpPr txBox="1"/>
          <p:nvPr/>
        </p:nvSpPr>
        <p:spPr>
          <a:xfrm>
            <a:off x="2086056" y="458106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baseline="30000" i="0" lang="en-US" sz="3200" u="none" cap="none" strike="noStrike">
                <a:solidFill>
                  <a:schemeClr val="dk1"/>
                </a:solidFill>
                <a:latin typeface="Arial"/>
                <a:ea typeface="Arial"/>
                <a:cs typeface="Arial"/>
                <a:sym typeface="Arial"/>
              </a:rPr>
              <a:t>Online account</a:t>
            </a:r>
            <a:endParaRPr b="1" baseline="30000" i="0" sz="3200" u="none" cap="none" strike="noStrike">
              <a:solidFill>
                <a:schemeClr val="dk1"/>
              </a:solidFill>
              <a:latin typeface="Arial"/>
              <a:ea typeface="Arial"/>
              <a:cs typeface="Arial"/>
              <a:sym typeface="Arial"/>
            </a:endParaRPr>
          </a:p>
        </p:txBody>
      </p:sp>
      <p:sp>
        <p:nvSpPr>
          <p:cNvPr id="290" name="Google Shape;290;g2f0dc01d1a7_0_1774"/>
          <p:cNvSpPr txBox="1"/>
          <p:nvPr/>
        </p:nvSpPr>
        <p:spPr>
          <a:xfrm>
            <a:off x="6618514" y="458106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baseline="30000" i="0" lang="en-US" sz="3200" u="none" cap="none" strike="noStrike">
                <a:solidFill>
                  <a:schemeClr val="dk1"/>
                </a:solidFill>
                <a:latin typeface="Arial"/>
                <a:ea typeface="Arial"/>
                <a:cs typeface="Arial"/>
                <a:sym typeface="Arial"/>
              </a:rPr>
              <a:t>Mobile App</a:t>
            </a:r>
            <a:endParaRPr b="0" i="0" sz="1400" u="none" cap="none" strike="noStrike">
              <a:solidFill>
                <a:schemeClr val="dk1"/>
              </a:solidFill>
              <a:latin typeface="Arial"/>
              <a:ea typeface="Arial"/>
              <a:cs typeface="Arial"/>
              <a:sym typeface="Arial"/>
            </a:endParaRPr>
          </a:p>
        </p:txBody>
      </p:sp>
      <p:sp>
        <p:nvSpPr>
          <p:cNvPr id="291" name="Google Shape;291;g2f0dc01d1a7_0_1774"/>
          <p:cNvSpPr/>
          <p:nvPr/>
        </p:nvSpPr>
        <p:spPr>
          <a:xfrm>
            <a:off x="2524877" y="2347615"/>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2" name="Google Shape;292;g2f0dc01d1a7_0_1774"/>
          <p:cNvSpPr/>
          <p:nvPr/>
        </p:nvSpPr>
        <p:spPr>
          <a:xfrm>
            <a:off x="7054385" y="2347615"/>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93" name="Google Shape;293;g2f0dc01d1a7_0_1774"/>
          <p:cNvPicPr preferRelativeResize="0"/>
          <p:nvPr/>
        </p:nvPicPr>
        <p:blipFill rotWithShape="1">
          <a:blip r:embed="rId4">
            <a:alphaModFix/>
          </a:blip>
          <a:srcRect b="0" l="0" r="0" t="0"/>
          <a:stretch/>
        </p:blipFill>
        <p:spPr>
          <a:xfrm>
            <a:off x="2589137" y="2453325"/>
            <a:ext cx="1765116" cy="1704088"/>
          </a:xfrm>
          <a:prstGeom prst="rect">
            <a:avLst/>
          </a:prstGeom>
          <a:noFill/>
          <a:ln>
            <a:noFill/>
          </a:ln>
        </p:spPr>
      </p:pic>
      <p:pic>
        <p:nvPicPr>
          <p:cNvPr id="294" name="Google Shape;294;g2f0dc01d1a7_0_1774"/>
          <p:cNvPicPr preferRelativeResize="0"/>
          <p:nvPr/>
        </p:nvPicPr>
        <p:blipFill rotWithShape="1">
          <a:blip r:embed="rId5">
            <a:alphaModFix/>
          </a:blip>
          <a:srcRect b="-26559" l="-92659" r="-98629" t="-10424"/>
          <a:stretch/>
        </p:blipFill>
        <p:spPr>
          <a:xfrm>
            <a:off x="6861908" y="2419172"/>
            <a:ext cx="2361675" cy="1951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2f0dc01d1a7_0_2068"/>
          <p:cNvSpPr/>
          <p:nvPr/>
        </p:nvSpPr>
        <p:spPr>
          <a:xfrm>
            <a:off x="3755436" y="517658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0" name="Google Shape;300;g2f0dc01d1a7_0_2068"/>
          <p:cNvSpPr/>
          <p:nvPr/>
        </p:nvSpPr>
        <p:spPr>
          <a:xfrm>
            <a:off x="3755436" y="4473933"/>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1" name="Google Shape;301;g2f0dc01d1a7_0_2068"/>
          <p:cNvSpPr/>
          <p:nvPr/>
        </p:nvSpPr>
        <p:spPr>
          <a:xfrm>
            <a:off x="3755436" y="3771284"/>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2" name="Google Shape;302;g2f0dc01d1a7_0_2068"/>
          <p:cNvSpPr/>
          <p:nvPr/>
        </p:nvSpPr>
        <p:spPr>
          <a:xfrm>
            <a:off x="3755436" y="3068635"/>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3" name="Google Shape;303;g2f0dc01d1a7_0_2068"/>
          <p:cNvSpPr/>
          <p:nvPr/>
        </p:nvSpPr>
        <p:spPr>
          <a:xfrm>
            <a:off x="3755436" y="2365986"/>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4" name="Google Shape;304;g2f0dc01d1a7_0_2068"/>
          <p:cNvSpPr/>
          <p:nvPr/>
        </p:nvSpPr>
        <p:spPr>
          <a:xfrm>
            <a:off x="3755436" y="1663337"/>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5" name="Google Shape;305;g2f0dc01d1a7_0_2068"/>
          <p:cNvSpPr/>
          <p:nvPr/>
        </p:nvSpPr>
        <p:spPr>
          <a:xfrm>
            <a:off x="3755436" y="587923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6" name="Google Shape;306;g2f0dc01d1a7_0_2068"/>
          <p:cNvSpPr txBox="1"/>
          <p:nvPr/>
        </p:nvSpPr>
        <p:spPr>
          <a:xfrm>
            <a:off x="685800" y="228279"/>
            <a:ext cx="9333000" cy="7587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With our mobile app you can:</a:t>
            </a:r>
            <a:endParaRPr b="0" i="0" sz="1400" u="none" cap="none" strike="noStrike">
              <a:solidFill>
                <a:srgbClr val="000000"/>
              </a:solidFill>
              <a:latin typeface="Arial"/>
              <a:ea typeface="Arial"/>
              <a:cs typeface="Arial"/>
              <a:sym typeface="Arial"/>
            </a:endParaRPr>
          </a:p>
        </p:txBody>
      </p:sp>
      <p:sp>
        <p:nvSpPr>
          <p:cNvPr id="307" name="Google Shape;307;g2f0dc01d1a7_0_2068"/>
          <p:cNvSpPr txBox="1"/>
          <p:nvPr/>
        </p:nvSpPr>
        <p:spPr>
          <a:xfrm>
            <a:off x="4408120" y="1709644"/>
            <a:ext cx="406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Get instant updates on the status of your claims.</a:t>
            </a:r>
            <a:endParaRPr b="0" i="0" sz="1400" u="none" cap="none" strike="noStrike">
              <a:solidFill>
                <a:srgbClr val="000000"/>
              </a:solidFill>
              <a:latin typeface="Arial"/>
              <a:ea typeface="Arial"/>
              <a:cs typeface="Arial"/>
              <a:sym typeface="Arial"/>
            </a:endParaRPr>
          </a:p>
        </p:txBody>
      </p:sp>
      <p:sp>
        <p:nvSpPr>
          <p:cNvPr id="308" name="Google Shape;308;g2f0dc01d1a7_0_2068"/>
          <p:cNvSpPr txBox="1"/>
          <p:nvPr/>
        </p:nvSpPr>
        <p:spPr>
          <a:xfrm>
            <a:off x="4421128" y="2373671"/>
            <a:ext cx="3945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File a claim and upload documentation in seconds using your phone’s camera.</a:t>
            </a:r>
            <a:endParaRPr b="0" i="0" sz="1400" u="none" cap="none" strike="noStrike">
              <a:solidFill>
                <a:srgbClr val="000000"/>
              </a:solidFill>
              <a:latin typeface="Arial"/>
              <a:ea typeface="Arial"/>
              <a:cs typeface="Arial"/>
              <a:sym typeface="Arial"/>
            </a:endParaRPr>
          </a:p>
        </p:txBody>
      </p:sp>
      <p:sp>
        <p:nvSpPr>
          <p:cNvPr id="309" name="Google Shape;309;g2f0dc01d1a7_0_2068"/>
          <p:cNvSpPr txBox="1"/>
          <p:nvPr/>
        </p:nvSpPr>
        <p:spPr>
          <a:xfrm>
            <a:off x="4421128" y="309287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Report a card as lost or stolen, which cancels the card and ships you a new one.</a:t>
            </a:r>
            <a:endParaRPr b="0" i="0" sz="1400" u="none" cap="none" strike="noStrike">
              <a:solidFill>
                <a:srgbClr val="000000"/>
              </a:solidFill>
              <a:latin typeface="Arial"/>
              <a:ea typeface="Arial"/>
              <a:cs typeface="Arial"/>
              <a:sym typeface="Arial"/>
            </a:endParaRPr>
          </a:p>
        </p:txBody>
      </p:sp>
      <p:sp>
        <p:nvSpPr>
          <p:cNvPr id="310" name="Google Shape;310;g2f0dc01d1a7_0_2068"/>
          <p:cNvSpPr txBox="1"/>
          <p:nvPr/>
        </p:nvSpPr>
        <p:spPr>
          <a:xfrm>
            <a:off x="4421128" y="379841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Log in through facial recognition or fingerprint (depending on your phone). </a:t>
            </a:r>
            <a:endParaRPr b="0" i="0" sz="1400" u="none" cap="none" strike="noStrike">
              <a:solidFill>
                <a:srgbClr val="000000"/>
              </a:solidFill>
              <a:latin typeface="Arial"/>
              <a:ea typeface="Arial"/>
              <a:cs typeface="Arial"/>
              <a:sym typeface="Arial"/>
            </a:endParaRPr>
          </a:p>
        </p:txBody>
      </p:sp>
      <p:sp>
        <p:nvSpPr>
          <p:cNvPr id="311" name="Google Shape;311;g2f0dc01d1a7_0_2068"/>
          <p:cNvSpPr txBox="1"/>
          <p:nvPr/>
        </p:nvSpPr>
        <p:spPr>
          <a:xfrm>
            <a:off x="4431059" y="4499136"/>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Check your balance and view account activity.</a:t>
            </a:r>
            <a:endParaRPr b="0" i="0" sz="1400" u="none" cap="none" strike="noStrike">
              <a:solidFill>
                <a:srgbClr val="000000"/>
              </a:solidFill>
              <a:latin typeface="Arial"/>
              <a:ea typeface="Arial"/>
              <a:cs typeface="Arial"/>
              <a:sym typeface="Arial"/>
            </a:endParaRPr>
          </a:p>
        </p:txBody>
      </p:sp>
      <p:sp>
        <p:nvSpPr>
          <p:cNvPr id="312" name="Google Shape;312;g2f0dc01d1a7_0_2068"/>
          <p:cNvSpPr txBox="1"/>
          <p:nvPr/>
        </p:nvSpPr>
        <p:spPr>
          <a:xfrm>
            <a:off x="4426779" y="5134150"/>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Scan an item’s barcode to determine if it is an IRS code section 213(d) eligible expense.</a:t>
            </a:r>
            <a:endParaRPr b="0" i="0" sz="1400" u="none" cap="none" strike="noStrike">
              <a:solidFill>
                <a:srgbClr val="000000"/>
              </a:solidFill>
              <a:latin typeface="Arial"/>
              <a:ea typeface="Arial"/>
              <a:cs typeface="Arial"/>
              <a:sym typeface="Arial"/>
            </a:endParaRPr>
          </a:p>
        </p:txBody>
      </p:sp>
      <p:sp>
        <p:nvSpPr>
          <p:cNvPr id="313" name="Google Shape;313;g2f0dc01d1a7_0_2068"/>
          <p:cNvSpPr txBox="1"/>
          <p:nvPr/>
        </p:nvSpPr>
        <p:spPr>
          <a:xfrm>
            <a:off x="4408120" y="6006505"/>
            <a:ext cx="31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Reset login credentials.</a:t>
            </a:r>
            <a:endParaRPr b="0" i="0" sz="1400" u="none" cap="none" strike="noStrike">
              <a:solidFill>
                <a:srgbClr val="000000"/>
              </a:solidFill>
              <a:latin typeface="Arial"/>
              <a:ea typeface="Arial"/>
              <a:cs typeface="Arial"/>
              <a:sym typeface="Arial"/>
            </a:endParaRPr>
          </a:p>
        </p:txBody>
      </p:sp>
      <p:sp>
        <p:nvSpPr>
          <p:cNvPr id="314" name="Google Shape;314;g2f0dc01d1a7_0_2068"/>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15" name="Google Shape;315;g2f0dc01d1a7_0_2068"/>
          <p:cNvPicPr preferRelativeResize="0"/>
          <p:nvPr/>
        </p:nvPicPr>
        <p:blipFill rotWithShape="1">
          <a:blip r:embed="rId3">
            <a:alphaModFix/>
          </a:blip>
          <a:srcRect b="0" l="0" r="0" t="0"/>
          <a:stretch/>
        </p:blipFill>
        <p:spPr>
          <a:xfrm>
            <a:off x="8785507" y="5620206"/>
            <a:ext cx="2828026" cy="738664"/>
          </a:xfrm>
          <a:prstGeom prst="rect">
            <a:avLst/>
          </a:prstGeom>
          <a:noFill/>
          <a:ln>
            <a:noFill/>
          </a:ln>
        </p:spPr>
      </p:pic>
      <p:sp>
        <p:nvSpPr>
          <p:cNvPr id="316" name="Google Shape;316;g2f0dc01d1a7_0_2068"/>
          <p:cNvSpPr txBox="1"/>
          <p:nvPr/>
        </p:nvSpPr>
        <p:spPr>
          <a:xfrm>
            <a:off x="8917020" y="5008081"/>
            <a:ext cx="256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Download the app for free on Apple and Android smartphones and tablets. </a:t>
            </a:r>
            <a:endParaRPr b="0" i="0" sz="1400" u="none" cap="none" strike="noStrike">
              <a:solidFill>
                <a:srgbClr val="000000"/>
              </a:solidFill>
              <a:latin typeface="Arial"/>
              <a:ea typeface="Arial"/>
              <a:cs typeface="Arial"/>
              <a:sym typeface="Arial"/>
            </a:endParaRPr>
          </a:p>
        </p:txBody>
      </p:sp>
      <p:grpSp>
        <p:nvGrpSpPr>
          <p:cNvPr id="317" name="Google Shape;317;g2f0dc01d1a7_0_2068"/>
          <p:cNvGrpSpPr/>
          <p:nvPr/>
        </p:nvGrpSpPr>
        <p:grpSpPr>
          <a:xfrm>
            <a:off x="8916953" y="1764769"/>
            <a:ext cx="2578304" cy="2883517"/>
            <a:chOff x="6042486" y="1757608"/>
            <a:chExt cx="2212757" cy="2474697"/>
          </a:xfrm>
        </p:grpSpPr>
        <p:grpSp>
          <p:nvGrpSpPr>
            <p:cNvPr id="318" name="Google Shape;318;g2f0dc01d1a7_0_2068"/>
            <p:cNvGrpSpPr/>
            <p:nvPr/>
          </p:nvGrpSpPr>
          <p:grpSpPr>
            <a:xfrm>
              <a:off x="6042486" y="1979905"/>
              <a:ext cx="2212757" cy="2252400"/>
              <a:chOff x="-1502786" y="2199267"/>
              <a:chExt cx="2212757" cy="2252400"/>
            </a:xfrm>
          </p:grpSpPr>
          <p:sp>
            <p:nvSpPr>
              <p:cNvPr id="319" name="Google Shape;319;g2f0dc01d1a7_0_2068"/>
              <p:cNvSpPr/>
              <p:nvPr/>
            </p:nvSpPr>
            <p:spPr>
              <a:xfrm>
                <a:off x="-1502229" y="2199267"/>
                <a:ext cx="2212200" cy="2252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0" name="Google Shape;320;g2f0dc01d1a7_0_2068"/>
              <p:cNvSpPr/>
              <p:nvPr/>
            </p:nvSpPr>
            <p:spPr>
              <a:xfrm>
                <a:off x="-1502786" y="2329895"/>
                <a:ext cx="2212200" cy="2013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21" name="Google Shape;321;g2f0dc01d1a7_0_2068"/>
            <p:cNvSpPr/>
            <p:nvPr/>
          </p:nvSpPr>
          <p:spPr>
            <a:xfrm>
              <a:off x="6319131" y="1757608"/>
              <a:ext cx="658500" cy="666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22" name="Google Shape;322;g2f0dc01d1a7_0_2068"/>
          <p:cNvSpPr txBox="1"/>
          <p:nvPr/>
        </p:nvSpPr>
        <p:spPr>
          <a:xfrm>
            <a:off x="9078298" y="2764291"/>
            <a:ext cx="22647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Security on the 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Our mobile apps use encryption and will not store pictures on your phone, keeping your documentation safe and secure. </a:t>
            </a:r>
            <a:endParaRPr b="0" i="0" sz="1400" u="none" cap="none" strike="noStrike">
              <a:solidFill>
                <a:srgbClr val="000000"/>
              </a:solidFill>
              <a:latin typeface="Arial"/>
              <a:ea typeface="Arial"/>
              <a:cs typeface="Arial"/>
              <a:sym typeface="Arial"/>
            </a:endParaRPr>
          </a:p>
        </p:txBody>
      </p:sp>
      <p:grpSp>
        <p:nvGrpSpPr>
          <p:cNvPr id="323" name="Google Shape;323;g2f0dc01d1a7_0_2068"/>
          <p:cNvGrpSpPr/>
          <p:nvPr/>
        </p:nvGrpSpPr>
        <p:grpSpPr>
          <a:xfrm>
            <a:off x="3891970" y="1762188"/>
            <a:ext cx="264394" cy="373634"/>
            <a:chOff x="2586150" y="2009675"/>
            <a:chExt cx="64925" cy="91750"/>
          </a:xfrm>
        </p:grpSpPr>
        <p:sp>
          <p:nvSpPr>
            <p:cNvPr id="324" name="Google Shape;324;g2f0dc01d1a7_0_2068"/>
            <p:cNvSpPr/>
            <p:nvPr/>
          </p:nvSpPr>
          <p:spPr>
            <a:xfrm>
              <a:off x="2592850" y="2053225"/>
              <a:ext cx="51525" cy="48200"/>
            </a:xfrm>
            <a:custGeom>
              <a:rect b="b" l="l" r="r" t="t"/>
              <a:pathLst>
                <a:path extrusionOk="0" h="1928" w="2061">
                  <a:moveTo>
                    <a:pt x="1022" y="1"/>
                  </a:moveTo>
                  <a:lnTo>
                    <a:pt x="921" y="18"/>
                  </a:lnTo>
                  <a:lnTo>
                    <a:pt x="821" y="34"/>
                  </a:lnTo>
                  <a:lnTo>
                    <a:pt x="720" y="51"/>
                  </a:lnTo>
                  <a:lnTo>
                    <a:pt x="620" y="85"/>
                  </a:lnTo>
                  <a:lnTo>
                    <a:pt x="452" y="185"/>
                  </a:lnTo>
                  <a:lnTo>
                    <a:pt x="302" y="302"/>
                  </a:lnTo>
                  <a:lnTo>
                    <a:pt x="168" y="470"/>
                  </a:lnTo>
                  <a:lnTo>
                    <a:pt x="84" y="637"/>
                  </a:lnTo>
                  <a:lnTo>
                    <a:pt x="50" y="738"/>
                  </a:lnTo>
                  <a:lnTo>
                    <a:pt x="17" y="838"/>
                  </a:lnTo>
                  <a:lnTo>
                    <a:pt x="0" y="939"/>
                  </a:lnTo>
                  <a:lnTo>
                    <a:pt x="0" y="1039"/>
                  </a:lnTo>
                  <a:lnTo>
                    <a:pt x="0" y="1827"/>
                  </a:lnTo>
                  <a:lnTo>
                    <a:pt x="0" y="1860"/>
                  </a:lnTo>
                  <a:lnTo>
                    <a:pt x="34" y="1894"/>
                  </a:lnTo>
                  <a:lnTo>
                    <a:pt x="67" y="1927"/>
                  </a:lnTo>
                  <a:lnTo>
                    <a:pt x="134" y="1927"/>
                  </a:lnTo>
                  <a:lnTo>
                    <a:pt x="168" y="1894"/>
                  </a:lnTo>
                  <a:lnTo>
                    <a:pt x="184" y="1860"/>
                  </a:lnTo>
                  <a:lnTo>
                    <a:pt x="201" y="1827"/>
                  </a:lnTo>
                  <a:lnTo>
                    <a:pt x="201" y="1039"/>
                  </a:lnTo>
                  <a:lnTo>
                    <a:pt x="218" y="872"/>
                  </a:lnTo>
                  <a:lnTo>
                    <a:pt x="268" y="721"/>
                  </a:lnTo>
                  <a:lnTo>
                    <a:pt x="335" y="570"/>
                  </a:lnTo>
                  <a:lnTo>
                    <a:pt x="436" y="453"/>
                  </a:lnTo>
                  <a:lnTo>
                    <a:pt x="570" y="353"/>
                  </a:lnTo>
                  <a:lnTo>
                    <a:pt x="704" y="269"/>
                  </a:lnTo>
                  <a:lnTo>
                    <a:pt x="854" y="219"/>
                  </a:lnTo>
                  <a:lnTo>
                    <a:pt x="1022" y="202"/>
                  </a:lnTo>
                  <a:lnTo>
                    <a:pt x="1189" y="219"/>
                  </a:lnTo>
                  <a:lnTo>
                    <a:pt x="1357" y="269"/>
                  </a:lnTo>
                  <a:lnTo>
                    <a:pt x="1491" y="353"/>
                  </a:lnTo>
                  <a:lnTo>
                    <a:pt x="1608" y="453"/>
                  </a:lnTo>
                  <a:lnTo>
                    <a:pt x="1709" y="570"/>
                  </a:lnTo>
                  <a:lnTo>
                    <a:pt x="1792" y="721"/>
                  </a:lnTo>
                  <a:lnTo>
                    <a:pt x="1843" y="872"/>
                  </a:lnTo>
                  <a:lnTo>
                    <a:pt x="1859" y="1039"/>
                  </a:lnTo>
                  <a:lnTo>
                    <a:pt x="1859" y="1827"/>
                  </a:lnTo>
                  <a:lnTo>
                    <a:pt x="1859" y="1860"/>
                  </a:lnTo>
                  <a:lnTo>
                    <a:pt x="1893" y="1894"/>
                  </a:lnTo>
                  <a:lnTo>
                    <a:pt x="1926" y="1927"/>
                  </a:lnTo>
                  <a:lnTo>
                    <a:pt x="1993" y="1927"/>
                  </a:lnTo>
                  <a:lnTo>
                    <a:pt x="2027" y="1894"/>
                  </a:lnTo>
                  <a:lnTo>
                    <a:pt x="2044" y="1860"/>
                  </a:lnTo>
                  <a:lnTo>
                    <a:pt x="2060" y="1827"/>
                  </a:lnTo>
                  <a:lnTo>
                    <a:pt x="2060" y="1039"/>
                  </a:lnTo>
                  <a:lnTo>
                    <a:pt x="2060" y="939"/>
                  </a:lnTo>
                  <a:lnTo>
                    <a:pt x="2044" y="838"/>
                  </a:lnTo>
                  <a:lnTo>
                    <a:pt x="2010" y="738"/>
                  </a:lnTo>
                  <a:lnTo>
                    <a:pt x="1977" y="637"/>
                  </a:lnTo>
                  <a:lnTo>
                    <a:pt x="1876" y="470"/>
                  </a:lnTo>
                  <a:lnTo>
                    <a:pt x="1759" y="302"/>
                  </a:lnTo>
                  <a:lnTo>
                    <a:pt x="1608" y="185"/>
                  </a:lnTo>
                  <a:lnTo>
                    <a:pt x="1424" y="85"/>
                  </a:lnTo>
                  <a:lnTo>
                    <a:pt x="1340" y="51"/>
                  </a:lnTo>
                  <a:lnTo>
                    <a:pt x="1240" y="34"/>
                  </a:lnTo>
                  <a:lnTo>
                    <a:pt x="1139" y="18"/>
                  </a:lnTo>
                  <a:lnTo>
                    <a:pt x="102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2f0dc01d1a7_0_2068"/>
            <p:cNvSpPr/>
            <p:nvPr/>
          </p:nvSpPr>
          <p:spPr>
            <a:xfrm>
              <a:off x="2586150" y="2096375"/>
              <a:ext cx="64925" cy="5050"/>
            </a:xfrm>
            <a:custGeom>
              <a:rect b="b" l="l" r="r" t="t"/>
              <a:pathLst>
                <a:path extrusionOk="0" h="202" w="2597">
                  <a:moveTo>
                    <a:pt x="50" y="0"/>
                  </a:moveTo>
                  <a:lnTo>
                    <a:pt x="17" y="34"/>
                  </a:lnTo>
                  <a:lnTo>
                    <a:pt x="0" y="67"/>
                  </a:lnTo>
                  <a:lnTo>
                    <a:pt x="0" y="101"/>
                  </a:lnTo>
                  <a:lnTo>
                    <a:pt x="0" y="134"/>
                  </a:lnTo>
                  <a:lnTo>
                    <a:pt x="17" y="168"/>
                  </a:lnTo>
                  <a:lnTo>
                    <a:pt x="50" y="201"/>
                  </a:lnTo>
                  <a:lnTo>
                    <a:pt x="2529" y="201"/>
                  </a:lnTo>
                  <a:lnTo>
                    <a:pt x="2563" y="168"/>
                  </a:lnTo>
                  <a:lnTo>
                    <a:pt x="2580" y="134"/>
                  </a:lnTo>
                  <a:lnTo>
                    <a:pt x="2596" y="101"/>
                  </a:lnTo>
                  <a:lnTo>
                    <a:pt x="2580" y="67"/>
                  </a:lnTo>
                  <a:lnTo>
                    <a:pt x="2563" y="34"/>
                  </a:lnTo>
                  <a:lnTo>
                    <a:pt x="252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2f0dc01d1a7_0_2068"/>
            <p:cNvSpPr/>
            <p:nvPr/>
          </p:nvSpPr>
          <p:spPr>
            <a:xfrm>
              <a:off x="2592850" y="2009675"/>
              <a:ext cx="51525" cy="48200"/>
            </a:xfrm>
            <a:custGeom>
              <a:rect b="b" l="l" r="r" t="t"/>
              <a:pathLst>
                <a:path extrusionOk="0" h="1928" w="2061">
                  <a:moveTo>
                    <a:pt x="101" y="1"/>
                  </a:moveTo>
                  <a:lnTo>
                    <a:pt x="50" y="18"/>
                  </a:lnTo>
                  <a:lnTo>
                    <a:pt x="17" y="34"/>
                  </a:lnTo>
                  <a:lnTo>
                    <a:pt x="0" y="68"/>
                  </a:lnTo>
                  <a:lnTo>
                    <a:pt x="0" y="101"/>
                  </a:lnTo>
                  <a:lnTo>
                    <a:pt x="0" y="889"/>
                  </a:lnTo>
                  <a:lnTo>
                    <a:pt x="0" y="1006"/>
                  </a:lnTo>
                  <a:lnTo>
                    <a:pt x="17" y="1106"/>
                  </a:lnTo>
                  <a:lnTo>
                    <a:pt x="34" y="1207"/>
                  </a:lnTo>
                  <a:lnTo>
                    <a:pt x="67" y="1291"/>
                  </a:lnTo>
                  <a:lnTo>
                    <a:pt x="168" y="1475"/>
                  </a:lnTo>
                  <a:lnTo>
                    <a:pt x="302" y="1626"/>
                  </a:lnTo>
                  <a:lnTo>
                    <a:pt x="452" y="1743"/>
                  </a:lnTo>
                  <a:lnTo>
                    <a:pt x="620" y="1843"/>
                  </a:lnTo>
                  <a:lnTo>
                    <a:pt x="720" y="1877"/>
                  </a:lnTo>
                  <a:lnTo>
                    <a:pt x="821" y="1910"/>
                  </a:lnTo>
                  <a:lnTo>
                    <a:pt x="921" y="1927"/>
                  </a:lnTo>
                  <a:lnTo>
                    <a:pt x="1122" y="1927"/>
                  </a:lnTo>
                  <a:lnTo>
                    <a:pt x="1223" y="1910"/>
                  </a:lnTo>
                  <a:lnTo>
                    <a:pt x="1323" y="1877"/>
                  </a:lnTo>
                  <a:lnTo>
                    <a:pt x="1424" y="1843"/>
                  </a:lnTo>
                  <a:lnTo>
                    <a:pt x="1591" y="1743"/>
                  </a:lnTo>
                  <a:lnTo>
                    <a:pt x="1759" y="1626"/>
                  </a:lnTo>
                  <a:lnTo>
                    <a:pt x="1876" y="1475"/>
                  </a:lnTo>
                  <a:lnTo>
                    <a:pt x="1977" y="1291"/>
                  </a:lnTo>
                  <a:lnTo>
                    <a:pt x="2010" y="1207"/>
                  </a:lnTo>
                  <a:lnTo>
                    <a:pt x="2027" y="1106"/>
                  </a:lnTo>
                  <a:lnTo>
                    <a:pt x="2044" y="1006"/>
                  </a:lnTo>
                  <a:lnTo>
                    <a:pt x="2060" y="889"/>
                  </a:lnTo>
                  <a:lnTo>
                    <a:pt x="2060" y="101"/>
                  </a:lnTo>
                  <a:lnTo>
                    <a:pt x="2044" y="68"/>
                  </a:lnTo>
                  <a:lnTo>
                    <a:pt x="2027" y="34"/>
                  </a:lnTo>
                  <a:lnTo>
                    <a:pt x="1993" y="18"/>
                  </a:lnTo>
                  <a:lnTo>
                    <a:pt x="1960" y="1"/>
                  </a:lnTo>
                  <a:lnTo>
                    <a:pt x="1910" y="18"/>
                  </a:lnTo>
                  <a:lnTo>
                    <a:pt x="1876" y="34"/>
                  </a:lnTo>
                  <a:lnTo>
                    <a:pt x="1859" y="68"/>
                  </a:lnTo>
                  <a:lnTo>
                    <a:pt x="1859" y="101"/>
                  </a:lnTo>
                  <a:lnTo>
                    <a:pt x="1859" y="889"/>
                  </a:lnTo>
                  <a:lnTo>
                    <a:pt x="1843" y="1056"/>
                  </a:lnTo>
                  <a:lnTo>
                    <a:pt x="1792" y="1224"/>
                  </a:lnTo>
                  <a:lnTo>
                    <a:pt x="1709" y="1358"/>
                  </a:lnTo>
                  <a:lnTo>
                    <a:pt x="1608" y="1475"/>
                  </a:lnTo>
                  <a:lnTo>
                    <a:pt x="1491" y="1592"/>
                  </a:lnTo>
                  <a:lnTo>
                    <a:pt x="1340" y="1659"/>
                  </a:lnTo>
                  <a:lnTo>
                    <a:pt x="1189" y="1709"/>
                  </a:lnTo>
                  <a:lnTo>
                    <a:pt x="1022" y="1726"/>
                  </a:lnTo>
                  <a:lnTo>
                    <a:pt x="854" y="1709"/>
                  </a:lnTo>
                  <a:lnTo>
                    <a:pt x="704" y="1659"/>
                  </a:lnTo>
                  <a:lnTo>
                    <a:pt x="553" y="1592"/>
                  </a:lnTo>
                  <a:lnTo>
                    <a:pt x="436" y="1475"/>
                  </a:lnTo>
                  <a:lnTo>
                    <a:pt x="335" y="1358"/>
                  </a:lnTo>
                  <a:lnTo>
                    <a:pt x="251" y="1224"/>
                  </a:lnTo>
                  <a:lnTo>
                    <a:pt x="218" y="1056"/>
                  </a:lnTo>
                  <a:lnTo>
                    <a:pt x="201" y="889"/>
                  </a:lnTo>
                  <a:lnTo>
                    <a:pt x="201" y="101"/>
                  </a:lnTo>
                  <a:lnTo>
                    <a:pt x="184" y="68"/>
                  </a:lnTo>
                  <a:lnTo>
                    <a:pt x="168" y="34"/>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2f0dc01d1a7_0_2068"/>
            <p:cNvSpPr/>
            <p:nvPr/>
          </p:nvSpPr>
          <p:spPr>
            <a:xfrm>
              <a:off x="2602900" y="2026025"/>
              <a:ext cx="31000" cy="23050"/>
            </a:xfrm>
            <a:custGeom>
              <a:rect b="b" l="l" r="r" t="t"/>
              <a:pathLst>
                <a:path extrusionOk="0" h="922" w="1240">
                  <a:moveTo>
                    <a:pt x="1039" y="201"/>
                  </a:moveTo>
                  <a:lnTo>
                    <a:pt x="1039" y="285"/>
                  </a:lnTo>
                  <a:lnTo>
                    <a:pt x="1039" y="369"/>
                  </a:lnTo>
                  <a:lnTo>
                    <a:pt x="1005" y="452"/>
                  </a:lnTo>
                  <a:lnTo>
                    <a:pt x="972" y="519"/>
                  </a:lnTo>
                  <a:lnTo>
                    <a:pt x="921" y="586"/>
                  </a:lnTo>
                  <a:lnTo>
                    <a:pt x="854" y="637"/>
                  </a:lnTo>
                  <a:lnTo>
                    <a:pt x="787" y="687"/>
                  </a:lnTo>
                  <a:lnTo>
                    <a:pt x="704" y="704"/>
                  </a:lnTo>
                  <a:lnTo>
                    <a:pt x="620" y="720"/>
                  </a:lnTo>
                  <a:lnTo>
                    <a:pt x="536" y="704"/>
                  </a:lnTo>
                  <a:lnTo>
                    <a:pt x="452" y="687"/>
                  </a:lnTo>
                  <a:lnTo>
                    <a:pt x="385" y="637"/>
                  </a:lnTo>
                  <a:lnTo>
                    <a:pt x="318" y="586"/>
                  </a:lnTo>
                  <a:lnTo>
                    <a:pt x="268" y="519"/>
                  </a:lnTo>
                  <a:lnTo>
                    <a:pt x="235" y="452"/>
                  </a:lnTo>
                  <a:lnTo>
                    <a:pt x="201" y="369"/>
                  </a:lnTo>
                  <a:lnTo>
                    <a:pt x="201" y="285"/>
                  </a:lnTo>
                  <a:lnTo>
                    <a:pt x="201" y="201"/>
                  </a:lnTo>
                  <a:close/>
                  <a:moveTo>
                    <a:pt x="67" y="0"/>
                  </a:moveTo>
                  <a:lnTo>
                    <a:pt x="34" y="17"/>
                  </a:lnTo>
                  <a:lnTo>
                    <a:pt x="0" y="50"/>
                  </a:lnTo>
                  <a:lnTo>
                    <a:pt x="0" y="101"/>
                  </a:lnTo>
                  <a:lnTo>
                    <a:pt x="0" y="285"/>
                  </a:lnTo>
                  <a:lnTo>
                    <a:pt x="17" y="419"/>
                  </a:lnTo>
                  <a:lnTo>
                    <a:pt x="50" y="536"/>
                  </a:lnTo>
                  <a:lnTo>
                    <a:pt x="101" y="637"/>
                  </a:lnTo>
                  <a:lnTo>
                    <a:pt x="184" y="737"/>
                  </a:lnTo>
                  <a:lnTo>
                    <a:pt x="268" y="804"/>
                  </a:lnTo>
                  <a:lnTo>
                    <a:pt x="385" y="871"/>
                  </a:lnTo>
                  <a:lnTo>
                    <a:pt x="503" y="905"/>
                  </a:lnTo>
                  <a:lnTo>
                    <a:pt x="620" y="921"/>
                  </a:lnTo>
                  <a:lnTo>
                    <a:pt x="754" y="905"/>
                  </a:lnTo>
                  <a:lnTo>
                    <a:pt x="871" y="871"/>
                  </a:lnTo>
                  <a:lnTo>
                    <a:pt x="972" y="804"/>
                  </a:lnTo>
                  <a:lnTo>
                    <a:pt x="1055" y="737"/>
                  </a:lnTo>
                  <a:lnTo>
                    <a:pt x="1139" y="637"/>
                  </a:lnTo>
                  <a:lnTo>
                    <a:pt x="1189" y="536"/>
                  </a:lnTo>
                  <a:lnTo>
                    <a:pt x="1223" y="419"/>
                  </a:lnTo>
                  <a:lnTo>
                    <a:pt x="1240" y="285"/>
                  </a:lnTo>
                  <a:lnTo>
                    <a:pt x="1240" y="101"/>
                  </a:lnTo>
                  <a:lnTo>
                    <a:pt x="1240" y="50"/>
                  </a:lnTo>
                  <a:lnTo>
                    <a:pt x="1206" y="17"/>
                  </a:lnTo>
                  <a:lnTo>
                    <a:pt x="118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2f0dc01d1a7_0_2068"/>
            <p:cNvSpPr/>
            <p:nvPr/>
          </p:nvSpPr>
          <p:spPr>
            <a:xfrm>
              <a:off x="2586150" y="2009675"/>
              <a:ext cx="64925" cy="5050"/>
            </a:xfrm>
            <a:custGeom>
              <a:rect b="b" l="l" r="r" t="t"/>
              <a:pathLst>
                <a:path extrusionOk="0" h="202" w="2597">
                  <a:moveTo>
                    <a:pt x="101" y="1"/>
                  </a:moveTo>
                  <a:lnTo>
                    <a:pt x="50" y="18"/>
                  </a:lnTo>
                  <a:lnTo>
                    <a:pt x="17" y="34"/>
                  </a:lnTo>
                  <a:lnTo>
                    <a:pt x="0" y="68"/>
                  </a:lnTo>
                  <a:lnTo>
                    <a:pt x="0" y="101"/>
                  </a:lnTo>
                  <a:lnTo>
                    <a:pt x="0" y="152"/>
                  </a:lnTo>
                  <a:lnTo>
                    <a:pt x="17" y="185"/>
                  </a:lnTo>
                  <a:lnTo>
                    <a:pt x="50" y="202"/>
                  </a:lnTo>
                  <a:lnTo>
                    <a:pt x="2529" y="202"/>
                  </a:lnTo>
                  <a:lnTo>
                    <a:pt x="2563" y="185"/>
                  </a:lnTo>
                  <a:lnTo>
                    <a:pt x="2580" y="152"/>
                  </a:lnTo>
                  <a:lnTo>
                    <a:pt x="2596" y="101"/>
                  </a:lnTo>
                  <a:lnTo>
                    <a:pt x="2580" y="68"/>
                  </a:lnTo>
                  <a:lnTo>
                    <a:pt x="2563" y="34"/>
                  </a:lnTo>
                  <a:lnTo>
                    <a:pt x="2529" y="18"/>
                  </a:lnTo>
                  <a:lnTo>
                    <a:pt x="249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2f0dc01d1a7_0_2068"/>
            <p:cNvSpPr/>
            <p:nvPr/>
          </p:nvSpPr>
          <p:spPr>
            <a:xfrm>
              <a:off x="2615875" y="2059100"/>
              <a:ext cx="5050" cy="9225"/>
            </a:xfrm>
            <a:custGeom>
              <a:rect b="b" l="l" r="r" t="t"/>
              <a:pathLst>
                <a:path extrusionOk="0" h="369" w="202">
                  <a:moveTo>
                    <a:pt x="67" y="0"/>
                  </a:moveTo>
                  <a:lnTo>
                    <a:pt x="34" y="17"/>
                  </a:lnTo>
                  <a:lnTo>
                    <a:pt x="17" y="51"/>
                  </a:lnTo>
                  <a:lnTo>
                    <a:pt x="0" y="101"/>
                  </a:lnTo>
                  <a:lnTo>
                    <a:pt x="0" y="268"/>
                  </a:lnTo>
                  <a:lnTo>
                    <a:pt x="17" y="302"/>
                  </a:lnTo>
                  <a:lnTo>
                    <a:pt x="34" y="335"/>
                  </a:lnTo>
                  <a:lnTo>
                    <a:pt x="67" y="352"/>
                  </a:lnTo>
                  <a:lnTo>
                    <a:pt x="101" y="369"/>
                  </a:lnTo>
                  <a:lnTo>
                    <a:pt x="134" y="352"/>
                  </a:lnTo>
                  <a:lnTo>
                    <a:pt x="168" y="335"/>
                  </a:lnTo>
                  <a:lnTo>
                    <a:pt x="201" y="302"/>
                  </a:lnTo>
                  <a:lnTo>
                    <a:pt x="201" y="268"/>
                  </a:lnTo>
                  <a:lnTo>
                    <a:pt x="201" y="101"/>
                  </a:lnTo>
                  <a:lnTo>
                    <a:pt x="201" y="51"/>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f0dc01d1a7_0_2068"/>
            <p:cNvSpPr/>
            <p:nvPr/>
          </p:nvSpPr>
          <p:spPr>
            <a:xfrm>
              <a:off x="2615875" y="2072500"/>
              <a:ext cx="5050" cy="9225"/>
            </a:xfrm>
            <a:custGeom>
              <a:rect b="b" l="l" r="r" t="t"/>
              <a:pathLst>
                <a:path extrusionOk="0" h="369" w="202">
                  <a:moveTo>
                    <a:pt x="101" y="0"/>
                  </a:moveTo>
                  <a:lnTo>
                    <a:pt x="67" y="17"/>
                  </a:lnTo>
                  <a:lnTo>
                    <a:pt x="34" y="34"/>
                  </a:lnTo>
                  <a:lnTo>
                    <a:pt x="17" y="67"/>
                  </a:lnTo>
                  <a:lnTo>
                    <a:pt x="0" y="101"/>
                  </a:lnTo>
                  <a:lnTo>
                    <a:pt x="0" y="268"/>
                  </a:lnTo>
                  <a:lnTo>
                    <a:pt x="17" y="319"/>
                  </a:lnTo>
                  <a:lnTo>
                    <a:pt x="34" y="352"/>
                  </a:lnTo>
                  <a:lnTo>
                    <a:pt x="67" y="369"/>
                  </a:lnTo>
                  <a:lnTo>
                    <a:pt x="134" y="369"/>
                  </a:lnTo>
                  <a:lnTo>
                    <a:pt x="168" y="352"/>
                  </a:lnTo>
                  <a:lnTo>
                    <a:pt x="201" y="319"/>
                  </a:lnTo>
                  <a:lnTo>
                    <a:pt x="201" y="268"/>
                  </a:lnTo>
                  <a:lnTo>
                    <a:pt x="201" y="101"/>
                  </a:lnTo>
                  <a:lnTo>
                    <a:pt x="201"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1" name="Google Shape;331;g2f0dc01d1a7_0_2068"/>
          <p:cNvGrpSpPr/>
          <p:nvPr/>
        </p:nvGrpSpPr>
        <p:grpSpPr>
          <a:xfrm>
            <a:off x="3834104" y="3193031"/>
            <a:ext cx="392264" cy="317334"/>
            <a:chOff x="2760775" y="1821225"/>
            <a:chExt cx="96325" cy="77925"/>
          </a:xfrm>
        </p:grpSpPr>
        <p:sp>
          <p:nvSpPr>
            <p:cNvPr id="332" name="Google Shape;332;g2f0dc01d1a7_0_2068"/>
            <p:cNvSpPr/>
            <p:nvPr/>
          </p:nvSpPr>
          <p:spPr>
            <a:xfrm>
              <a:off x="2760775" y="1821225"/>
              <a:ext cx="96325" cy="77925"/>
            </a:xfrm>
            <a:custGeom>
              <a:rect b="b" l="l" r="r" t="t"/>
              <a:pathLst>
                <a:path extrusionOk="0" h="3117" w="3853">
                  <a:moveTo>
                    <a:pt x="1926" y="302"/>
                  </a:moveTo>
                  <a:lnTo>
                    <a:pt x="3568" y="2916"/>
                  </a:lnTo>
                  <a:lnTo>
                    <a:pt x="285" y="2916"/>
                  </a:lnTo>
                  <a:lnTo>
                    <a:pt x="1926" y="302"/>
                  </a:lnTo>
                  <a:close/>
                  <a:moveTo>
                    <a:pt x="1926" y="1"/>
                  </a:moveTo>
                  <a:lnTo>
                    <a:pt x="1876" y="18"/>
                  </a:lnTo>
                  <a:lnTo>
                    <a:pt x="1843" y="51"/>
                  </a:lnTo>
                  <a:lnTo>
                    <a:pt x="17" y="2966"/>
                  </a:lnTo>
                  <a:lnTo>
                    <a:pt x="0" y="3016"/>
                  </a:lnTo>
                  <a:lnTo>
                    <a:pt x="17" y="3066"/>
                  </a:lnTo>
                  <a:lnTo>
                    <a:pt x="50" y="3100"/>
                  </a:lnTo>
                  <a:lnTo>
                    <a:pt x="101" y="3117"/>
                  </a:lnTo>
                  <a:lnTo>
                    <a:pt x="3752" y="3117"/>
                  </a:lnTo>
                  <a:lnTo>
                    <a:pt x="3803" y="3100"/>
                  </a:lnTo>
                  <a:lnTo>
                    <a:pt x="3836" y="3066"/>
                  </a:lnTo>
                  <a:lnTo>
                    <a:pt x="3853" y="3016"/>
                  </a:lnTo>
                  <a:lnTo>
                    <a:pt x="3836" y="2966"/>
                  </a:lnTo>
                  <a:lnTo>
                    <a:pt x="2010" y="51"/>
                  </a:lnTo>
                  <a:lnTo>
                    <a:pt x="1977" y="18"/>
                  </a:lnTo>
                  <a:lnTo>
                    <a:pt x="192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2f0dc01d1a7_0_2068"/>
            <p:cNvSpPr/>
            <p:nvPr/>
          </p:nvSpPr>
          <p:spPr>
            <a:xfrm>
              <a:off x="2805575" y="1849700"/>
              <a:ext cx="7150" cy="37725"/>
            </a:xfrm>
            <a:custGeom>
              <a:rect b="b" l="l" r="r" t="t"/>
              <a:pathLst>
                <a:path extrusionOk="0" h="1509" w="286">
                  <a:moveTo>
                    <a:pt x="17" y="1"/>
                  </a:moveTo>
                  <a:lnTo>
                    <a:pt x="34" y="1056"/>
                  </a:lnTo>
                  <a:lnTo>
                    <a:pt x="235" y="1056"/>
                  </a:lnTo>
                  <a:lnTo>
                    <a:pt x="252" y="1"/>
                  </a:lnTo>
                  <a:close/>
                  <a:moveTo>
                    <a:pt x="134" y="1207"/>
                  </a:moveTo>
                  <a:lnTo>
                    <a:pt x="84" y="1224"/>
                  </a:lnTo>
                  <a:lnTo>
                    <a:pt x="34" y="1257"/>
                  </a:lnTo>
                  <a:lnTo>
                    <a:pt x="0" y="1308"/>
                  </a:lnTo>
                  <a:lnTo>
                    <a:pt x="0" y="1358"/>
                  </a:lnTo>
                  <a:lnTo>
                    <a:pt x="0" y="1408"/>
                  </a:lnTo>
                  <a:lnTo>
                    <a:pt x="34" y="1458"/>
                  </a:lnTo>
                  <a:lnTo>
                    <a:pt x="84" y="1492"/>
                  </a:lnTo>
                  <a:lnTo>
                    <a:pt x="134" y="1509"/>
                  </a:lnTo>
                  <a:lnTo>
                    <a:pt x="185" y="1492"/>
                  </a:lnTo>
                  <a:lnTo>
                    <a:pt x="235" y="1458"/>
                  </a:lnTo>
                  <a:lnTo>
                    <a:pt x="268" y="1408"/>
                  </a:lnTo>
                  <a:lnTo>
                    <a:pt x="285" y="1358"/>
                  </a:lnTo>
                  <a:lnTo>
                    <a:pt x="268" y="1308"/>
                  </a:lnTo>
                  <a:lnTo>
                    <a:pt x="235" y="1257"/>
                  </a:lnTo>
                  <a:lnTo>
                    <a:pt x="185" y="1224"/>
                  </a:lnTo>
                  <a:lnTo>
                    <a:pt x="134" y="1207"/>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4" name="Google Shape;334;g2f0dc01d1a7_0_2068"/>
          <p:cNvGrpSpPr/>
          <p:nvPr/>
        </p:nvGrpSpPr>
        <p:grpSpPr>
          <a:xfrm>
            <a:off x="3844440" y="3858903"/>
            <a:ext cx="394265" cy="394265"/>
            <a:chOff x="1017850" y="1431775"/>
            <a:chExt cx="97600" cy="97600"/>
          </a:xfrm>
        </p:grpSpPr>
        <p:sp>
          <p:nvSpPr>
            <p:cNvPr id="335" name="Google Shape;335;g2f0dc01d1a7_0_2068"/>
            <p:cNvSpPr/>
            <p:nvPr/>
          </p:nvSpPr>
          <p:spPr>
            <a:xfrm>
              <a:off x="1017850" y="1499625"/>
              <a:ext cx="29350" cy="29750"/>
            </a:xfrm>
            <a:custGeom>
              <a:rect b="b" l="l" r="r" t="t"/>
              <a:pathLst>
                <a:path extrusionOk="0" h="1190" w="1174">
                  <a:moveTo>
                    <a:pt x="68" y="0"/>
                  </a:moveTo>
                  <a:lnTo>
                    <a:pt x="34" y="17"/>
                  </a:lnTo>
                  <a:lnTo>
                    <a:pt x="18" y="51"/>
                  </a:lnTo>
                  <a:lnTo>
                    <a:pt x="1" y="101"/>
                  </a:lnTo>
                  <a:lnTo>
                    <a:pt x="1" y="587"/>
                  </a:lnTo>
                  <a:lnTo>
                    <a:pt x="18" y="704"/>
                  </a:lnTo>
                  <a:lnTo>
                    <a:pt x="51" y="821"/>
                  </a:lnTo>
                  <a:lnTo>
                    <a:pt x="101" y="922"/>
                  </a:lnTo>
                  <a:lnTo>
                    <a:pt x="185" y="1005"/>
                  </a:lnTo>
                  <a:lnTo>
                    <a:pt x="269" y="1089"/>
                  </a:lnTo>
                  <a:lnTo>
                    <a:pt x="369" y="1139"/>
                  </a:lnTo>
                  <a:lnTo>
                    <a:pt x="487" y="1173"/>
                  </a:lnTo>
                  <a:lnTo>
                    <a:pt x="604" y="1190"/>
                  </a:lnTo>
                  <a:lnTo>
                    <a:pt x="1106" y="1190"/>
                  </a:lnTo>
                  <a:lnTo>
                    <a:pt x="1140" y="1156"/>
                  </a:lnTo>
                  <a:lnTo>
                    <a:pt x="1157" y="1123"/>
                  </a:lnTo>
                  <a:lnTo>
                    <a:pt x="1173" y="1089"/>
                  </a:lnTo>
                  <a:lnTo>
                    <a:pt x="1157" y="1056"/>
                  </a:lnTo>
                  <a:lnTo>
                    <a:pt x="1140" y="1022"/>
                  </a:lnTo>
                  <a:lnTo>
                    <a:pt x="1106" y="1005"/>
                  </a:lnTo>
                  <a:lnTo>
                    <a:pt x="1073" y="989"/>
                  </a:lnTo>
                  <a:lnTo>
                    <a:pt x="520" y="989"/>
                  </a:lnTo>
                  <a:lnTo>
                    <a:pt x="453" y="955"/>
                  </a:lnTo>
                  <a:lnTo>
                    <a:pt x="386" y="922"/>
                  </a:lnTo>
                  <a:lnTo>
                    <a:pt x="319" y="871"/>
                  </a:lnTo>
                  <a:lnTo>
                    <a:pt x="269" y="804"/>
                  </a:lnTo>
                  <a:lnTo>
                    <a:pt x="235" y="737"/>
                  </a:lnTo>
                  <a:lnTo>
                    <a:pt x="219" y="670"/>
                  </a:lnTo>
                  <a:lnTo>
                    <a:pt x="202" y="587"/>
                  </a:lnTo>
                  <a:lnTo>
                    <a:pt x="202" y="101"/>
                  </a:lnTo>
                  <a:lnTo>
                    <a:pt x="202" y="51"/>
                  </a:lnTo>
                  <a:lnTo>
                    <a:pt x="168" y="17"/>
                  </a:lnTo>
                  <a:lnTo>
                    <a:pt x="1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2f0dc01d1a7_0_2068"/>
            <p:cNvSpPr/>
            <p:nvPr/>
          </p:nvSpPr>
          <p:spPr>
            <a:xfrm>
              <a:off x="1085700" y="1499625"/>
              <a:ext cx="29750" cy="29750"/>
            </a:xfrm>
            <a:custGeom>
              <a:rect b="b" l="l" r="r" t="t"/>
              <a:pathLst>
                <a:path extrusionOk="0" h="1190" w="1190">
                  <a:moveTo>
                    <a:pt x="1056" y="0"/>
                  </a:moveTo>
                  <a:lnTo>
                    <a:pt x="1022" y="17"/>
                  </a:lnTo>
                  <a:lnTo>
                    <a:pt x="989" y="51"/>
                  </a:lnTo>
                  <a:lnTo>
                    <a:pt x="989" y="101"/>
                  </a:lnTo>
                  <a:lnTo>
                    <a:pt x="989" y="587"/>
                  </a:lnTo>
                  <a:lnTo>
                    <a:pt x="972" y="670"/>
                  </a:lnTo>
                  <a:lnTo>
                    <a:pt x="955" y="737"/>
                  </a:lnTo>
                  <a:lnTo>
                    <a:pt x="922" y="804"/>
                  </a:lnTo>
                  <a:lnTo>
                    <a:pt x="871" y="871"/>
                  </a:lnTo>
                  <a:lnTo>
                    <a:pt x="804" y="922"/>
                  </a:lnTo>
                  <a:lnTo>
                    <a:pt x="737" y="955"/>
                  </a:lnTo>
                  <a:lnTo>
                    <a:pt x="670" y="989"/>
                  </a:lnTo>
                  <a:lnTo>
                    <a:pt x="101" y="989"/>
                  </a:lnTo>
                  <a:lnTo>
                    <a:pt x="67" y="1005"/>
                  </a:lnTo>
                  <a:lnTo>
                    <a:pt x="34" y="1022"/>
                  </a:lnTo>
                  <a:lnTo>
                    <a:pt x="17" y="1056"/>
                  </a:lnTo>
                  <a:lnTo>
                    <a:pt x="0" y="1089"/>
                  </a:lnTo>
                  <a:lnTo>
                    <a:pt x="17" y="1123"/>
                  </a:lnTo>
                  <a:lnTo>
                    <a:pt x="34" y="1156"/>
                  </a:lnTo>
                  <a:lnTo>
                    <a:pt x="67" y="1190"/>
                  </a:lnTo>
                  <a:lnTo>
                    <a:pt x="587" y="1190"/>
                  </a:lnTo>
                  <a:lnTo>
                    <a:pt x="704" y="1173"/>
                  </a:lnTo>
                  <a:lnTo>
                    <a:pt x="821" y="1139"/>
                  </a:lnTo>
                  <a:lnTo>
                    <a:pt x="922" y="1089"/>
                  </a:lnTo>
                  <a:lnTo>
                    <a:pt x="1005" y="1005"/>
                  </a:lnTo>
                  <a:lnTo>
                    <a:pt x="1089" y="922"/>
                  </a:lnTo>
                  <a:lnTo>
                    <a:pt x="1139" y="821"/>
                  </a:lnTo>
                  <a:lnTo>
                    <a:pt x="1173" y="704"/>
                  </a:lnTo>
                  <a:lnTo>
                    <a:pt x="1190" y="587"/>
                  </a:lnTo>
                  <a:lnTo>
                    <a:pt x="1190" y="101"/>
                  </a:lnTo>
                  <a:lnTo>
                    <a:pt x="1173" y="51"/>
                  </a:lnTo>
                  <a:lnTo>
                    <a:pt x="1156"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2f0dc01d1a7_0_2068"/>
            <p:cNvSpPr/>
            <p:nvPr/>
          </p:nvSpPr>
          <p:spPr>
            <a:xfrm>
              <a:off x="1085700" y="1431775"/>
              <a:ext cx="29750" cy="28925"/>
            </a:xfrm>
            <a:custGeom>
              <a:rect b="b" l="l" r="r" t="t"/>
              <a:pathLst>
                <a:path extrusionOk="0" h="1157" w="1190">
                  <a:moveTo>
                    <a:pt x="101" y="1"/>
                  </a:moveTo>
                  <a:lnTo>
                    <a:pt x="67" y="18"/>
                  </a:lnTo>
                  <a:lnTo>
                    <a:pt x="34" y="34"/>
                  </a:lnTo>
                  <a:lnTo>
                    <a:pt x="17" y="68"/>
                  </a:lnTo>
                  <a:lnTo>
                    <a:pt x="0" y="101"/>
                  </a:lnTo>
                  <a:lnTo>
                    <a:pt x="17" y="152"/>
                  </a:lnTo>
                  <a:lnTo>
                    <a:pt x="34" y="185"/>
                  </a:lnTo>
                  <a:lnTo>
                    <a:pt x="67" y="202"/>
                  </a:lnTo>
                  <a:lnTo>
                    <a:pt x="587" y="202"/>
                  </a:lnTo>
                  <a:lnTo>
                    <a:pt x="670" y="219"/>
                  </a:lnTo>
                  <a:lnTo>
                    <a:pt x="737" y="235"/>
                  </a:lnTo>
                  <a:lnTo>
                    <a:pt x="804" y="269"/>
                  </a:lnTo>
                  <a:lnTo>
                    <a:pt x="871" y="319"/>
                  </a:lnTo>
                  <a:lnTo>
                    <a:pt x="922" y="386"/>
                  </a:lnTo>
                  <a:lnTo>
                    <a:pt x="955" y="453"/>
                  </a:lnTo>
                  <a:lnTo>
                    <a:pt x="972" y="537"/>
                  </a:lnTo>
                  <a:lnTo>
                    <a:pt x="989" y="604"/>
                  </a:lnTo>
                  <a:lnTo>
                    <a:pt x="989" y="1056"/>
                  </a:lnTo>
                  <a:lnTo>
                    <a:pt x="989" y="1106"/>
                  </a:lnTo>
                  <a:lnTo>
                    <a:pt x="1022" y="1123"/>
                  </a:lnTo>
                  <a:lnTo>
                    <a:pt x="1056" y="1157"/>
                  </a:lnTo>
                  <a:lnTo>
                    <a:pt x="1123" y="1157"/>
                  </a:lnTo>
                  <a:lnTo>
                    <a:pt x="1156" y="1123"/>
                  </a:lnTo>
                  <a:lnTo>
                    <a:pt x="1173" y="1106"/>
                  </a:lnTo>
                  <a:lnTo>
                    <a:pt x="1190" y="1056"/>
                  </a:lnTo>
                  <a:lnTo>
                    <a:pt x="1190" y="604"/>
                  </a:lnTo>
                  <a:lnTo>
                    <a:pt x="1173" y="487"/>
                  </a:lnTo>
                  <a:lnTo>
                    <a:pt x="1139" y="369"/>
                  </a:lnTo>
                  <a:lnTo>
                    <a:pt x="1089" y="269"/>
                  </a:lnTo>
                  <a:lnTo>
                    <a:pt x="1005" y="185"/>
                  </a:lnTo>
                  <a:lnTo>
                    <a:pt x="922" y="118"/>
                  </a:lnTo>
                  <a:lnTo>
                    <a:pt x="821" y="51"/>
                  </a:lnTo>
                  <a:lnTo>
                    <a:pt x="704" y="18"/>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2f0dc01d1a7_0_2068"/>
            <p:cNvSpPr/>
            <p:nvPr/>
          </p:nvSpPr>
          <p:spPr>
            <a:xfrm>
              <a:off x="1017850" y="1431775"/>
              <a:ext cx="29350" cy="28925"/>
            </a:xfrm>
            <a:custGeom>
              <a:rect b="b" l="l" r="r" t="t"/>
              <a:pathLst>
                <a:path extrusionOk="0" h="1157" w="1174">
                  <a:moveTo>
                    <a:pt x="604" y="1"/>
                  </a:moveTo>
                  <a:lnTo>
                    <a:pt x="487" y="18"/>
                  </a:lnTo>
                  <a:lnTo>
                    <a:pt x="369" y="51"/>
                  </a:lnTo>
                  <a:lnTo>
                    <a:pt x="269" y="118"/>
                  </a:lnTo>
                  <a:lnTo>
                    <a:pt x="185" y="185"/>
                  </a:lnTo>
                  <a:lnTo>
                    <a:pt x="101" y="269"/>
                  </a:lnTo>
                  <a:lnTo>
                    <a:pt x="51" y="369"/>
                  </a:lnTo>
                  <a:lnTo>
                    <a:pt x="18" y="487"/>
                  </a:lnTo>
                  <a:lnTo>
                    <a:pt x="1" y="604"/>
                  </a:lnTo>
                  <a:lnTo>
                    <a:pt x="1" y="1056"/>
                  </a:lnTo>
                  <a:lnTo>
                    <a:pt x="18" y="1106"/>
                  </a:lnTo>
                  <a:lnTo>
                    <a:pt x="34" y="1123"/>
                  </a:lnTo>
                  <a:lnTo>
                    <a:pt x="68" y="1157"/>
                  </a:lnTo>
                  <a:lnTo>
                    <a:pt x="152" y="1157"/>
                  </a:lnTo>
                  <a:lnTo>
                    <a:pt x="168" y="1123"/>
                  </a:lnTo>
                  <a:lnTo>
                    <a:pt x="202" y="1106"/>
                  </a:lnTo>
                  <a:lnTo>
                    <a:pt x="202" y="1056"/>
                  </a:lnTo>
                  <a:lnTo>
                    <a:pt x="202" y="604"/>
                  </a:lnTo>
                  <a:lnTo>
                    <a:pt x="219" y="537"/>
                  </a:lnTo>
                  <a:lnTo>
                    <a:pt x="235" y="453"/>
                  </a:lnTo>
                  <a:lnTo>
                    <a:pt x="269" y="386"/>
                  </a:lnTo>
                  <a:lnTo>
                    <a:pt x="319" y="319"/>
                  </a:lnTo>
                  <a:lnTo>
                    <a:pt x="386" y="269"/>
                  </a:lnTo>
                  <a:lnTo>
                    <a:pt x="453" y="235"/>
                  </a:lnTo>
                  <a:lnTo>
                    <a:pt x="520" y="219"/>
                  </a:lnTo>
                  <a:lnTo>
                    <a:pt x="604" y="202"/>
                  </a:lnTo>
                  <a:lnTo>
                    <a:pt x="1106" y="202"/>
                  </a:lnTo>
                  <a:lnTo>
                    <a:pt x="1140" y="185"/>
                  </a:lnTo>
                  <a:lnTo>
                    <a:pt x="1157" y="152"/>
                  </a:lnTo>
                  <a:lnTo>
                    <a:pt x="1173" y="101"/>
                  </a:lnTo>
                  <a:lnTo>
                    <a:pt x="1157" y="68"/>
                  </a:lnTo>
                  <a:lnTo>
                    <a:pt x="1140" y="34"/>
                  </a:lnTo>
                  <a:lnTo>
                    <a:pt x="1106" y="18"/>
                  </a:lnTo>
                  <a:lnTo>
                    <a:pt x="10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f0dc01d1a7_0_2068"/>
            <p:cNvSpPr/>
            <p:nvPr/>
          </p:nvSpPr>
          <p:spPr>
            <a:xfrm>
              <a:off x="1086950" y="1462350"/>
              <a:ext cx="5050" cy="15100"/>
            </a:xfrm>
            <a:custGeom>
              <a:rect b="b" l="l" r="r" t="t"/>
              <a:pathLst>
                <a:path extrusionOk="0" h="604" w="202">
                  <a:moveTo>
                    <a:pt x="101" y="1"/>
                  </a:moveTo>
                  <a:lnTo>
                    <a:pt x="51" y="17"/>
                  </a:lnTo>
                  <a:lnTo>
                    <a:pt x="17" y="34"/>
                  </a:lnTo>
                  <a:lnTo>
                    <a:pt x="1" y="68"/>
                  </a:lnTo>
                  <a:lnTo>
                    <a:pt x="1" y="101"/>
                  </a:lnTo>
                  <a:lnTo>
                    <a:pt x="1" y="503"/>
                  </a:lnTo>
                  <a:lnTo>
                    <a:pt x="1" y="537"/>
                  </a:lnTo>
                  <a:lnTo>
                    <a:pt x="17" y="570"/>
                  </a:lnTo>
                  <a:lnTo>
                    <a:pt x="51"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2f0dc01d1a7_0_2068"/>
            <p:cNvSpPr/>
            <p:nvPr/>
          </p:nvSpPr>
          <p:spPr>
            <a:xfrm>
              <a:off x="1042975" y="1462350"/>
              <a:ext cx="5050" cy="15100"/>
            </a:xfrm>
            <a:custGeom>
              <a:rect b="b" l="l" r="r" t="t"/>
              <a:pathLst>
                <a:path extrusionOk="0" h="604" w="202">
                  <a:moveTo>
                    <a:pt x="101" y="1"/>
                  </a:moveTo>
                  <a:lnTo>
                    <a:pt x="68" y="17"/>
                  </a:lnTo>
                  <a:lnTo>
                    <a:pt x="34" y="34"/>
                  </a:lnTo>
                  <a:lnTo>
                    <a:pt x="1" y="68"/>
                  </a:lnTo>
                  <a:lnTo>
                    <a:pt x="1" y="101"/>
                  </a:lnTo>
                  <a:lnTo>
                    <a:pt x="1" y="503"/>
                  </a:lnTo>
                  <a:lnTo>
                    <a:pt x="1" y="537"/>
                  </a:lnTo>
                  <a:lnTo>
                    <a:pt x="34" y="570"/>
                  </a:lnTo>
                  <a:lnTo>
                    <a:pt x="68"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2f0dc01d1a7_0_2068"/>
            <p:cNvSpPr/>
            <p:nvPr/>
          </p:nvSpPr>
          <p:spPr>
            <a:xfrm>
              <a:off x="1066025" y="1462350"/>
              <a:ext cx="5050" cy="23050"/>
            </a:xfrm>
            <a:custGeom>
              <a:rect b="b" l="l" r="r" t="t"/>
              <a:pathLst>
                <a:path extrusionOk="0" h="922" w="202">
                  <a:moveTo>
                    <a:pt x="101" y="1"/>
                  </a:moveTo>
                  <a:lnTo>
                    <a:pt x="50" y="17"/>
                  </a:lnTo>
                  <a:lnTo>
                    <a:pt x="17" y="34"/>
                  </a:lnTo>
                  <a:lnTo>
                    <a:pt x="0" y="68"/>
                  </a:lnTo>
                  <a:lnTo>
                    <a:pt x="0" y="101"/>
                  </a:lnTo>
                  <a:lnTo>
                    <a:pt x="0" y="821"/>
                  </a:lnTo>
                  <a:lnTo>
                    <a:pt x="0" y="855"/>
                  </a:lnTo>
                  <a:lnTo>
                    <a:pt x="17" y="888"/>
                  </a:lnTo>
                  <a:lnTo>
                    <a:pt x="50" y="905"/>
                  </a:lnTo>
                  <a:lnTo>
                    <a:pt x="101" y="922"/>
                  </a:lnTo>
                  <a:lnTo>
                    <a:pt x="134" y="905"/>
                  </a:lnTo>
                  <a:lnTo>
                    <a:pt x="168" y="888"/>
                  </a:lnTo>
                  <a:lnTo>
                    <a:pt x="184" y="855"/>
                  </a:lnTo>
                  <a:lnTo>
                    <a:pt x="201" y="821"/>
                  </a:lnTo>
                  <a:lnTo>
                    <a:pt x="201" y="101"/>
                  </a:lnTo>
                  <a:lnTo>
                    <a:pt x="184" y="68"/>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2f0dc01d1a7_0_2068"/>
            <p:cNvSpPr/>
            <p:nvPr/>
          </p:nvSpPr>
          <p:spPr>
            <a:xfrm>
              <a:off x="1061000" y="1481200"/>
              <a:ext cx="10075" cy="10075"/>
            </a:xfrm>
            <a:custGeom>
              <a:rect b="b" l="l" r="r" t="t"/>
              <a:pathLst>
                <a:path extrusionOk="0" h="403" w="403">
                  <a:moveTo>
                    <a:pt x="302" y="0"/>
                  </a:moveTo>
                  <a:lnTo>
                    <a:pt x="251" y="17"/>
                  </a:lnTo>
                  <a:lnTo>
                    <a:pt x="218" y="34"/>
                  </a:lnTo>
                  <a:lnTo>
                    <a:pt x="201" y="67"/>
                  </a:lnTo>
                  <a:lnTo>
                    <a:pt x="201" y="101"/>
                  </a:lnTo>
                  <a:lnTo>
                    <a:pt x="184" y="134"/>
                  </a:lnTo>
                  <a:lnTo>
                    <a:pt x="168" y="168"/>
                  </a:lnTo>
                  <a:lnTo>
                    <a:pt x="134" y="185"/>
                  </a:lnTo>
                  <a:lnTo>
                    <a:pt x="101" y="201"/>
                  </a:lnTo>
                  <a:lnTo>
                    <a:pt x="67" y="201"/>
                  </a:lnTo>
                  <a:lnTo>
                    <a:pt x="34" y="218"/>
                  </a:lnTo>
                  <a:lnTo>
                    <a:pt x="17" y="252"/>
                  </a:lnTo>
                  <a:lnTo>
                    <a:pt x="0" y="302"/>
                  </a:lnTo>
                  <a:lnTo>
                    <a:pt x="17" y="335"/>
                  </a:lnTo>
                  <a:lnTo>
                    <a:pt x="34" y="369"/>
                  </a:lnTo>
                  <a:lnTo>
                    <a:pt x="67" y="386"/>
                  </a:lnTo>
                  <a:lnTo>
                    <a:pt x="101" y="402"/>
                  </a:lnTo>
                  <a:lnTo>
                    <a:pt x="168" y="386"/>
                  </a:lnTo>
                  <a:lnTo>
                    <a:pt x="218" y="369"/>
                  </a:lnTo>
                  <a:lnTo>
                    <a:pt x="268" y="352"/>
                  </a:lnTo>
                  <a:lnTo>
                    <a:pt x="318" y="302"/>
                  </a:lnTo>
                  <a:lnTo>
                    <a:pt x="352" y="268"/>
                  </a:lnTo>
                  <a:lnTo>
                    <a:pt x="369" y="218"/>
                  </a:lnTo>
                  <a:lnTo>
                    <a:pt x="385" y="168"/>
                  </a:lnTo>
                  <a:lnTo>
                    <a:pt x="402" y="101"/>
                  </a:lnTo>
                  <a:lnTo>
                    <a:pt x="385" y="67"/>
                  </a:lnTo>
                  <a:lnTo>
                    <a:pt x="369" y="34"/>
                  </a:lnTo>
                  <a:lnTo>
                    <a:pt x="335" y="17"/>
                  </a:lnTo>
                  <a:lnTo>
                    <a:pt x="3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2f0dc01d1a7_0_2068"/>
            <p:cNvSpPr/>
            <p:nvPr/>
          </p:nvSpPr>
          <p:spPr>
            <a:xfrm>
              <a:off x="1047175" y="1499200"/>
              <a:ext cx="38550" cy="11325"/>
            </a:xfrm>
            <a:custGeom>
              <a:rect b="b" l="l" r="r" t="t"/>
              <a:pathLst>
                <a:path extrusionOk="0" h="453" w="1542">
                  <a:moveTo>
                    <a:pt x="84" y="1"/>
                  </a:moveTo>
                  <a:lnTo>
                    <a:pt x="51" y="17"/>
                  </a:lnTo>
                  <a:lnTo>
                    <a:pt x="17" y="34"/>
                  </a:lnTo>
                  <a:lnTo>
                    <a:pt x="0" y="68"/>
                  </a:lnTo>
                  <a:lnTo>
                    <a:pt x="0" y="118"/>
                  </a:lnTo>
                  <a:lnTo>
                    <a:pt x="0" y="151"/>
                  </a:lnTo>
                  <a:lnTo>
                    <a:pt x="34" y="185"/>
                  </a:lnTo>
                  <a:lnTo>
                    <a:pt x="201" y="302"/>
                  </a:lnTo>
                  <a:lnTo>
                    <a:pt x="386" y="386"/>
                  </a:lnTo>
                  <a:lnTo>
                    <a:pt x="570" y="436"/>
                  </a:lnTo>
                  <a:lnTo>
                    <a:pt x="788" y="453"/>
                  </a:lnTo>
                  <a:lnTo>
                    <a:pt x="972" y="436"/>
                  </a:lnTo>
                  <a:lnTo>
                    <a:pt x="1173" y="386"/>
                  </a:lnTo>
                  <a:lnTo>
                    <a:pt x="1340" y="302"/>
                  </a:lnTo>
                  <a:lnTo>
                    <a:pt x="1508" y="202"/>
                  </a:lnTo>
                  <a:lnTo>
                    <a:pt x="1525" y="168"/>
                  </a:lnTo>
                  <a:lnTo>
                    <a:pt x="1541" y="135"/>
                  </a:lnTo>
                  <a:lnTo>
                    <a:pt x="1541" y="84"/>
                  </a:lnTo>
                  <a:lnTo>
                    <a:pt x="1525" y="51"/>
                  </a:lnTo>
                  <a:lnTo>
                    <a:pt x="1491" y="34"/>
                  </a:lnTo>
                  <a:lnTo>
                    <a:pt x="1458" y="17"/>
                  </a:lnTo>
                  <a:lnTo>
                    <a:pt x="1407" y="17"/>
                  </a:lnTo>
                  <a:lnTo>
                    <a:pt x="1374" y="51"/>
                  </a:lnTo>
                  <a:lnTo>
                    <a:pt x="1240" y="135"/>
                  </a:lnTo>
                  <a:lnTo>
                    <a:pt x="1106" y="202"/>
                  </a:lnTo>
                  <a:lnTo>
                    <a:pt x="938" y="252"/>
                  </a:lnTo>
                  <a:lnTo>
                    <a:pt x="788" y="252"/>
                  </a:lnTo>
                  <a:lnTo>
                    <a:pt x="603" y="235"/>
                  </a:lnTo>
                  <a:lnTo>
                    <a:pt x="453" y="202"/>
                  </a:lnTo>
                  <a:lnTo>
                    <a:pt x="302" y="135"/>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 name="Google Shape;344;g2f0dc01d1a7_0_2068"/>
          <p:cNvGrpSpPr/>
          <p:nvPr/>
        </p:nvGrpSpPr>
        <p:grpSpPr>
          <a:xfrm>
            <a:off x="3870780" y="4522102"/>
            <a:ext cx="318118" cy="470411"/>
            <a:chOff x="1972650" y="1038975"/>
            <a:chExt cx="78750" cy="116450"/>
          </a:xfrm>
        </p:grpSpPr>
        <p:sp>
          <p:nvSpPr>
            <p:cNvPr id="345" name="Google Shape;345;g2f0dc01d1a7_0_2068"/>
            <p:cNvSpPr/>
            <p:nvPr/>
          </p:nvSpPr>
          <p:spPr>
            <a:xfrm>
              <a:off x="1998600" y="1066625"/>
              <a:ext cx="17200" cy="58650"/>
            </a:xfrm>
            <a:custGeom>
              <a:rect b="b" l="l" r="r" t="t"/>
              <a:pathLst>
                <a:path extrusionOk="0" h="2346" w="688">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2f0dc01d1a7_0_2068"/>
            <p:cNvSpPr/>
            <p:nvPr/>
          </p:nvSpPr>
          <p:spPr>
            <a:xfrm>
              <a:off x="1978100" y="1108075"/>
              <a:ext cx="32250" cy="40650"/>
            </a:xfrm>
            <a:custGeom>
              <a:rect b="b" l="l" r="r" t="t"/>
              <a:pathLst>
                <a:path extrusionOk="0" h="1626" w="129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2f0dc01d1a7_0_2068"/>
            <p:cNvSpPr/>
            <p:nvPr/>
          </p:nvSpPr>
          <p:spPr>
            <a:xfrm>
              <a:off x="2010750" y="1084625"/>
              <a:ext cx="16775" cy="25575"/>
            </a:xfrm>
            <a:custGeom>
              <a:rect b="b" l="l" r="r" t="t"/>
              <a:pathLst>
                <a:path extrusionOk="0" h="1023" w="671">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2f0dc01d1a7_0_2068"/>
            <p:cNvSpPr/>
            <p:nvPr/>
          </p:nvSpPr>
          <p:spPr>
            <a:xfrm>
              <a:off x="2022475" y="1088825"/>
              <a:ext cx="17200" cy="21375"/>
            </a:xfrm>
            <a:custGeom>
              <a:rect b="b" l="l" r="r" t="t"/>
              <a:pathLst>
                <a:path extrusionOk="0" h="855" w="688">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2f0dc01d1a7_0_2068"/>
            <p:cNvSpPr/>
            <p:nvPr/>
          </p:nvSpPr>
          <p:spPr>
            <a:xfrm>
              <a:off x="2034625" y="1092575"/>
              <a:ext cx="16775" cy="39400"/>
            </a:xfrm>
            <a:custGeom>
              <a:rect b="b" l="l" r="r" t="t"/>
              <a:pathLst>
                <a:path extrusionOk="0" h="1576" w="671">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f0dc01d1a7_0_2068"/>
            <p:cNvSpPr/>
            <p:nvPr/>
          </p:nvSpPr>
          <p:spPr>
            <a:xfrm>
              <a:off x="2004050" y="1126075"/>
              <a:ext cx="47350" cy="29350"/>
            </a:xfrm>
            <a:custGeom>
              <a:rect b="b" l="l" r="r" t="t"/>
              <a:pathLst>
                <a:path extrusionOk="0" h="1174" w="1894">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2f0dc01d1a7_0_2068"/>
            <p:cNvSpPr/>
            <p:nvPr/>
          </p:nvSpPr>
          <p:spPr>
            <a:xfrm>
              <a:off x="2006150" y="1038975"/>
              <a:ext cx="5050" cy="15950"/>
            </a:xfrm>
            <a:custGeom>
              <a:rect b="b" l="l" r="r" t="t"/>
              <a:pathLst>
                <a:path extrusionOk="0" h="638" w="202">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2f0dc01d1a7_0_2068"/>
            <p:cNvSpPr/>
            <p:nvPr/>
          </p:nvSpPr>
          <p:spPr>
            <a:xfrm>
              <a:off x="1981450" y="1047350"/>
              <a:ext cx="13000" cy="13000"/>
            </a:xfrm>
            <a:custGeom>
              <a:rect b="b" l="l" r="r" t="t"/>
              <a:pathLst>
                <a:path extrusionOk="0" h="520" w="52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2f0dc01d1a7_0_2068"/>
            <p:cNvSpPr/>
            <p:nvPr/>
          </p:nvSpPr>
          <p:spPr>
            <a:xfrm>
              <a:off x="1972650" y="1072475"/>
              <a:ext cx="16350" cy="5050"/>
            </a:xfrm>
            <a:custGeom>
              <a:rect b="b" l="l" r="r" t="t"/>
              <a:pathLst>
                <a:path extrusionOk="0" h="202" w="654">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f0dc01d1a7_0_2068"/>
            <p:cNvSpPr/>
            <p:nvPr/>
          </p:nvSpPr>
          <p:spPr>
            <a:xfrm>
              <a:off x="2029175" y="1072475"/>
              <a:ext cx="16350" cy="5050"/>
            </a:xfrm>
            <a:custGeom>
              <a:rect b="b" l="l" r="r" t="t"/>
              <a:pathLst>
                <a:path extrusionOk="0" h="202" w="654">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2f0dc01d1a7_0_2068"/>
            <p:cNvSpPr/>
            <p:nvPr/>
          </p:nvSpPr>
          <p:spPr>
            <a:xfrm>
              <a:off x="2023325" y="1047350"/>
              <a:ext cx="13425" cy="13000"/>
            </a:xfrm>
            <a:custGeom>
              <a:rect b="b" l="l" r="r" t="t"/>
              <a:pathLst>
                <a:path extrusionOk="0" h="520" w="537">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6" name="Google Shape;356;g2f0dc01d1a7_0_2068"/>
          <p:cNvGrpSpPr/>
          <p:nvPr/>
        </p:nvGrpSpPr>
        <p:grpSpPr>
          <a:xfrm>
            <a:off x="3884253" y="5268374"/>
            <a:ext cx="304687" cy="395881"/>
            <a:chOff x="648075" y="1240000"/>
            <a:chExt cx="75425" cy="98000"/>
          </a:xfrm>
        </p:grpSpPr>
        <p:sp>
          <p:nvSpPr>
            <p:cNvPr id="357" name="Google Shape;357;g2f0dc01d1a7_0_2068"/>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g2f0dc01d1a7_0_2068"/>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2f0dc01d1a7_0_2068"/>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f0dc01d1a7_0_2068"/>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2f0dc01d1a7_0_2068"/>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2f0dc01d1a7_0_2068"/>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2f0dc01d1a7_0_2068"/>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2f0dc01d1a7_0_2068"/>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2f0dc01d1a7_0_2068"/>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2f0dc01d1a7_0_2068"/>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2f0dc01d1a7_0_2068"/>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8" name="Google Shape;368;g2f0dc01d1a7_0_2068"/>
          <p:cNvGrpSpPr/>
          <p:nvPr/>
        </p:nvGrpSpPr>
        <p:grpSpPr>
          <a:xfrm>
            <a:off x="3859312" y="5917209"/>
            <a:ext cx="354591" cy="441659"/>
            <a:chOff x="3721825" y="1434300"/>
            <a:chExt cx="76675" cy="95500"/>
          </a:xfrm>
        </p:grpSpPr>
        <p:sp>
          <p:nvSpPr>
            <p:cNvPr id="369" name="Google Shape;369;g2f0dc01d1a7_0_2068"/>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2f0dc01d1a7_0_2068"/>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1" name="Google Shape;371;g2f0dc01d1a7_0_2068"/>
          <p:cNvGrpSpPr/>
          <p:nvPr/>
        </p:nvGrpSpPr>
        <p:grpSpPr>
          <a:xfrm>
            <a:off x="3827272" y="2478538"/>
            <a:ext cx="434793" cy="337230"/>
            <a:chOff x="1775825" y="2585900"/>
            <a:chExt cx="106400" cy="82525"/>
          </a:xfrm>
        </p:grpSpPr>
        <p:sp>
          <p:nvSpPr>
            <p:cNvPr id="372" name="Google Shape;372;g2f0dc01d1a7_0_2068"/>
            <p:cNvSpPr/>
            <p:nvPr/>
          </p:nvSpPr>
          <p:spPr>
            <a:xfrm>
              <a:off x="1775825" y="2599300"/>
              <a:ext cx="101375" cy="69125"/>
            </a:xfrm>
            <a:custGeom>
              <a:rect b="b" l="l" r="r" t="t"/>
              <a:pathLst>
                <a:path extrusionOk="0" h="2765" w="4055">
                  <a:moveTo>
                    <a:pt x="101" y="1"/>
                  </a:moveTo>
                  <a:lnTo>
                    <a:pt x="51" y="17"/>
                  </a:lnTo>
                  <a:lnTo>
                    <a:pt x="17" y="51"/>
                  </a:lnTo>
                  <a:lnTo>
                    <a:pt x="1" y="101"/>
                  </a:lnTo>
                  <a:lnTo>
                    <a:pt x="17" y="151"/>
                  </a:lnTo>
                  <a:lnTo>
                    <a:pt x="302" y="654"/>
                  </a:lnTo>
                  <a:lnTo>
                    <a:pt x="17" y="1240"/>
                  </a:lnTo>
                  <a:lnTo>
                    <a:pt x="1" y="1291"/>
                  </a:lnTo>
                  <a:lnTo>
                    <a:pt x="17" y="1341"/>
                  </a:lnTo>
                  <a:lnTo>
                    <a:pt x="302" y="1944"/>
                  </a:lnTo>
                  <a:lnTo>
                    <a:pt x="17" y="2631"/>
                  </a:lnTo>
                  <a:lnTo>
                    <a:pt x="1" y="2681"/>
                  </a:lnTo>
                  <a:lnTo>
                    <a:pt x="17" y="2714"/>
                  </a:lnTo>
                  <a:lnTo>
                    <a:pt x="51" y="2748"/>
                  </a:lnTo>
                  <a:lnTo>
                    <a:pt x="101" y="2765"/>
                  </a:lnTo>
                  <a:lnTo>
                    <a:pt x="3954" y="2765"/>
                  </a:lnTo>
                  <a:lnTo>
                    <a:pt x="4004" y="2748"/>
                  </a:lnTo>
                  <a:lnTo>
                    <a:pt x="4037" y="2714"/>
                  </a:lnTo>
                  <a:lnTo>
                    <a:pt x="4054" y="2681"/>
                  </a:lnTo>
                  <a:lnTo>
                    <a:pt x="4037" y="2631"/>
                  </a:lnTo>
                  <a:lnTo>
                    <a:pt x="3753" y="1944"/>
                  </a:lnTo>
                  <a:lnTo>
                    <a:pt x="4037" y="1324"/>
                  </a:lnTo>
                  <a:lnTo>
                    <a:pt x="4054" y="1291"/>
                  </a:lnTo>
                  <a:lnTo>
                    <a:pt x="4037" y="1257"/>
                  </a:lnTo>
                  <a:lnTo>
                    <a:pt x="4021" y="1224"/>
                  </a:lnTo>
                  <a:lnTo>
                    <a:pt x="3987" y="1190"/>
                  </a:lnTo>
                  <a:lnTo>
                    <a:pt x="3920" y="1190"/>
                  </a:lnTo>
                  <a:lnTo>
                    <a:pt x="3887" y="1207"/>
                  </a:lnTo>
                  <a:lnTo>
                    <a:pt x="3853" y="1240"/>
                  </a:lnTo>
                  <a:lnTo>
                    <a:pt x="3552" y="1894"/>
                  </a:lnTo>
                  <a:lnTo>
                    <a:pt x="3535" y="1927"/>
                  </a:lnTo>
                  <a:lnTo>
                    <a:pt x="3552" y="1977"/>
                  </a:lnTo>
                  <a:lnTo>
                    <a:pt x="3803" y="2564"/>
                  </a:lnTo>
                  <a:lnTo>
                    <a:pt x="252" y="2564"/>
                  </a:lnTo>
                  <a:lnTo>
                    <a:pt x="520" y="1977"/>
                  </a:lnTo>
                  <a:lnTo>
                    <a:pt x="520" y="1927"/>
                  </a:lnTo>
                  <a:lnTo>
                    <a:pt x="503" y="1894"/>
                  </a:lnTo>
                  <a:lnTo>
                    <a:pt x="218" y="1291"/>
                  </a:lnTo>
                  <a:lnTo>
                    <a:pt x="503" y="687"/>
                  </a:lnTo>
                  <a:lnTo>
                    <a:pt x="520" y="637"/>
                  </a:lnTo>
                  <a:lnTo>
                    <a:pt x="503" y="604"/>
                  </a:lnTo>
                  <a:lnTo>
                    <a:pt x="285" y="202"/>
                  </a:lnTo>
                  <a:lnTo>
                    <a:pt x="2295" y="202"/>
                  </a:lnTo>
                  <a:lnTo>
                    <a:pt x="2329" y="168"/>
                  </a:lnTo>
                  <a:lnTo>
                    <a:pt x="2346" y="135"/>
                  </a:lnTo>
                  <a:lnTo>
                    <a:pt x="2346" y="101"/>
                  </a:lnTo>
                  <a:lnTo>
                    <a:pt x="2346" y="68"/>
                  </a:lnTo>
                  <a:lnTo>
                    <a:pt x="2329" y="34"/>
                  </a:lnTo>
                  <a:lnTo>
                    <a:pt x="2295" y="17"/>
                  </a:lnTo>
                  <a:lnTo>
                    <a:pt x="224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2f0dc01d1a7_0_2068"/>
            <p:cNvSpPr/>
            <p:nvPr/>
          </p:nvSpPr>
          <p:spPr>
            <a:xfrm>
              <a:off x="1810575" y="2640775"/>
              <a:ext cx="31850" cy="5050"/>
            </a:xfrm>
            <a:custGeom>
              <a:rect b="b" l="l" r="r" t="t"/>
              <a:pathLst>
                <a:path extrusionOk="0" h="202" w="1274">
                  <a:moveTo>
                    <a:pt x="68" y="0"/>
                  </a:moveTo>
                  <a:lnTo>
                    <a:pt x="34" y="17"/>
                  </a:lnTo>
                  <a:lnTo>
                    <a:pt x="1" y="50"/>
                  </a:lnTo>
                  <a:lnTo>
                    <a:pt x="1" y="101"/>
                  </a:lnTo>
                  <a:lnTo>
                    <a:pt x="1" y="134"/>
                  </a:lnTo>
                  <a:lnTo>
                    <a:pt x="34" y="168"/>
                  </a:lnTo>
                  <a:lnTo>
                    <a:pt x="68" y="184"/>
                  </a:lnTo>
                  <a:lnTo>
                    <a:pt x="101" y="201"/>
                  </a:lnTo>
                  <a:lnTo>
                    <a:pt x="1173" y="201"/>
                  </a:lnTo>
                  <a:lnTo>
                    <a:pt x="1207" y="184"/>
                  </a:lnTo>
                  <a:lnTo>
                    <a:pt x="1240" y="168"/>
                  </a:lnTo>
                  <a:lnTo>
                    <a:pt x="1257" y="134"/>
                  </a:lnTo>
                  <a:lnTo>
                    <a:pt x="1274" y="101"/>
                  </a:lnTo>
                  <a:lnTo>
                    <a:pt x="1257" y="50"/>
                  </a:lnTo>
                  <a:lnTo>
                    <a:pt x="1240" y="17"/>
                  </a:lnTo>
                  <a:lnTo>
                    <a:pt x="120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2f0dc01d1a7_0_2068"/>
            <p:cNvSpPr/>
            <p:nvPr/>
          </p:nvSpPr>
          <p:spPr>
            <a:xfrm>
              <a:off x="1810575" y="2629050"/>
              <a:ext cx="31850" cy="5050"/>
            </a:xfrm>
            <a:custGeom>
              <a:rect b="b" l="l" r="r" t="t"/>
              <a:pathLst>
                <a:path extrusionOk="0" h="202" w="1274">
                  <a:moveTo>
                    <a:pt x="101" y="0"/>
                  </a:moveTo>
                  <a:lnTo>
                    <a:pt x="68" y="17"/>
                  </a:lnTo>
                  <a:lnTo>
                    <a:pt x="34" y="34"/>
                  </a:lnTo>
                  <a:lnTo>
                    <a:pt x="1" y="67"/>
                  </a:lnTo>
                  <a:lnTo>
                    <a:pt x="1" y="101"/>
                  </a:lnTo>
                  <a:lnTo>
                    <a:pt x="1" y="134"/>
                  </a:lnTo>
                  <a:lnTo>
                    <a:pt x="34" y="168"/>
                  </a:lnTo>
                  <a:lnTo>
                    <a:pt x="68" y="201"/>
                  </a:lnTo>
                  <a:lnTo>
                    <a:pt x="1207" y="201"/>
                  </a:lnTo>
                  <a:lnTo>
                    <a:pt x="1240" y="168"/>
                  </a:lnTo>
                  <a:lnTo>
                    <a:pt x="1257" y="134"/>
                  </a:lnTo>
                  <a:lnTo>
                    <a:pt x="1274" y="101"/>
                  </a:lnTo>
                  <a:lnTo>
                    <a:pt x="1257" y="67"/>
                  </a:lnTo>
                  <a:lnTo>
                    <a:pt x="1240" y="34"/>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2f0dc01d1a7_0_2068"/>
            <p:cNvSpPr/>
            <p:nvPr/>
          </p:nvSpPr>
          <p:spPr>
            <a:xfrm>
              <a:off x="1841150" y="2585900"/>
              <a:ext cx="41075" cy="41075"/>
            </a:xfrm>
            <a:custGeom>
              <a:rect b="b" l="l" r="r" t="t"/>
              <a:pathLst>
                <a:path extrusionOk="0" h="1643" w="1643">
                  <a:moveTo>
                    <a:pt x="821" y="202"/>
                  </a:moveTo>
                  <a:lnTo>
                    <a:pt x="939" y="218"/>
                  </a:lnTo>
                  <a:lnTo>
                    <a:pt x="1056" y="252"/>
                  </a:lnTo>
                  <a:lnTo>
                    <a:pt x="1156" y="319"/>
                  </a:lnTo>
                  <a:lnTo>
                    <a:pt x="1257" y="386"/>
                  </a:lnTo>
                  <a:lnTo>
                    <a:pt x="1324" y="486"/>
                  </a:lnTo>
                  <a:lnTo>
                    <a:pt x="1391" y="587"/>
                  </a:lnTo>
                  <a:lnTo>
                    <a:pt x="1424" y="704"/>
                  </a:lnTo>
                  <a:lnTo>
                    <a:pt x="1441" y="821"/>
                  </a:lnTo>
                  <a:lnTo>
                    <a:pt x="1424" y="955"/>
                  </a:lnTo>
                  <a:lnTo>
                    <a:pt x="1391" y="1073"/>
                  </a:lnTo>
                  <a:lnTo>
                    <a:pt x="1324" y="1173"/>
                  </a:lnTo>
                  <a:lnTo>
                    <a:pt x="1257" y="1257"/>
                  </a:lnTo>
                  <a:lnTo>
                    <a:pt x="1156" y="1341"/>
                  </a:lnTo>
                  <a:lnTo>
                    <a:pt x="1056" y="1391"/>
                  </a:lnTo>
                  <a:lnTo>
                    <a:pt x="939" y="1441"/>
                  </a:lnTo>
                  <a:lnTo>
                    <a:pt x="687" y="1441"/>
                  </a:lnTo>
                  <a:lnTo>
                    <a:pt x="570" y="1391"/>
                  </a:lnTo>
                  <a:lnTo>
                    <a:pt x="470" y="1341"/>
                  </a:lnTo>
                  <a:lnTo>
                    <a:pt x="369" y="1257"/>
                  </a:lnTo>
                  <a:lnTo>
                    <a:pt x="302" y="1173"/>
                  </a:lnTo>
                  <a:lnTo>
                    <a:pt x="252" y="1073"/>
                  </a:lnTo>
                  <a:lnTo>
                    <a:pt x="202" y="955"/>
                  </a:lnTo>
                  <a:lnTo>
                    <a:pt x="202" y="821"/>
                  </a:lnTo>
                  <a:lnTo>
                    <a:pt x="202" y="704"/>
                  </a:lnTo>
                  <a:lnTo>
                    <a:pt x="252" y="587"/>
                  </a:lnTo>
                  <a:lnTo>
                    <a:pt x="302" y="486"/>
                  </a:lnTo>
                  <a:lnTo>
                    <a:pt x="369" y="386"/>
                  </a:lnTo>
                  <a:lnTo>
                    <a:pt x="470" y="319"/>
                  </a:lnTo>
                  <a:lnTo>
                    <a:pt x="570" y="252"/>
                  </a:lnTo>
                  <a:lnTo>
                    <a:pt x="687" y="218"/>
                  </a:lnTo>
                  <a:lnTo>
                    <a:pt x="821" y="202"/>
                  </a:lnTo>
                  <a:close/>
                  <a:moveTo>
                    <a:pt x="821" y="1"/>
                  </a:moveTo>
                  <a:lnTo>
                    <a:pt x="654" y="17"/>
                  </a:lnTo>
                  <a:lnTo>
                    <a:pt x="503" y="68"/>
                  </a:lnTo>
                  <a:lnTo>
                    <a:pt x="352" y="151"/>
                  </a:lnTo>
                  <a:lnTo>
                    <a:pt x="235" y="252"/>
                  </a:lnTo>
                  <a:lnTo>
                    <a:pt x="135" y="369"/>
                  </a:lnTo>
                  <a:lnTo>
                    <a:pt x="51" y="503"/>
                  </a:lnTo>
                  <a:lnTo>
                    <a:pt x="17" y="654"/>
                  </a:lnTo>
                  <a:lnTo>
                    <a:pt x="1" y="821"/>
                  </a:lnTo>
                  <a:lnTo>
                    <a:pt x="17" y="989"/>
                  </a:lnTo>
                  <a:lnTo>
                    <a:pt x="51" y="1140"/>
                  </a:lnTo>
                  <a:lnTo>
                    <a:pt x="135" y="1290"/>
                  </a:lnTo>
                  <a:lnTo>
                    <a:pt x="235" y="1408"/>
                  </a:lnTo>
                  <a:lnTo>
                    <a:pt x="352" y="1508"/>
                  </a:lnTo>
                  <a:lnTo>
                    <a:pt x="503" y="1575"/>
                  </a:lnTo>
                  <a:lnTo>
                    <a:pt x="654" y="1626"/>
                  </a:lnTo>
                  <a:lnTo>
                    <a:pt x="821" y="1642"/>
                  </a:lnTo>
                  <a:lnTo>
                    <a:pt x="972" y="1626"/>
                  </a:lnTo>
                  <a:lnTo>
                    <a:pt x="1140" y="1575"/>
                  </a:lnTo>
                  <a:lnTo>
                    <a:pt x="1274" y="1508"/>
                  </a:lnTo>
                  <a:lnTo>
                    <a:pt x="1391" y="1408"/>
                  </a:lnTo>
                  <a:lnTo>
                    <a:pt x="1491" y="1290"/>
                  </a:lnTo>
                  <a:lnTo>
                    <a:pt x="1575" y="1140"/>
                  </a:lnTo>
                  <a:lnTo>
                    <a:pt x="1625" y="989"/>
                  </a:lnTo>
                  <a:lnTo>
                    <a:pt x="1642" y="821"/>
                  </a:lnTo>
                  <a:lnTo>
                    <a:pt x="1625" y="654"/>
                  </a:lnTo>
                  <a:lnTo>
                    <a:pt x="1575" y="503"/>
                  </a:lnTo>
                  <a:lnTo>
                    <a:pt x="1491" y="369"/>
                  </a:lnTo>
                  <a:lnTo>
                    <a:pt x="1391" y="252"/>
                  </a:lnTo>
                  <a:lnTo>
                    <a:pt x="1274" y="151"/>
                  </a:lnTo>
                  <a:lnTo>
                    <a:pt x="1140" y="68"/>
                  </a:lnTo>
                  <a:lnTo>
                    <a:pt x="972" y="17"/>
                  </a:lnTo>
                  <a:lnTo>
                    <a:pt x="82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2f0dc01d1a7_0_2068"/>
            <p:cNvSpPr/>
            <p:nvPr/>
          </p:nvSpPr>
          <p:spPr>
            <a:xfrm>
              <a:off x="1852450" y="2599300"/>
              <a:ext cx="18875" cy="16775"/>
            </a:xfrm>
            <a:custGeom>
              <a:rect b="b" l="l" r="r" t="t"/>
              <a:pathLst>
                <a:path extrusionOk="0" h="671" w="755">
                  <a:moveTo>
                    <a:pt x="637" y="1"/>
                  </a:moveTo>
                  <a:lnTo>
                    <a:pt x="604" y="17"/>
                  </a:lnTo>
                  <a:lnTo>
                    <a:pt x="570" y="34"/>
                  </a:lnTo>
                  <a:lnTo>
                    <a:pt x="286" y="419"/>
                  </a:lnTo>
                  <a:lnTo>
                    <a:pt x="168" y="302"/>
                  </a:lnTo>
                  <a:lnTo>
                    <a:pt x="135" y="285"/>
                  </a:lnTo>
                  <a:lnTo>
                    <a:pt x="101" y="269"/>
                  </a:lnTo>
                  <a:lnTo>
                    <a:pt x="68" y="285"/>
                  </a:lnTo>
                  <a:lnTo>
                    <a:pt x="34" y="302"/>
                  </a:lnTo>
                  <a:lnTo>
                    <a:pt x="1" y="336"/>
                  </a:lnTo>
                  <a:lnTo>
                    <a:pt x="1" y="369"/>
                  </a:lnTo>
                  <a:lnTo>
                    <a:pt x="1" y="419"/>
                  </a:lnTo>
                  <a:lnTo>
                    <a:pt x="34" y="453"/>
                  </a:lnTo>
                  <a:lnTo>
                    <a:pt x="219" y="637"/>
                  </a:lnTo>
                  <a:lnTo>
                    <a:pt x="252" y="671"/>
                  </a:lnTo>
                  <a:lnTo>
                    <a:pt x="302" y="671"/>
                  </a:lnTo>
                  <a:lnTo>
                    <a:pt x="353" y="654"/>
                  </a:lnTo>
                  <a:lnTo>
                    <a:pt x="369" y="637"/>
                  </a:lnTo>
                  <a:lnTo>
                    <a:pt x="738" y="151"/>
                  </a:lnTo>
                  <a:lnTo>
                    <a:pt x="755" y="118"/>
                  </a:lnTo>
                  <a:lnTo>
                    <a:pt x="755" y="84"/>
                  </a:lnTo>
                  <a:lnTo>
                    <a:pt x="738" y="51"/>
                  </a:lnTo>
                  <a:lnTo>
                    <a:pt x="704" y="17"/>
                  </a:lnTo>
                  <a:lnTo>
                    <a:pt x="67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7" name="Google Shape;377;g2f0dc01d1a7_0_2068"/>
          <p:cNvGrpSpPr/>
          <p:nvPr/>
        </p:nvGrpSpPr>
        <p:grpSpPr>
          <a:xfrm>
            <a:off x="9425768" y="1861859"/>
            <a:ext cx="354462" cy="547827"/>
            <a:chOff x="3159850" y="1430950"/>
            <a:chExt cx="59075" cy="91300"/>
          </a:xfrm>
        </p:grpSpPr>
        <p:sp>
          <p:nvSpPr>
            <p:cNvPr id="378" name="Google Shape;378;g2f0dc01d1a7_0_2068"/>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g2f0dc01d1a7_0_2068"/>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g2f0dc01d1a7_0_2068"/>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1" name="Google Shape;381;g2f0dc01d1a7_0_2068"/>
          <p:cNvPicPr preferRelativeResize="0"/>
          <p:nvPr/>
        </p:nvPicPr>
        <p:blipFill rotWithShape="1">
          <a:blip r:embed="rId4">
            <a:alphaModFix/>
          </a:blip>
          <a:srcRect b="0" l="0" r="0" t="2476"/>
          <a:stretch/>
        </p:blipFill>
        <p:spPr>
          <a:xfrm>
            <a:off x="156525" y="1590198"/>
            <a:ext cx="3362450" cy="52678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30700f97696_0_0"/>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Contact Participant Services</a:t>
            </a:r>
            <a:endParaRPr b="1" sz="3600">
              <a:solidFill>
                <a:schemeClr val="dk1"/>
              </a:solidFill>
              <a:latin typeface="Arial"/>
              <a:ea typeface="Arial"/>
              <a:cs typeface="Arial"/>
              <a:sym typeface="Arial"/>
            </a:endParaRPr>
          </a:p>
        </p:txBody>
      </p:sp>
      <p:grpSp>
        <p:nvGrpSpPr>
          <p:cNvPr id="387" name="Google Shape;387;g30700f97696_0_0"/>
          <p:cNvGrpSpPr/>
          <p:nvPr/>
        </p:nvGrpSpPr>
        <p:grpSpPr>
          <a:xfrm>
            <a:off x="0" y="5948039"/>
            <a:ext cx="12192000" cy="909900"/>
            <a:chOff x="0" y="5948039"/>
            <a:chExt cx="12192000" cy="909900"/>
          </a:xfrm>
        </p:grpSpPr>
        <p:sp>
          <p:nvSpPr>
            <p:cNvPr id="388" name="Google Shape;388;g30700f97696_0_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89" name="Google Shape;389;g30700f97696_0_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90" name="Google Shape;390;g30700f97696_0_0"/>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1" name="Google Shape;391;g30700f97696_0_0"/>
          <p:cNvSpPr/>
          <p:nvPr/>
        </p:nvSpPr>
        <p:spPr>
          <a:xfrm>
            <a:off x="5261554" y="1657676"/>
            <a:ext cx="1155300" cy="1155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2" name="Google Shape;392;g30700f97696_0_0"/>
          <p:cNvSpPr/>
          <p:nvPr/>
        </p:nvSpPr>
        <p:spPr>
          <a:xfrm>
            <a:off x="5303327" y="4293939"/>
            <a:ext cx="1155300" cy="1155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3" name="Google Shape;393;g30700f97696_0_0"/>
          <p:cNvSpPr txBox="1"/>
          <p:nvPr/>
        </p:nvSpPr>
        <p:spPr>
          <a:xfrm>
            <a:off x="6731075" y="2072425"/>
            <a:ext cx="2771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latin typeface="Arial"/>
                <a:ea typeface="Arial"/>
                <a:cs typeface="Arial"/>
                <a:sym typeface="Arial"/>
              </a:rPr>
              <a:t>Live Chat</a:t>
            </a:r>
            <a:endParaRPr b="1" baseline="30000" i="0" sz="3200" u="none" cap="none" strike="noStrike">
              <a:solidFill>
                <a:schemeClr val="dk1"/>
              </a:solidFill>
              <a:latin typeface="Arial"/>
              <a:ea typeface="Arial"/>
              <a:cs typeface="Arial"/>
              <a:sym typeface="Arial"/>
            </a:endParaRPr>
          </a:p>
        </p:txBody>
      </p:sp>
      <p:sp>
        <p:nvSpPr>
          <p:cNvPr id="394" name="Google Shape;394;g30700f97696_0_0"/>
          <p:cNvSpPr txBox="1"/>
          <p:nvPr/>
        </p:nvSpPr>
        <p:spPr>
          <a:xfrm>
            <a:off x="6731071" y="4540613"/>
            <a:ext cx="2771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latin typeface="Arial"/>
                <a:ea typeface="Arial"/>
                <a:cs typeface="Arial"/>
                <a:sym typeface="Arial"/>
              </a:rPr>
              <a:t>Phone</a:t>
            </a:r>
            <a:endParaRPr b="1" baseline="30000" i="0" sz="3200" u="none" cap="none" strike="noStrike">
              <a:solidFill>
                <a:schemeClr val="dk1"/>
              </a:solidFill>
              <a:latin typeface="Arial"/>
              <a:ea typeface="Arial"/>
              <a:cs typeface="Arial"/>
              <a:sym typeface="Arial"/>
            </a:endParaRPr>
          </a:p>
        </p:txBody>
      </p:sp>
      <p:sp>
        <p:nvSpPr>
          <p:cNvPr id="395" name="Google Shape;395;g30700f97696_0_0"/>
          <p:cNvSpPr txBox="1"/>
          <p:nvPr/>
        </p:nvSpPr>
        <p:spPr>
          <a:xfrm>
            <a:off x="1325466" y="2965348"/>
            <a:ext cx="34254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b="0" i="0" lang="en-US" sz="2000" u="none" cap="none" strike="noStrike">
                <a:solidFill>
                  <a:schemeClr val="dk1"/>
                </a:solidFill>
                <a:latin typeface="Arial"/>
                <a:ea typeface="Arial"/>
                <a:cs typeface="Arial"/>
                <a:sym typeface="Arial"/>
              </a:rPr>
              <a:t>Our Participant Services team is available </a:t>
            </a:r>
            <a:r>
              <a:rPr b="1" i="0" lang="en-US" sz="2000" u="none" cap="none" strike="noStrike">
                <a:solidFill>
                  <a:schemeClr val="dk1"/>
                </a:solidFill>
                <a:latin typeface="Arial"/>
                <a:ea typeface="Arial"/>
                <a:cs typeface="Arial"/>
                <a:sym typeface="Arial"/>
              </a:rPr>
              <a:t>Monday through Friday, </a:t>
            </a:r>
            <a:r>
              <a:rPr b="0" i="0" lang="en-US" sz="2000" u="none" cap="none" strike="noStrike">
                <a:solidFill>
                  <a:schemeClr val="dk1"/>
                </a:solidFill>
                <a:latin typeface="Arial"/>
                <a:ea typeface="Arial"/>
                <a:cs typeface="Arial"/>
                <a:sym typeface="Arial"/>
              </a:rPr>
              <a:t>from 6 a.m. to 9 p.m. CST,  except holidays.</a:t>
            </a:r>
            <a:endParaRPr b="0" i="0" sz="1600" u="none" cap="none" strike="noStrike">
              <a:solidFill>
                <a:schemeClr val="dk1"/>
              </a:solidFill>
              <a:latin typeface="Arial"/>
              <a:ea typeface="Arial"/>
              <a:cs typeface="Arial"/>
              <a:sym typeface="Arial"/>
            </a:endParaRPr>
          </a:p>
        </p:txBody>
      </p:sp>
      <p:sp>
        <p:nvSpPr>
          <p:cNvPr id="396" name="Google Shape;396;g30700f97696_0_0"/>
          <p:cNvSpPr/>
          <p:nvPr/>
        </p:nvSpPr>
        <p:spPr>
          <a:xfrm>
            <a:off x="5261554" y="2962132"/>
            <a:ext cx="1155300" cy="1155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97" name="Google Shape;397;g30700f97696_0_0"/>
          <p:cNvSpPr txBox="1"/>
          <p:nvPr/>
        </p:nvSpPr>
        <p:spPr>
          <a:xfrm>
            <a:off x="6731085" y="3215374"/>
            <a:ext cx="27714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Arial"/>
              <a:buNone/>
            </a:pPr>
            <a:r>
              <a:rPr b="1" baseline="30000" lang="en-US" sz="3200">
                <a:solidFill>
                  <a:schemeClr val="dk1"/>
                </a:solidFill>
              </a:rPr>
              <a:t>Online Account</a:t>
            </a:r>
            <a:endParaRPr b="1" baseline="30000" i="0" sz="3200" u="none" cap="none" strike="noStrike">
              <a:solidFill>
                <a:schemeClr val="dk1"/>
              </a:solidFill>
              <a:latin typeface="Arial"/>
              <a:ea typeface="Arial"/>
              <a:cs typeface="Arial"/>
              <a:sym typeface="Arial"/>
            </a:endParaRPr>
          </a:p>
        </p:txBody>
      </p:sp>
      <p:sp>
        <p:nvSpPr>
          <p:cNvPr id="398" name="Google Shape;398;g30700f97696_0_0"/>
          <p:cNvSpPr txBox="1"/>
          <p:nvPr/>
        </p:nvSpPr>
        <p:spPr>
          <a:xfrm>
            <a:off x="6731073" y="3662175"/>
            <a:ext cx="40332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aseline="30000" lang="en-US" sz="2400">
                <a:solidFill>
                  <a:schemeClr val="dk1"/>
                </a:solidFill>
              </a:rPr>
              <a:t>Submit your questions via the Contact Us Form </a:t>
            </a:r>
            <a:endParaRPr b="0" baseline="30000" i="0" sz="2400" u="none" cap="none" strike="noStrike">
              <a:solidFill>
                <a:schemeClr val="dk1"/>
              </a:solidFill>
              <a:latin typeface="Arial"/>
              <a:ea typeface="Arial"/>
              <a:cs typeface="Arial"/>
              <a:sym typeface="Arial"/>
            </a:endParaRPr>
          </a:p>
        </p:txBody>
      </p:sp>
      <p:sp>
        <p:nvSpPr>
          <p:cNvPr id="399" name="Google Shape;399;g30700f97696_0_0"/>
          <p:cNvSpPr txBox="1"/>
          <p:nvPr/>
        </p:nvSpPr>
        <p:spPr>
          <a:xfrm>
            <a:off x="6731066" y="4987550"/>
            <a:ext cx="364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0" baseline="30000" i="0" lang="en-US" sz="2400" u="none" cap="none" strike="noStrike">
                <a:solidFill>
                  <a:schemeClr val="dk1"/>
                </a:solidFill>
                <a:latin typeface="Arial"/>
                <a:ea typeface="Arial"/>
                <a:cs typeface="Arial"/>
                <a:sym typeface="Arial"/>
              </a:rPr>
              <a:t>Toll-Free: 877-248-0510</a:t>
            </a:r>
            <a:endParaRPr b="0" baseline="30000" i="0" sz="2400" u="none" cap="none" strike="noStrike">
              <a:solidFill>
                <a:schemeClr val="dk1"/>
              </a:solidFill>
              <a:latin typeface="Arial"/>
              <a:ea typeface="Arial"/>
              <a:cs typeface="Arial"/>
              <a:sym typeface="Arial"/>
            </a:endParaRPr>
          </a:p>
        </p:txBody>
      </p:sp>
      <p:pic>
        <p:nvPicPr>
          <p:cNvPr id="400" name="Google Shape;400;g30700f97696_0_0"/>
          <p:cNvPicPr preferRelativeResize="0"/>
          <p:nvPr/>
        </p:nvPicPr>
        <p:blipFill rotWithShape="1">
          <a:blip r:embed="rId4">
            <a:alphaModFix/>
          </a:blip>
          <a:srcRect b="0" l="0" r="0" t="0"/>
          <a:stretch/>
        </p:blipFill>
        <p:spPr>
          <a:xfrm>
            <a:off x="5420953" y="1831536"/>
            <a:ext cx="836471" cy="807549"/>
          </a:xfrm>
          <a:prstGeom prst="rect">
            <a:avLst/>
          </a:prstGeom>
          <a:noFill/>
          <a:ln>
            <a:noFill/>
          </a:ln>
        </p:spPr>
      </p:pic>
      <p:pic>
        <p:nvPicPr>
          <p:cNvPr id="401" name="Google Shape;401;g30700f97696_0_0"/>
          <p:cNvPicPr preferRelativeResize="0"/>
          <p:nvPr/>
        </p:nvPicPr>
        <p:blipFill rotWithShape="1">
          <a:blip r:embed="rId5">
            <a:alphaModFix/>
          </a:blip>
          <a:srcRect b="0" l="0" r="0" t="0"/>
          <a:stretch/>
        </p:blipFill>
        <p:spPr>
          <a:xfrm>
            <a:off x="5419841" y="3105037"/>
            <a:ext cx="838696" cy="809774"/>
          </a:xfrm>
          <a:prstGeom prst="rect">
            <a:avLst/>
          </a:prstGeom>
          <a:noFill/>
          <a:ln>
            <a:noFill/>
          </a:ln>
        </p:spPr>
      </p:pic>
      <p:pic>
        <p:nvPicPr>
          <p:cNvPr id="402" name="Google Shape;402;g30700f97696_0_0"/>
          <p:cNvPicPr preferRelativeResize="0"/>
          <p:nvPr/>
        </p:nvPicPr>
        <p:blipFill rotWithShape="1">
          <a:blip r:embed="rId6">
            <a:alphaModFix/>
          </a:blip>
          <a:srcRect b="0" l="0" r="0" t="0"/>
          <a:stretch/>
        </p:blipFill>
        <p:spPr>
          <a:xfrm>
            <a:off x="5462727" y="4429344"/>
            <a:ext cx="836471" cy="807549"/>
          </a:xfrm>
          <a:prstGeom prst="rect">
            <a:avLst/>
          </a:prstGeom>
          <a:noFill/>
          <a:ln>
            <a:noFill/>
          </a:ln>
        </p:spPr>
      </p:pic>
      <p:sp>
        <p:nvSpPr>
          <p:cNvPr id="403" name="Google Shape;403;g30700f97696_0_0"/>
          <p:cNvSpPr/>
          <p:nvPr/>
        </p:nvSpPr>
        <p:spPr>
          <a:xfrm>
            <a:off x="5261554" y="2962132"/>
            <a:ext cx="1155300" cy="1155300"/>
          </a:xfrm>
          <a:prstGeom prst="ellipse">
            <a:avLst/>
          </a:prstGeom>
          <a:solidFill>
            <a:srgbClr val="FFB71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404" name="Google Shape;404;g30700f97696_0_0"/>
          <p:cNvGrpSpPr/>
          <p:nvPr/>
        </p:nvGrpSpPr>
        <p:grpSpPr>
          <a:xfrm>
            <a:off x="5471785" y="3303358"/>
            <a:ext cx="734805" cy="461699"/>
            <a:chOff x="627575" y="1056975"/>
            <a:chExt cx="116425" cy="82125"/>
          </a:xfrm>
        </p:grpSpPr>
        <p:sp>
          <p:nvSpPr>
            <p:cNvPr id="405" name="Google Shape;405;g30700f97696_0_0"/>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g30700f97696_0_0"/>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30700f97696_0_0"/>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g30700f97696_0_0"/>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g30700f97696_0_0"/>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g2f0dc01d1a7_0_2174"/>
          <p:cNvPicPr preferRelativeResize="0"/>
          <p:nvPr/>
        </p:nvPicPr>
        <p:blipFill rotWithShape="1">
          <a:blip r:embed="rId3">
            <a:alphaModFix/>
          </a:blip>
          <a:srcRect b="33701" l="0" r="0" t="3958"/>
          <a:stretch/>
        </p:blipFill>
        <p:spPr>
          <a:xfrm>
            <a:off x="0" y="0"/>
            <a:ext cx="12192000" cy="5069151"/>
          </a:xfrm>
          <a:prstGeom prst="rect">
            <a:avLst/>
          </a:prstGeom>
          <a:noFill/>
          <a:ln>
            <a:noFill/>
          </a:ln>
        </p:spPr>
      </p:pic>
      <p:sp>
        <p:nvSpPr>
          <p:cNvPr id="415" name="Google Shape;415;g2f0dc01d1a7_0_2174"/>
          <p:cNvSpPr/>
          <p:nvPr/>
        </p:nvSpPr>
        <p:spPr>
          <a:xfrm>
            <a:off x="0" y="0"/>
            <a:ext cx="12192000" cy="5069100"/>
          </a:xfrm>
          <a:prstGeom prst="rect">
            <a:avLst/>
          </a:prstGeom>
          <a:solidFill>
            <a:schemeClr val="dk1">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6" name="Google Shape;416;g2f0dc01d1a7_0_2174"/>
          <p:cNvSpPr txBox="1"/>
          <p:nvPr/>
        </p:nvSpPr>
        <p:spPr>
          <a:xfrm>
            <a:off x="1096220" y="5592420"/>
            <a:ext cx="8366700" cy="831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Arial"/>
                <a:ea typeface="Arial"/>
                <a:cs typeface="Arial"/>
                <a:sym typeface="Arial"/>
              </a:rPr>
              <a:t>Thank you</a:t>
            </a:r>
            <a:endParaRPr b="1" i="0" sz="1400" u="none" cap="none" strike="noStrike">
              <a:solidFill>
                <a:schemeClr val="dk1"/>
              </a:solidFill>
              <a:latin typeface="Arial"/>
              <a:ea typeface="Arial"/>
              <a:cs typeface="Arial"/>
              <a:sym typeface="Arial"/>
            </a:endParaRPr>
          </a:p>
        </p:txBody>
      </p:sp>
      <p:pic>
        <p:nvPicPr>
          <p:cNvPr id="417" name="Google Shape;417;g2f0dc01d1a7_0_2174"/>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2f0dc01d1a7_0_111"/>
          <p:cNvPicPr preferRelativeResize="0"/>
          <p:nvPr/>
        </p:nvPicPr>
        <p:blipFill rotWithShape="1">
          <a:blip r:embed="rId3">
            <a:alphaModFix/>
          </a:blip>
          <a:srcRect b="32649" l="0" r="0" t="4983"/>
          <a:stretch/>
        </p:blipFill>
        <p:spPr>
          <a:xfrm>
            <a:off x="0" y="0"/>
            <a:ext cx="12191999" cy="5069100"/>
          </a:xfrm>
          <a:prstGeom prst="rect">
            <a:avLst/>
          </a:prstGeom>
          <a:noFill/>
          <a:ln>
            <a:noFill/>
          </a:ln>
        </p:spPr>
      </p:pic>
      <p:sp>
        <p:nvSpPr>
          <p:cNvPr id="125" name="Google Shape;125;g2f0dc01d1a7_0_111"/>
          <p:cNvSpPr/>
          <p:nvPr/>
        </p:nvSpPr>
        <p:spPr>
          <a:xfrm>
            <a:off x="0" y="0"/>
            <a:ext cx="12192000" cy="5069100"/>
          </a:xfrm>
          <a:prstGeom prst="rect">
            <a:avLst/>
          </a:prstGeom>
          <a:solidFill>
            <a:schemeClr val="dk1">
              <a:alpha val="6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6" name="Google Shape;126;g2f0dc01d1a7_0_111"/>
          <p:cNvSpPr txBox="1"/>
          <p:nvPr/>
        </p:nvSpPr>
        <p:spPr>
          <a:xfrm>
            <a:off x="518250" y="2705745"/>
            <a:ext cx="11155500" cy="14469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400" u="none" cap="none" strike="noStrike">
                <a:solidFill>
                  <a:schemeClr val="accent1"/>
                </a:solidFill>
                <a:latin typeface="Arial"/>
                <a:ea typeface="Arial"/>
                <a:cs typeface="Arial"/>
                <a:sym typeface="Arial"/>
              </a:rPr>
              <a:t>Dependent care</a:t>
            </a:r>
            <a:r>
              <a:rPr b="1" i="0" lang="en-US" sz="4400" u="none" cap="none" strike="noStrike">
                <a:solidFill>
                  <a:schemeClr val="lt1"/>
                </a:solidFill>
                <a:latin typeface="Arial"/>
                <a:ea typeface="Arial"/>
                <a:cs typeface="Arial"/>
                <a:sym typeface="Arial"/>
              </a:rPr>
              <a:t> flexible spending account (dependent care FSA)</a:t>
            </a:r>
            <a:endParaRPr b="1" i="0" sz="1200" u="none" cap="none" strike="noStrike">
              <a:solidFill>
                <a:srgbClr val="000000"/>
              </a:solidFill>
              <a:latin typeface="Arial"/>
              <a:ea typeface="Arial"/>
              <a:cs typeface="Arial"/>
              <a:sym typeface="Arial"/>
            </a:endParaRPr>
          </a:p>
        </p:txBody>
      </p:sp>
      <p:pic>
        <p:nvPicPr>
          <p:cNvPr id="127" name="Google Shape;127;g2f0dc01d1a7_0_111"/>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f0dc01d1a7_0_298"/>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Why choose a dependent care FSA?</a:t>
            </a:r>
            <a:endParaRPr b="1" sz="3600">
              <a:solidFill>
                <a:schemeClr val="dk1"/>
              </a:solidFill>
              <a:latin typeface="Arial"/>
              <a:ea typeface="Arial"/>
              <a:cs typeface="Arial"/>
              <a:sym typeface="Arial"/>
            </a:endParaRPr>
          </a:p>
        </p:txBody>
      </p:sp>
      <p:sp>
        <p:nvSpPr>
          <p:cNvPr id="133" name="Google Shape;133;g2f0dc01d1a7_0_298"/>
          <p:cNvSpPr txBox="1"/>
          <p:nvPr/>
        </p:nvSpPr>
        <p:spPr>
          <a:xfrm>
            <a:off x="1460821" y="4333671"/>
            <a:ext cx="2294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Funds on day 1</a:t>
            </a:r>
            <a:endParaRPr b="1" i="0" sz="2000" u="none" cap="none" strike="noStrike">
              <a:solidFill>
                <a:schemeClr val="dk1"/>
              </a:solidFill>
              <a:latin typeface="Arial"/>
              <a:ea typeface="Arial"/>
              <a:cs typeface="Arial"/>
              <a:sym typeface="Arial"/>
            </a:endParaRPr>
          </a:p>
        </p:txBody>
      </p:sp>
      <p:sp>
        <p:nvSpPr>
          <p:cNvPr id="134" name="Google Shape;134;g2f0dc01d1a7_0_298"/>
          <p:cNvSpPr txBox="1"/>
          <p:nvPr/>
        </p:nvSpPr>
        <p:spPr>
          <a:xfrm>
            <a:off x="5140327" y="4333675"/>
            <a:ext cx="1915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Save money</a:t>
            </a:r>
            <a:endParaRPr b="1" i="0" sz="2000" u="none" cap="none" strike="noStrike">
              <a:solidFill>
                <a:schemeClr val="dk1"/>
              </a:solidFill>
              <a:latin typeface="Arial"/>
              <a:ea typeface="Arial"/>
              <a:cs typeface="Arial"/>
              <a:sym typeface="Arial"/>
            </a:endParaRPr>
          </a:p>
        </p:txBody>
      </p:sp>
      <p:sp>
        <p:nvSpPr>
          <p:cNvPr id="135" name="Google Shape;135;g2f0dc01d1a7_0_298"/>
          <p:cNvSpPr/>
          <p:nvPr/>
        </p:nvSpPr>
        <p:spPr>
          <a:xfrm>
            <a:off x="1650133" y="2242817"/>
            <a:ext cx="1915500" cy="1915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6" name="Google Shape;136;g2f0dc01d1a7_0_298"/>
          <p:cNvSpPr txBox="1"/>
          <p:nvPr/>
        </p:nvSpPr>
        <p:spPr>
          <a:xfrm>
            <a:off x="8115688" y="4333675"/>
            <a:ext cx="2428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latin typeface="Arial"/>
                <a:ea typeface="Arial"/>
                <a:cs typeface="Arial"/>
                <a:sym typeface="Arial"/>
              </a:rPr>
              <a:t>Save strategically</a:t>
            </a:r>
            <a:endParaRPr b="1" i="0" sz="2000" u="none" cap="none" strike="noStrike">
              <a:solidFill>
                <a:schemeClr val="dk1"/>
              </a:solidFill>
              <a:latin typeface="Arial"/>
              <a:ea typeface="Arial"/>
              <a:cs typeface="Arial"/>
              <a:sym typeface="Arial"/>
            </a:endParaRPr>
          </a:p>
        </p:txBody>
      </p:sp>
      <p:pic>
        <p:nvPicPr>
          <p:cNvPr id="137" name="Google Shape;137;g2f0dc01d1a7_0_298"/>
          <p:cNvPicPr preferRelativeResize="0"/>
          <p:nvPr/>
        </p:nvPicPr>
        <p:blipFill rotWithShape="1">
          <a:blip r:embed="rId3">
            <a:alphaModFix/>
          </a:blip>
          <a:srcRect b="0" l="0" r="0" t="0"/>
          <a:stretch/>
        </p:blipFill>
        <p:spPr>
          <a:xfrm>
            <a:off x="1782496" y="2371617"/>
            <a:ext cx="1549070" cy="1495510"/>
          </a:xfrm>
          <a:prstGeom prst="rect">
            <a:avLst/>
          </a:prstGeom>
          <a:noFill/>
          <a:ln>
            <a:noFill/>
          </a:ln>
        </p:spPr>
      </p:pic>
      <p:sp>
        <p:nvSpPr>
          <p:cNvPr id="138" name="Google Shape;138;g2f0dc01d1a7_0_298"/>
          <p:cNvSpPr/>
          <p:nvPr/>
        </p:nvSpPr>
        <p:spPr>
          <a:xfrm>
            <a:off x="5140337" y="2242817"/>
            <a:ext cx="1915500" cy="1915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9" name="Google Shape;139;g2f0dc01d1a7_0_298"/>
          <p:cNvSpPr/>
          <p:nvPr/>
        </p:nvSpPr>
        <p:spPr>
          <a:xfrm>
            <a:off x="8372348" y="2242817"/>
            <a:ext cx="1915500" cy="1915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40" name="Google Shape;140;g2f0dc01d1a7_0_298"/>
          <p:cNvGrpSpPr/>
          <p:nvPr/>
        </p:nvGrpSpPr>
        <p:grpSpPr>
          <a:xfrm>
            <a:off x="0" y="5948039"/>
            <a:ext cx="12192000" cy="909900"/>
            <a:chOff x="0" y="5948039"/>
            <a:chExt cx="12192000" cy="909900"/>
          </a:xfrm>
        </p:grpSpPr>
        <p:sp>
          <p:nvSpPr>
            <p:cNvPr id="141" name="Google Shape;141;g2f0dc01d1a7_0_298"/>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2" name="Google Shape;142;g2f0dc01d1a7_0_298"/>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143" name="Google Shape;143;g2f0dc01d1a7_0_298"/>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44" name="Google Shape;144;g2f0dc01d1a7_0_298"/>
          <p:cNvGrpSpPr/>
          <p:nvPr/>
        </p:nvGrpSpPr>
        <p:grpSpPr>
          <a:xfrm>
            <a:off x="5504700" y="2695430"/>
            <a:ext cx="1182635" cy="1010312"/>
            <a:chOff x="2760775" y="670475"/>
            <a:chExt cx="106375" cy="90875"/>
          </a:xfrm>
        </p:grpSpPr>
        <p:sp>
          <p:nvSpPr>
            <p:cNvPr id="145" name="Google Shape;145;g2f0dc01d1a7_0_298"/>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g2f0dc01d1a7_0_298"/>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2f0dc01d1a7_0_298"/>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2f0dc01d1a7_0_298"/>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9" name="Google Shape;149;g2f0dc01d1a7_0_298"/>
          <p:cNvGrpSpPr/>
          <p:nvPr/>
        </p:nvGrpSpPr>
        <p:grpSpPr>
          <a:xfrm>
            <a:off x="8830265" y="2672071"/>
            <a:ext cx="999532" cy="1033658"/>
            <a:chOff x="2949625" y="1046925"/>
            <a:chExt cx="98850" cy="102225"/>
          </a:xfrm>
        </p:grpSpPr>
        <p:sp>
          <p:nvSpPr>
            <p:cNvPr id="150" name="Google Shape;150;g2f0dc01d1a7_0_298"/>
            <p:cNvSpPr/>
            <p:nvPr/>
          </p:nvSpPr>
          <p:spPr>
            <a:xfrm>
              <a:off x="2949625" y="1108075"/>
              <a:ext cx="15100" cy="34375"/>
            </a:xfrm>
            <a:custGeom>
              <a:rect b="b" l="l" r="r" t="t"/>
              <a:pathLst>
                <a:path extrusionOk="0" h="1375" w="604">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2f0dc01d1a7_0_298"/>
            <p:cNvSpPr/>
            <p:nvPr/>
          </p:nvSpPr>
          <p:spPr>
            <a:xfrm>
              <a:off x="2961775" y="1111850"/>
              <a:ext cx="86700" cy="37300"/>
            </a:xfrm>
            <a:custGeom>
              <a:rect b="b" l="l" r="r" t="t"/>
              <a:pathLst>
                <a:path extrusionOk="0" h="1492" w="3468">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f0dc01d1a7_0_298"/>
            <p:cNvSpPr/>
            <p:nvPr/>
          </p:nvSpPr>
          <p:spPr>
            <a:xfrm>
              <a:off x="2960925" y="1111000"/>
              <a:ext cx="58675" cy="22225"/>
            </a:xfrm>
            <a:custGeom>
              <a:rect b="b" l="l" r="r" t="t"/>
              <a:pathLst>
                <a:path extrusionOk="0" h="889" w="2347">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f0dc01d1a7_0_298"/>
            <p:cNvSpPr/>
            <p:nvPr/>
          </p:nvSpPr>
          <p:spPr>
            <a:xfrm>
              <a:off x="2974750" y="1046925"/>
              <a:ext cx="60325" cy="60350"/>
            </a:xfrm>
            <a:custGeom>
              <a:rect b="b" l="l" r="r" t="t"/>
              <a:pathLst>
                <a:path extrusionOk="0" h="2414" w="2413">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2f0dc01d1a7_0_298"/>
            <p:cNvSpPr/>
            <p:nvPr/>
          </p:nvSpPr>
          <p:spPr>
            <a:xfrm>
              <a:off x="3002400" y="1060325"/>
              <a:ext cx="10075" cy="7150"/>
            </a:xfrm>
            <a:custGeom>
              <a:rect b="b" l="l" r="r" t="t"/>
              <a:pathLst>
                <a:path extrusionOk="0" h="286" w="403">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2f0dc01d1a7_0_298"/>
            <p:cNvSpPr/>
            <p:nvPr/>
          </p:nvSpPr>
          <p:spPr>
            <a:xfrm>
              <a:off x="2997375" y="1083775"/>
              <a:ext cx="9650" cy="7150"/>
            </a:xfrm>
            <a:custGeom>
              <a:rect b="b" l="l" r="r" t="t"/>
              <a:pathLst>
                <a:path extrusionOk="0" h="286" w="386">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2f0dc01d1a7_0_298"/>
            <p:cNvSpPr/>
            <p:nvPr/>
          </p:nvSpPr>
          <p:spPr>
            <a:xfrm>
              <a:off x="2996125" y="1060325"/>
              <a:ext cx="11325" cy="17625"/>
            </a:xfrm>
            <a:custGeom>
              <a:rect b="b" l="l" r="r" t="t"/>
              <a:pathLst>
                <a:path extrusionOk="0" h="705" w="453">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f0dc01d1a7_0_298"/>
            <p:cNvSpPr/>
            <p:nvPr/>
          </p:nvSpPr>
          <p:spPr>
            <a:xfrm>
              <a:off x="3002400" y="1072900"/>
              <a:ext cx="11750" cy="18025"/>
            </a:xfrm>
            <a:custGeom>
              <a:rect b="b" l="l" r="r" t="t"/>
              <a:pathLst>
                <a:path extrusionOk="0" h="721" w="47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f0dc01d1a7_0_298"/>
            <p:cNvSpPr/>
            <p:nvPr/>
          </p:nvSpPr>
          <p:spPr>
            <a:xfrm>
              <a:off x="3001975" y="1085875"/>
              <a:ext cx="5050" cy="8400"/>
            </a:xfrm>
            <a:custGeom>
              <a:rect b="b" l="l" r="r" t="t"/>
              <a:pathLst>
                <a:path extrusionOk="0" h="336" w="202">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g2f0dc01d1a7_0_298"/>
            <p:cNvSpPr/>
            <p:nvPr/>
          </p:nvSpPr>
          <p:spPr>
            <a:xfrm>
              <a:off x="3001975" y="1056975"/>
              <a:ext cx="5050" cy="8400"/>
            </a:xfrm>
            <a:custGeom>
              <a:rect b="b" l="l" r="r" t="t"/>
              <a:pathLst>
                <a:path extrusionOk="0" h="336" w="202">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g2f0dc01d1a7_0_523"/>
          <p:cNvGrpSpPr/>
          <p:nvPr/>
        </p:nvGrpSpPr>
        <p:grpSpPr>
          <a:xfrm>
            <a:off x="0" y="5948039"/>
            <a:ext cx="12192000" cy="909900"/>
            <a:chOff x="0" y="5948039"/>
            <a:chExt cx="12192000" cy="909900"/>
          </a:xfrm>
        </p:grpSpPr>
        <p:sp>
          <p:nvSpPr>
            <p:cNvPr id="165" name="Google Shape;165;g2f0dc01d1a7_0_523"/>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66" name="Google Shape;166;g2f0dc01d1a7_0_52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67" name="Google Shape;167;g2f0dc01d1a7_0_523"/>
          <p:cNvSpPr/>
          <p:nvPr/>
        </p:nvSpPr>
        <p:spPr>
          <a:xfrm>
            <a:off x="-152400" y="2144676"/>
            <a:ext cx="9519900" cy="208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8" name="Google Shape;168;g2f0dc01d1a7_0_523"/>
          <p:cNvSpPr txBox="1"/>
          <p:nvPr>
            <p:ph type="title"/>
          </p:nvPr>
        </p:nvSpPr>
        <p:spPr>
          <a:xfrm>
            <a:off x="861924" y="313373"/>
            <a:ext cx="7505700" cy="702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1" lang="en-US">
                <a:latin typeface="Arial"/>
                <a:ea typeface="Arial"/>
                <a:cs typeface="Arial"/>
                <a:sym typeface="Arial"/>
              </a:rPr>
              <a:t>Annual contribution limit</a:t>
            </a:r>
            <a:endParaRPr b="1">
              <a:solidFill>
                <a:schemeClr val="dk1"/>
              </a:solidFill>
              <a:latin typeface="Arial"/>
              <a:ea typeface="Arial"/>
              <a:cs typeface="Arial"/>
              <a:sym typeface="Arial"/>
            </a:endParaRPr>
          </a:p>
        </p:txBody>
      </p:sp>
      <p:sp>
        <p:nvSpPr>
          <p:cNvPr id="169" name="Google Shape;169;g2f0dc01d1a7_0_523"/>
          <p:cNvSpPr txBox="1"/>
          <p:nvPr/>
        </p:nvSpPr>
        <p:spPr>
          <a:xfrm>
            <a:off x="843001" y="4495763"/>
            <a:ext cx="7138500" cy="11814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Contribute and spend funds tax-free</a:t>
            </a:r>
            <a:endParaRPr b="0" i="0" sz="1800" u="none" cap="none" strike="noStrike">
              <a:solidFill>
                <a:schemeClr val="dk1"/>
              </a:solidFill>
              <a:latin typeface="Arial"/>
              <a:ea typeface="Arial"/>
              <a:cs typeface="Arial"/>
              <a:sym typeface="Arial"/>
            </a:endParaRPr>
          </a:p>
          <a:p>
            <a:pPr indent="-342900" lvl="0" marL="45720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Pay for qualified dependent care expenses</a:t>
            </a:r>
            <a:endParaRPr b="0" i="0" sz="1800" u="none" cap="none" strike="noStrike">
              <a:solidFill>
                <a:schemeClr val="dk1"/>
              </a:solidFill>
              <a:latin typeface="Arial"/>
              <a:ea typeface="Arial"/>
              <a:cs typeface="Arial"/>
              <a:sym typeface="Arial"/>
            </a:endParaRPr>
          </a:p>
          <a:p>
            <a:pPr indent="-342900" lvl="0" marL="45720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Recurring Dependent Care Form</a:t>
            </a:r>
            <a:endParaRPr b="0" i="0" sz="1800" u="none" cap="none" strike="noStrike">
              <a:solidFill>
                <a:schemeClr val="dk1"/>
              </a:solidFill>
              <a:latin typeface="Arial"/>
              <a:ea typeface="Arial"/>
              <a:cs typeface="Arial"/>
              <a:sym typeface="Arial"/>
            </a:endParaRPr>
          </a:p>
        </p:txBody>
      </p:sp>
      <p:sp>
        <p:nvSpPr>
          <p:cNvPr id="170" name="Google Shape;170;g2f0dc01d1a7_0_523"/>
          <p:cNvSpPr txBox="1"/>
          <p:nvPr/>
        </p:nvSpPr>
        <p:spPr>
          <a:xfrm>
            <a:off x="4452425" y="2348314"/>
            <a:ext cx="2837100" cy="1045500"/>
          </a:xfrm>
          <a:prstGeom prst="rect">
            <a:avLst/>
          </a:prstGeom>
          <a:noFill/>
          <a:ln>
            <a:noFill/>
          </a:ln>
        </p:spPr>
        <p:txBody>
          <a:bodyPr anchorCtr="0" anchor="t" bIns="45700" lIns="91425" spcFirstLastPara="1" rIns="91425" wrap="square" tIns="45700">
            <a:normAutofit fontScale="85000"/>
          </a:bodyPr>
          <a:lstStyle/>
          <a:p>
            <a:pPr indent="0" lvl="0" marL="0" marR="0" rtl="0" algn="r">
              <a:lnSpc>
                <a:spcPct val="90000"/>
              </a:lnSpc>
              <a:spcBef>
                <a:spcPts val="0"/>
              </a:spcBef>
              <a:spcAft>
                <a:spcPts val="0"/>
              </a:spcAft>
              <a:buClr>
                <a:srgbClr val="253746"/>
              </a:buClr>
              <a:buSzPct val="108107"/>
              <a:buFont typeface="Arial"/>
              <a:buNone/>
            </a:pPr>
            <a:r>
              <a:rPr b="1" i="0" lang="en-US" sz="8000" u="none" cap="none" strike="noStrike">
                <a:solidFill>
                  <a:schemeClr val="lt1"/>
                </a:solidFill>
                <a:latin typeface="Arial"/>
                <a:ea typeface="Arial"/>
                <a:cs typeface="Arial"/>
                <a:sym typeface="Arial"/>
              </a:rPr>
              <a:t>$2,500</a:t>
            </a:r>
            <a:endParaRPr b="1" i="0" sz="1400" u="none" cap="none" strike="noStrike">
              <a:solidFill>
                <a:schemeClr val="lt1"/>
              </a:solidFill>
              <a:latin typeface="Arial"/>
              <a:ea typeface="Arial"/>
              <a:cs typeface="Arial"/>
              <a:sym typeface="Arial"/>
            </a:endParaRPr>
          </a:p>
        </p:txBody>
      </p:sp>
      <p:sp>
        <p:nvSpPr>
          <p:cNvPr id="171" name="Google Shape;171;g2f0dc01d1a7_0_523"/>
          <p:cNvSpPr txBox="1"/>
          <p:nvPr/>
        </p:nvSpPr>
        <p:spPr>
          <a:xfrm>
            <a:off x="804227" y="3323213"/>
            <a:ext cx="3345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per household</a:t>
            </a:r>
            <a:endParaRPr b="1" i="0" sz="1800" u="none" cap="none" strike="noStrike">
              <a:solidFill>
                <a:schemeClr val="dk1"/>
              </a:solidFill>
              <a:latin typeface="Arial"/>
              <a:ea typeface="Arial"/>
              <a:cs typeface="Arial"/>
              <a:sym typeface="Arial"/>
            </a:endParaRPr>
          </a:p>
        </p:txBody>
      </p:sp>
      <p:sp>
        <p:nvSpPr>
          <p:cNvPr id="172" name="Google Shape;172;g2f0dc01d1a7_0_523"/>
          <p:cNvSpPr txBox="1"/>
          <p:nvPr/>
        </p:nvSpPr>
        <p:spPr>
          <a:xfrm>
            <a:off x="4528625" y="3391900"/>
            <a:ext cx="34719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per person (if married or filing separately)</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173" name="Google Shape;173;g2f0dc01d1a7_0_523"/>
          <p:cNvSpPr/>
          <p:nvPr/>
        </p:nvSpPr>
        <p:spPr>
          <a:xfrm>
            <a:off x="861928" y="1442385"/>
            <a:ext cx="6644100" cy="70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202</a:t>
            </a:r>
            <a:r>
              <a:rPr b="1" lang="en-US" sz="2400">
                <a:solidFill>
                  <a:schemeClr val="dk1"/>
                </a:solidFill>
              </a:rPr>
              <a:t>5</a:t>
            </a:r>
            <a:r>
              <a:rPr b="1" i="0" lang="en-US" sz="2400" u="none" cap="none" strike="noStrike">
                <a:solidFill>
                  <a:schemeClr val="dk1"/>
                </a:solidFill>
                <a:latin typeface="Arial"/>
                <a:ea typeface="Arial"/>
                <a:cs typeface="Arial"/>
                <a:sym typeface="Arial"/>
              </a:rPr>
              <a:t> dependent care FSA maximum:</a:t>
            </a:r>
            <a:endParaRPr b="1" i="0" sz="2400" u="none" cap="none" strike="noStrike">
              <a:solidFill>
                <a:srgbClr val="000000"/>
              </a:solidFill>
              <a:latin typeface="Arial"/>
              <a:ea typeface="Arial"/>
              <a:cs typeface="Arial"/>
              <a:sym typeface="Arial"/>
            </a:endParaRPr>
          </a:p>
        </p:txBody>
      </p:sp>
      <p:sp>
        <p:nvSpPr>
          <p:cNvPr id="174" name="Google Shape;174;g2f0dc01d1a7_0_523"/>
          <p:cNvSpPr/>
          <p:nvPr/>
        </p:nvSpPr>
        <p:spPr>
          <a:xfrm>
            <a:off x="0" y="9944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5" name="Google Shape;175;g2f0dc01d1a7_0_523"/>
          <p:cNvSpPr txBox="1"/>
          <p:nvPr/>
        </p:nvSpPr>
        <p:spPr>
          <a:xfrm>
            <a:off x="728025" y="2346389"/>
            <a:ext cx="2837100" cy="1045500"/>
          </a:xfrm>
          <a:prstGeom prst="rect">
            <a:avLst/>
          </a:prstGeom>
          <a:noFill/>
          <a:ln>
            <a:noFill/>
          </a:ln>
        </p:spPr>
        <p:txBody>
          <a:bodyPr anchorCtr="0" anchor="t" bIns="45700" lIns="91425" spcFirstLastPara="1" rIns="91425" wrap="square" tIns="45700">
            <a:normAutofit fontScale="85000"/>
          </a:bodyPr>
          <a:lstStyle/>
          <a:p>
            <a:pPr indent="0" lvl="0" marL="0" marR="0" rtl="0" algn="r">
              <a:lnSpc>
                <a:spcPct val="90000"/>
              </a:lnSpc>
              <a:spcBef>
                <a:spcPts val="0"/>
              </a:spcBef>
              <a:spcAft>
                <a:spcPts val="0"/>
              </a:spcAft>
              <a:buClr>
                <a:srgbClr val="253746"/>
              </a:buClr>
              <a:buSzPct val="108107"/>
              <a:buFont typeface="Arial"/>
              <a:buNone/>
            </a:pPr>
            <a:r>
              <a:rPr b="1" i="0" lang="en-US" sz="8000" u="none" cap="none" strike="noStrike">
                <a:solidFill>
                  <a:schemeClr val="lt1"/>
                </a:solidFill>
                <a:latin typeface="Arial"/>
                <a:ea typeface="Arial"/>
                <a:cs typeface="Arial"/>
                <a:sym typeface="Arial"/>
              </a:rPr>
              <a:t>$5,000</a:t>
            </a:r>
            <a:endParaRPr b="1" i="0" sz="1400" u="none" cap="none" strike="noStrike">
              <a:solidFill>
                <a:schemeClr val="lt1"/>
              </a:solidFill>
              <a:latin typeface="Arial"/>
              <a:ea typeface="Arial"/>
              <a:cs typeface="Arial"/>
              <a:sym typeface="Arial"/>
            </a:endParaRPr>
          </a:p>
        </p:txBody>
      </p:sp>
      <p:pic>
        <p:nvPicPr>
          <p:cNvPr id="176" name="Google Shape;176;g2f0dc01d1a7_0_523"/>
          <p:cNvPicPr preferRelativeResize="0"/>
          <p:nvPr/>
        </p:nvPicPr>
        <p:blipFill rotWithShape="1">
          <a:blip r:embed="rId4">
            <a:alphaModFix/>
          </a:blip>
          <a:srcRect b="1968" l="55789" r="7460" t="0"/>
          <a:stretch/>
        </p:blipFill>
        <p:spPr>
          <a:xfrm>
            <a:off x="8824500" y="0"/>
            <a:ext cx="3344999" cy="5948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grpSp>
        <p:nvGrpSpPr>
          <p:cNvPr id="181" name="Google Shape;181;g2f0dc01d1a7_0_638"/>
          <p:cNvGrpSpPr/>
          <p:nvPr/>
        </p:nvGrpSpPr>
        <p:grpSpPr>
          <a:xfrm>
            <a:off x="0" y="5948039"/>
            <a:ext cx="12192000" cy="909900"/>
            <a:chOff x="0" y="5948039"/>
            <a:chExt cx="12192000" cy="909900"/>
          </a:xfrm>
        </p:grpSpPr>
        <p:sp>
          <p:nvSpPr>
            <p:cNvPr id="182" name="Google Shape;182;g2f0dc01d1a7_0_638"/>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3" name="Google Shape;183;g2f0dc01d1a7_0_638"/>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84" name="Google Shape;184;g2f0dc01d1a7_0_638"/>
          <p:cNvSpPr/>
          <p:nvPr/>
        </p:nvSpPr>
        <p:spPr>
          <a:xfrm>
            <a:off x="-87086" y="4315326"/>
            <a:ext cx="9519900" cy="1860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5" name="Google Shape;185;g2f0dc01d1a7_0_638"/>
          <p:cNvSpPr txBox="1"/>
          <p:nvPr>
            <p:ph type="title"/>
          </p:nvPr>
        </p:nvSpPr>
        <p:spPr>
          <a:xfrm>
            <a:off x="861924" y="313373"/>
            <a:ext cx="7505700" cy="7023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Inter Black"/>
              <a:buNone/>
            </a:pPr>
            <a:r>
              <a:rPr b="1" lang="en-US">
                <a:latin typeface="Arial"/>
                <a:ea typeface="Arial"/>
                <a:cs typeface="Arial"/>
                <a:sym typeface="Arial"/>
              </a:rPr>
              <a:t>Meet Kenneth</a:t>
            </a:r>
            <a:endParaRPr b="1">
              <a:solidFill>
                <a:schemeClr val="dk1"/>
              </a:solidFill>
              <a:latin typeface="Arial"/>
              <a:ea typeface="Arial"/>
              <a:cs typeface="Arial"/>
              <a:sym typeface="Arial"/>
            </a:endParaRPr>
          </a:p>
        </p:txBody>
      </p:sp>
      <p:sp>
        <p:nvSpPr>
          <p:cNvPr id="186" name="Google Shape;186;g2f0dc01d1a7_0_638"/>
          <p:cNvSpPr txBox="1"/>
          <p:nvPr/>
        </p:nvSpPr>
        <p:spPr>
          <a:xfrm>
            <a:off x="861924" y="2743703"/>
            <a:ext cx="3660600" cy="1655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GROSS ANNUAL PAY…………..……… $60,000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TAX RATE (18%) …………………..……-$10,800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NET ANNUAL PAY ………………….…  $49,200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DEPENDENT CARE  EXPENSES ……. -$5,000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FINAL TAKE-HOME PAY ……….….…. $44,200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187" name="Google Shape;187;g2f0dc01d1a7_0_638"/>
          <p:cNvSpPr txBox="1"/>
          <p:nvPr/>
        </p:nvSpPr>
        <p:spPr>
          <a:xfrm>
            <a:off x="4520555" y="2696474"/>
            <a:ext cx="3780600" cy="16557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GROSS ANNUAL PAY…………….…… $60,000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ANNUAL FSA CONTRIBUTION  ……....-$5,000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ADJUSTED GROSS PAY …………..…..$55,000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TAX RATE (18%) ……………………...… -$9,900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rPr b="1" i="0" lang="en-US" sz="1200" u="none" cap="none" strike="noStrike">
                <a:solidFill>
                  <a:schemeClr val="dk1"/>
                </a:solidFill>
                <a:latin typeface="Arial"/>
                <a:ea typeface="Arial"/>
                <a:cs typeface="Arial"/>
                <a:sym typeface="Arial"/>
              </a:rPr>
              <a:t>FINAL TAKE-HOME PAY ………......…. $45,100</a:t>
            </a:r>
            <a:endParaRPr b="1" i="0" sz="1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chemeClr val="lt1"/>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188" name="Google Shape;188;g2f0dc01d1a7_0_638"/>
          <p:cNvSpPr txBox="1"/>
          <p:nvPr/>
        </p:nvSpPr>
        <p:spPr>
          <a:xfrm>
            <a:off x="4902100" y="4511389"/>
            <a:ext cx="2837100" cy="1045500"/>
          </a:xfrm>
          <a:prstGeom prst="rect">
            <a:avLst/>
          </a:prstGeom>
          <a:noFill/>
          <a:ln>
            <a:noFill/>
          </a:ln>
        </p:spPr>
        <p:txBody>
          <a:bodyPr anchorCtr="0" anchor="t" bIns="45700" lIns="91425" spcFirstLastPara="1" rIns="91425" wrap="square" tIns="45700">
            <a:normAutofit lnSpcReduction="20000"/>
          </a:bodyPr>
          <a:lstStyle/>
          <a:p>
            <a:pPr indent="0" lvl="0" marL="0" marR="0" rtl="0" algn="r">
              <a:lnSpc>
                <a:spcPct val="90000"/>
              </a:lnSpc>
              <a:spcBef>
                <a:spcPts val="0"/>
              </a:spcBef>
              <a:spcAft>
                <a:spcPts val="0"/>
              </a:spcAft>
              <a:buClr>
                <a:srgbClr val="253746"/>
              </a:buClr>
              <a:buSzPts val="8649"/>
              <a:buFont typeface="Arial"/>
              <a:buNone/>
            </a:pPr>
            <a:r>
              <a:rPr b="1" i="0" lang="en-US" sz="8000" u="none" cap="none" strike="noStrike">
                <a:solidFill>
                  <a:schemeClr val="lt1"/>
                </a:solidFill>
                <a:latin typeface="Arial"/>
                <a:ea typeface="Arial"/>
                <a:cs typeface="Arial"/>
                <a:sym typeface="Arial"/>
              </a:rPr>
              <a:t>$900</a:t>
            </a:r>
            <a:endParaRPr b="1" i="0" sz="1400" u="none" cap="none" strike="noStrike">
              <a:solidFill>
                <a:schemeClr val="lt1"/>
              </a:solidFill>
              <a:latin typeface="Arial"/>
              <a:ea typeface="Arial"/>
              <a:cs typeface="Arial"/>
              <a:sym typeface="Arial"/>
            </a:endParaRPr>
          </a:p>
        </p:txBody>
      </p:sp>
      <p:sp>
        <p:nvSpPr>
          <p:cNvPr id="189" name="Google Shape;189;g2f0dc01d1a7_0_638"/>
          <p:cNvSpPr txBox="1"/>
          <p:nvPr/>
        </p:nvSpPr>
        <p:spPr>
          <a:xfrm>
            <a:off x="880427" y="2293975"/>
            <a:ext cx="3345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Without dependent care FSA</a:t>
            </a:r>
            <a:endParaRPr b="1" i="0" sz="1800" u="none" cap="none" strike="noStrike">
              <a:solidFill>
                <a:schemeClr val="dk1"/>
              </a:solidFill>
              <a:latin typeface="Arial"/>
              <a:ea typeface="Arial"/>
              <a:cs typeface="Arial"/>
              <a:sym typeface="Arial"/>
            </a:endParaRPr>
          </a:p>
        </p:txBody>
      </p:sp>
      <p:sp>
        <p:nvSpPr>
          <p:cNvPr id="190" name="Google Shape;190;g2f0dc01d1a7_0_638"/>
          <p:cNvSpPr txBox="1"/>
          <p:nvPr/>
        </p:nvSpPr>
        <p:spPr>
          <a:xfrm>
            <a:off x="4514698" y="2251100"/>
            <a:ext cx="3471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With dependent care FSA</a:t>
            </a:r>
            <a:endParaRPr b="1" i="0" sz="1800" u="none" cap="none" strike="noStrike">
              <a:solidFill>
                <a:schemeClr val="dk1"/>
              </a:solidFill>
              <a:latin typeface="Arial"/>
              <a:ea typeface="Arial"/>
              <a:cs typeface="Arial"/>
              <a:sym typeface="Arial"/>
            </a:endParaRPr>
          </a:p>
        </p:txBody>
      </p:sp>
      <p:sp>
        <p:nvSpPr>
          <p:cNvPr id="191" name="Google Shape;191;g2f0dc01d1a7_0_638"/>
          <p:cNvSpPr txBox="1"/>
          <p:nvPr/>
        </p:nvSpPr>
        <p:spPr>
          <a:xfrm>
            <a:off x="861924" y="4522727"/>
            <a:ext cx="3372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none" cap="none" strike="noStrike">
                <a:solidFill>
                  <a:schemeClr val="lt1"/>
                </a:solidFill>
                <a:latin typeface="Arial"/>
                <a:ea typeface="Arial"/>
                <a:cs typeface="Arial"/>
                <a:sym typeface="Arial"/>
              </a:rPr>
              <a:t>Take home this much more with a dependent care FSA</a:t>
            </a:r>
            <a:endParaRPr b="1" i="0" sz="1800" u="none" cap="none" strike="noStrike">
              <a:solidFill>
                <a:schemeClr val="lt1"/>
              </a:solidFill>
              <a:latin typeface="Arial"/>
              <a:ea typeface="Arial"/>
              <a:cs typeface="Arial"/>
              <a:sym typeface="Arial"/>
            </a:endParaRPr>
          </a:p>
        </p:txBody>
      </p:sp>
      <p:sp>
        <p:nvSpPr>
          <p:cNvPr id="192" name="Google Shape;192;g2f0dc01d1a7_0_638"/>
          <p:cNvSpPr txBox="1"/>
          <p:nvPr/>
        </p:nvSpPr>
        <p:spPr>
          <a:xfrm>
            <a:off x="861924" y="5449311"/>
            <a:ext cx="7030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All figures in this table are estimates and based on an annual salary of $60,000 and maximum contribution limits to the benefit account. Your salary, tax rate, healthcare expenses and tax savings may be different.</a:t>
            </a:r>
            <a:endParaRPr b="0" i="0" sz="1200" u="none" cap="none" strike="noStrike">
              <a:solidFill>
                <a:schemeClr val="dk1"/>
              </a:solidFill>
              <a:latin typeface="Arial"/>
              <a:ea typeface="Arial"/>
              <a:cs typeface="Arial"/>
              <a:sym typeface="Arial"/>
            </a:endParaRPr>
          </a:p>
        </p:txBody>
      </p:sp>
      <p:sp>
        <p:nvSpPr>
          <p:cNvPr id="193" name="Google Shape;193;g2f0dc01d1a7_0_638"/>
          <p:cNvSpPr/>
          <p:nvPr/>
        </p:nvSpPr>
        <p:spPr>
          <a:xfrm>
            <a:off x="880413" y="1217215"/>
            <a:ext cx="54747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Kenneth is a 36 year old single father with two children in daycare.</a:t>
            </a:r>
            <a:endParaRPr b="0" i="0" sz="1400" u="none" cap="none" strike="noStrike">
              <a:solidFill>
                <a:srgbClr val="000000"/>
              </a:solidFill>
              <a:latin typeface="Arial"/>
              <a:ea typeface="Arial"/>
              <a:cs typeface="Arial"/>
              <a:sym typeface="Arial"/>
            </a:endParaRPr>
          </a:p>
        </p:txBody>
      </p:sp>
      <p:sp>
        <p:nvSpPr>
          <p:cNvPr id="194" name="Google Shape;194;g2f0dc01d1a7_0_638"/>
          <p:cNvSpPr/>
          <p:nvPr/>
        </p:nvSpPr>
        <p:spPr>
          <a:xfrm>
            <a:off x="0" y="9944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95" name="Google Shape;195;g2f0dc01d1a7_0_638"/>
          <p:cNvGrpSpPr/>
          <p:nvPr/>
        </p:nvGrpSpPr>
        <p:grpSpPr>
          <a:xfrm>
            <a:off x="4563112" y="1646536"/>
            <a:ext cx="544500" cy="544500"/>
            <a:chOff x="-596322" y="2382796"/>
            <a:chExt cx="544500" cy="544500"/>
          </a:xfrm>
        </p:grpSpPr>
        <p:sp>
          <p:nvSpPr>
            <p:cNvPr id="196" name="Google Shape;196;g2f0dc01d1a7_0_638"/>
            <p:cNvSpPr/>
            <p:nvPr/>
          </p:nvSpPr>
          <p:spPr>
            <a:xfrm>
              <a:off x="-596322" y="2382796"/>
              <a:ext cx="544500" cy="544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97" name="Google Shape;197;g2f0dc01d1a7_0_638"/>
            <p:cNvGrpSpPr/>
            <p:nvPr/>
          </p:nvGrpSpPr>
          <p:grpSpPr>
            <a:xfrm>
              <a:off x="-500798" y="2499662"/>
              <a:ext cx="372334" cy="318081"/>
              <a:chOff x="2760775" y="670475"/>
              <a:chExt cx="106375" cy="90875"/>
            </a:xfrm>
          </p:grpSpPr>
          <p:sp>
            <p:nvSpPr>
              <p:cNvPr id="198" name="Google Shape;198;g2f0dc01d1a7_0_638"/>
              <p:cNvSpPr/>
              <p:nvPr/>
            </p:nvSpPr>
            <p:spPr>
              <a:xfrm>
                <a:off x="2792175" y="699775"/>
                <a:ext cx="38125" cy="9650"/>
              </a:xfrm>
              <a:custGeom>
                <a:rect b="b" l="l" r="r" t="t"/>
                <a:pathLst>
                  <a:path extrusionOk="0" h="386" w="1525">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f0dc01d1a7_0_638"/>
              <p:cNvSpPr/>
              <p:nvPr/>
            </p:nvSpPr>
            <p:spPr>
              <a:xfrm>
                <a:off x="2760775" y="691400"/>
                <a:ext cx="90475" cy="69950"/>
              </a:xfrm>
              <a:custGeom>
                <a:rect b="b" l="l" r="r" t="t"/>
                <a:pathLst>
                  <a:path extrusionOk="0" h="2798" w="3619">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2f0dc01d1a7_0_638"/>
              <p:cNvSpPr/>
              <p:nvPr/>
            </p:nvSpPr>
            <p:spPr>
              <a:xfrm>
                <a:off x="2846200" y="706050"/>
                <a:ext cx="20950" cy="17625"/>
              </a:xfrm>
              <a:custGeom>
                <a:rect b="b" l="l" r="r" t="t"/>
                <a:pathLst>
                  <a:path extrusionOk="0" h="705" w="838">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2f0dc01d1a7_0_638"/>
              <p:cNvSpPr/>
              <p:nvPr/>
            </p:nvSpPr>
            <p:spPr>
              <a:xfrm>
                <a:off x="2792600" y="670475"/>
                <a:ext cx="37700" cy="35600"/>
              </a:xfrm>
              <a:custGeom>
                <a:rect b="b" l="l" r="r" t="t"/>
                <a:pathLst>
                  <a:path extrusionOk="0" h="1424" w="1508">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02" name="Google Shape;202;g2f0dc01d1a7_0_638"/>
          <p:cNvSpPr/>
          <p:nvPr/>
        </p:nvSpPr>
        <p:spPr>
          <a:xfrm>
            <a:off x="953057" y="1686833"/>
            <a:ext cx="544500" cy="544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03" name="Google Shape;203;g2f0dc01d1a7_0_638"/>
          <p:cNvGrpSpPr/>
          <p:nvPr/>
        </p:nvGrpSpPr>
        <p:grpSpPr>
          <a:xfrm>
            <a:off x="1056982" y="1775031"/>
            <a:ext cx="362262" cy="362262"/>
            <a:chOff x="3525425" y="481175"/>
            <a:chExt cx="89225" cy="89225"/>
          </a:xfrm>
        </p:grpSpPr>
        <p:sp>
          <p:nvSpPr>
            <p:cNvPr id="204" name="Google Shape;204;g2f0dc01d1a7_0_638"/>
            <p:cNvSpPr/>
            <p:nvPr/>
          </p:nvSpPr>
          <p:spPr>
            <a:xfrm>
              <a:off x="3525425" y="481175"/>
              <a:ext cx="89225" cy="89225"/>
            </a:xfrm>
            <a:custGeom>
              <a:rect b="b" l="l" r="r" t="t"/>
              <a:pathLst>
                <a:path extrusionOk="0" h="3569" w="3569">
                  <a:moveTo>
                    <a:pt x="1776" y="202"/>
                  </a:moveTo>
                  <a:lnTo>
                    <a:pt x="1944" y="219"/>
                  </a:lnTo>
                  <a:lnTo>
                    <a:pt x="2095" y="235"/>
                  </a:lnTo>
                  <a:lnTo>
                    <a:pt x="2246" y="269"/>
                  </a:lnTo>
                  <a:lnTo>
                    <a:pt x="2396" y="336"/>
                  </a:lnTo>
                  <a:lnTo>
                    <a:pt x="2530" y="403"/>
                  </a:lnTo>
                  <a:lnTo>
                    <a:pt x="2664" y="470"/>
                  </a:lnTo>
                  <a:lnTo>
                    <a:pt x="2782" y="570"/>
                  </a:lnTo>
                  <a:lnTo>
                    <a:pt x="2899" y="671"/>
                  </a:lnTo>
                  <a:lnTo>
                    <a:pt x="2999" y="788"/>
                  </a:lnTo>
                  <a:lnTo>
                    <a:pt x="3083" y="905"/>
                  </a:lnTo>
                  <a:lnTo>
                    <a:pt x="3167" y="1039"/>
                  </a:lnTo>
                  <a:lnTo>
                    <a:pt x="3234" y="1173"/>
                  </a:lnTo>
                  <a:lnTo>
                    <a:pt x="3284" y="1307"/>
                  </a:lnTo>
                  <a:lnTo>
                    <a:pt x="3334" y="1475"/>
                  </a:lnTo>
                  <a:lnTo>
                    <a:pt x="3351" y="1626"/>
                  </a:lnTo>
                  <a:lnTo>
                    <a:pt x="3368" y="1793"/>
                  </a:lnTo>
                  <a:lnTo>
                    <a:pt x="3351" y="1944"/>
                  </a:lnTo>
                  <a:lnTo>
                    <a:pt x="3334" y="2111"/>
                  </a:lnTo>
                  <a:lnTo>
                    <a:pt x="3284" y="2262"/>
                  </a:lnTo>
                  <a:lnTo>
                    <a:pt x="3234" y="2396"/>
                  </a:lnTo>
                  <a:lnTo>
                    <a:pt x="3167" y="2547"/>
                  </a:lnTo>
                  <a:lnTo>
                    <a:pt x="3083" y="2664"/>
                  </a:lnTo>
                  <a:lnTo>
                    <a:pt x="2999" y="2798"/>
                  </a:lnTo>
                  <a:lnTo>
                    <a:pt x="2899" y="2899"/>
                  </a:lnTo>
                  <a:lnTo>
                    <a:pt x="2782" y="2999"/>
                  </a:lnTo>
                  <a:lnTo>
                    <a:pt x="2664" y="3100"/>
                  </a:lnTo>
                  <a:lnTo>
                    <a:pt x="2530" y="3183"/>
                  </a:lnTo>
                  <a:lnTo>
                    <a:pt x="2396" y="3250"/>
                  </a:lnTo>
                  <a:lnTo>
                    <a:pt x="2246" y="3301"/>
                  </a:lnTo>
                  <a:lnTo>
                    <a:pt x="2095" y="3334"/>
                  </a:lnTo>
                  <a:lnTo>
                    <a:pt x="1944" y="3368"/>
                  </a:lnTo>
                  <a:lnTo>
                    <a:pt x="1609" y="3368"/>
                  </a:lnTo>
                  <a:lnTo>
                    <a:pt x="1458" y="3334"/>
                  </a:lnTo>
                  <a:lnTo>
                    <a:pt x="1307" y="3301"/>
                  </a:lnTo>
                  <a:lnTo>
                    <a:pt x="1157" y="3250"/>
                  </a:lnTo>
                  <a:lnTo>
                    <a:pt x="1023" y="3183"/>
                  </a:lnTo>
                  <a:lnTo>
                    <a:pt x="889" y="3100"/>
                  </a:lnTo>
                  <a:lnTo>
                    <a:pt x="771" y="2999"/>
                  </a:lnTo>
                  <a:lnTo>
                    <a:pt x="654" y="2899"/>
                  </a:lnTo>
                  <a:lnTo>
                    <a:pt x="554" y="2798"/>
                  </a:lnTo>
                  <a:lnTo>
                    <a:pt x="470" y="2664"/>
                  </a:lnTo>
                  <a:lnTo>
                    <a:pt x="386" y="2547"/>
                  </a:lnTo>
                  <a:lnTo>
                    <a:pt x="319" y="2396"/>
                  </a:lnTo>
                  <a:lnTo>
                    <a:pt x="269" y="2262"/>
                  </a:lnTo>
                  <a:lnTo>
                    <a:pt x="235" y="2111"/>
                  </a:lnTo>
                  <a:lnTo>
                    <a:pt x="202" y="1944"/>
                  </a:lnTo>
                  <a:lnTo>
                    <a:pt x="202" y="1793"/>
                  </a:lnTo>
                  <a:lnTo>
                    <a:pt x="202" y="1626"/>
                  </a:lnTo>
                  <a:lnTo>
                    <a:pt x="235" y="1475"/>
                  </a:lnTo>
                  <a:lnTo>
                    <a:pt x="269" y="1307"/>
                  </a:lnTo>
                  <a:lnTo>
                    <a:pt x="319" y="1173"/>
                  </a:lnTo>
                  <a:lnTo>
                    <a:pt x="386" y="1039"/>
                  </a:lnTo>
                  <a:lnTo>
                    <a:pt x="470" y="905"/>
                  </a:lnTo>
                  <a:lnTo>
                    <a:pt x="554" y="788"/>
                  </a:lnTo>
                  <a:lnTo>
                    <a:pt x="654" y="671"/>
                  </a:lnTo>
                  <a:lnTo>
                    <a:pt x="771" y="570"/>
                  </a:lnTo>
                  <a:lnTo>
                    <a:pt x="889" y="470"/>
                  </a:lnTo>
                  <a:lnTo>
                    <a:pt x="1023" y="403"/>
                  </a:lnTo>
                  <a:lnTo>
                    <a:pt x="1157" y="336"/>
                  </a:lnTo>
                  <a:lnTo>
                    <a:pt x="1307" y="269"/>
                  </a:lnTo>
                  <a:lnTo>
                    <a:pt x="1458" y="235"/>
                  </a:lnTo>
                  <a:lnTo>
                    <a:pt x="1609" y="219"/>
                  </a:lnTo>
                  <a:lnTo>
                    <a:pt x="1776" y="202"/>
                  </a:lnTo>
                  <a:close/>
                  <a:moveTo>
                    <a:pt x="1776" y="1"/>
                  </a:moveTo>
                  <a:lnTo>
                    <a:pt x="1592" y="18"/>
                  </a:lnTo>
                  <a:lnTo>
                    <a:pt x="1425" y="34"/>
                  </a:lnTo>
                  <a:lnTo>
                    <a:pt x="1240" y="85"/>
                  </a:lnTo>
                  <a:lnTo>
                    <a:pt x="1090" y="135"/>
                  </a:lnTo>
                  <a:lnTo>
                    <a:pt x="922" y="219"/>
                  </a:lnTo>
                  <a:lnTo>
                    <a:pt x="788" y="302"/>
                  </a:lnTo>
                  <a:lnTo>
                    <a:pt x="637" y="403"/>
                  </a:lnTo>
                  <a:lnTo>
                    <a:pt x="520" y="520"/>
                  </a:lnTo>
                  <a:lnTo>
                    <a:pt x="403" y="654"/>
                  </a:lnTo>
                  <a:lnTo>
                    <a:pt x="302" y="788"/>
                  </a:lnTo>
                  <a:lnTo>
                    <a:pt x="202" y="939"/>
                  </a:lnTo>
                  <a:lnTo>
                    <a:pt x="135" y="1090"/>
                  </a:lnTo>
                  <a:lnTo>
                    <a:pt x="68" y="1257"/>
                  </a:lnTo>
                  <a:lnTo>
                    <a:pt x="34" y="1425"/>
                  </a:lnTo>
                  <a:lnTo>
                    <a:pt x="1" y="1609"/>
                  </a:lnTo>
                  <a:lnTo>
                    <a:pt x="1" y="1793"/>
                  </a:lnTo>
                  <a:lnTo>
                    <a:pt x="1" y="1961"/>
                  </a:lnTo>
                  <a:lnTo>
                    <a:pt x="34" y="2145"/>
                  </a:lnTo>
                  <a:lnTo>
                    <a:pt x="68" y="2312"/>
                  </a:lnTo>
                  <a:lnTo>
                    <a:pt x="135" y="2480"/>
                  </a:lnTo>
                  <a:lnTo>
                    <a:pt x="202" y="2631"/>
                  </a:lnTo>
                  <a:lnTo>
                    <a:pt x="302" y="2781"/>
                  </a:lnTo>
                  <a:lnTo>
                    <a:pt x="403" y="2915"/>
                  </a:lnTo>
                  <a:lnTo>
                    <a:pt x="520" y="3049"/>
                  </a:lnTo>
                  <a:lnTo>
                    <a:pt x="637" y="3167"/>
                  </a:lnTo>
                  <a:lnTo>
                    <a:pt x="788" y="3267"/>
                  </a:lnTo>
                  <a:lnTo>
                    <a:pt x="922" y="3351"/>
                  </a:lnTo>
                  <a:lnTo>
                    <a:pt x="1090" y="3435"/>
                  </a:lnTo>
                  <a:lnTo>
                    <a:pt x="1240" y="3485"/>
                  </a:lnTo>
                  <a:lnTo>
                    <a:pt x="1425" y="3535"/>
                  </a:lnTo>
                  <a:lnTo>
                    <a:pt x="1592" y="3552"/>
                  </a:lnTo>
                  <a:lnTo>
                    <a:pt x="1776" y="3569"/>
                  </a:lnTo>
                  <a:lnTo>
                    <a:pt x="1961" y="3552"/>
                  </a:lnTo>
                  <a:lnTo>
                    <a:pt x="2145" y="3535"/>
                  </a:lnTo>
                  <a:lnTo>
                    <a:pt x="2313" y="3485"/>
                  </a:lnTo>
                  <a:lnTo>
                    <a:pt x="2463" y="3435"/>
                  </a:lnTo>
                  <a:lnTo>
                    <a:pt x="2631" y="3351"/>
                  </a:lnTo>
                  <a:lnTo>
                    <a:pt x="2782" y="3267"/>
                  </a:lnTo>
                  <a:lnTo>
                    <a:pt x="2916" y="3167"/>
                  </a:lnTo>
                  <a:lnTo>
                    <a:pt x="3033" y="3049"/>
                  </a:lnTo>
                  <a:lnTo>
                    <a:pt x="3150" y="2915"/>
                  </a:lnTo>
                  <a:lnTo>
                    <a:pt x="3251" y="2781"/>
                  </a:lnTo>
                  <a:lnTo>
                    <a:pt x="3351" y="2631"/>
                  </a:lnTo>
                  <a:lnTo>
                    <a:pt x="3418" y="2480"/>
                  </a:lnTo>
                  <a:lnTo>
                    <a:pt x="3485" y="2312"/>
                  </a:lnTo>
                  <a:lnTo>
                    <a:pt x="3519" y="2145"/>
                  </a:lnTo>
                  <a:lnTo>
                    <a:pt x="3552" y="1961"/>
                  </a:lnTo>
                  <a:lnTo>
                    <a:pt x="3569" y="1793"/>
                  </a:lnTo>
                  <a:lnTo>
                    <a:pt x="3552" y="1609"/>
                  </a:lnTo>
                  <a:lnTo>
                    <a:pt x="3519" y="1425"/>
                  </a:lnTo>
                  <a:lnTo>
                    <a:pt x="3485" y="1257"/>
                  </a:lnTo>
                  <a:lnTo>
                    <a:pt x="3418" y="1090"/>
                  </a:lnTo>
                  <a:lnTo>
                    <a:pt x="3351" y="939"/>
                  </a:lnTo>
                  <a:lnTo>
                    <a:pt x="3251" y="788"/>
                  </a:lnTo>
                  <a:lnTo>
                    <a:pt x="3150" y="654"/>
                  </a:lnTo>
                  <a:lnTo>
                    <a:pt x="3033" y="520"/>
                  </a:lnTo>
                  <a:lnTo>
                    <a:pt x="2916" y="403"/>
                  </a:lnTo>
                  <a:lnTo>
                    <a:pt x="2782" y="302"/>
                  </a:lnTo>
                  <a:lnTo>
                    <a:pt x="2631" y="219"/>
                  </a:lnTo>
                  <a:lnTo>
                    <a:pt x="2463" y="135"/>
                  </a:lnTo>
                  <a:lnTo>
                    <a:pt x="2313" y="85"/>
                  </a:lnTo>
                  <a:lnTo>
                    <a:pt x="2145" y="34"/>
                  </a:lnTo>
                  <a:lnTo>
                    <a:pt x="1961" y="18"/>
                  </a:lnTo>
                  <a:lnTo>
                    <a:pt x="177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g2f0dc01d1a7_0_638"/>
            <p:cNvSpPr/>
            <p:nvPr/>
          </p:nvSpPr>
          <p:spPr>
            <a:xfrm>
              <a:off x="3566475" y="510500"/>
              <a:ext cx="9650" cy="7150"/>
            </a:xfrm>
            <a:custGeom>
              <a:rect b="b" l="l" r="r" t="t"/>
              <a:pathLst>
                <a:path extrusionOk="0" h="286" w="386">
                  <a:moveTo>
                    <a:pt x="67" y="0"/>
                  </a:moveTo>
                  <a:lnTo>
                    <a:pt x="34" y="17"/>
                  </a:lnTo>
                  <a:lnTo>
                    <a:pt x="0" y="51"/>
                  </a:lnTo>
                  <a:lnTo>
                    <a:pt x="0" y="101"/>
                  </a:lnTo>
                  <a:lnTo>
                    <a:pt x="0" y="134"/>
                  </a:lnTo>
                  <a:lnTo>
                    <a:pt x="34" y="168"/>
                  </a:lnTo>
                  <a:lnTo>
                    <a:pt x="67" y="185"/>
                  </a:lnTo>
                  <a:lnTo>
                    <a:pt x="101" y="201"/>
                  </a:lnTo>
                  <a:lnTo>
                    <a:pt x="168" y="201"/>
                  </a:lnTo>
                  <a:lnTo>
                    <a:pt x="218" y="252"/>
                  </a:lnTo>
                  <a:lnTo>
                    <a:pt x="252" y="268"/>
                  </a:lnTo>
                  <a:lnTo>
                    <a:pt x="285" y="285"/>
                  </a:lnTo>
                  <a:lnTo>
                    <a:pt x="319" y="268"/>
                  </a:lnTo>
                  <a:lnTo>
                    <a:pt x="352" y="252"/>
                  </a:lnTo>
                  <a:lnTo>
                    <a:pt x="386" y="218"/>
                  </a:lnTo>
                  <a:lnTo>
                    <a:pt x="386" y="185"/>
                  </a:lnTo>
                  <a:lnTo>
                    <a:pt x="386" y="151"/>
                  </a:lnTo>
                  <a:lnTo>
                    <a:pt x="369" y="118"/>
                  </a:lnTo>
                  <a:lnTo>
                    <a:pt x="302" y="67"/>
                  </a:lnTo>
                  <a:lnTo>
                    <a:pt x="235" y="34"/>
                  </a:lnTo>
                  <a:lnTo>
                    <a:pt x="16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2f0dc01d1a7_0_638"/>
            <p:cNvSpPr/>
            <p:nvPr/>
          </p:nvSpPr>
          <p:spPr>
            <a:xfrm>
              <a:off x="3561025" y="533950"/>
              <a:ext cx="10075" cy="7150"/>
            </a:xfrm>
            <a:custGeom>
              <a:rect b="b" l="l" r="r" t="t"/>
              <a:pathLst>
                <a:path extrusionOk="0" h="286" w="403">
                  <a:moveTo>
                    <a:pt x="118" y="0"/>
                  </a:moveTo>
                  <a:lnTo>
                    <a:pt x="68" y="17"/>
                  </a:lnTo>
                  <a:lnTo>
                    <a:pt x="34" y="34"/>
                  </a:lnTo>
                  <a:lnTo>
                    <a:pt x="17" y="67"/>
                  </a:lnTo>
                  <a:lnTo>
                    <a:pt x="1" y="101"/>
                  </a:lnTo>
                  <a:lnTo>
                    <a:pt x="17" y="134"/>
                  </a:lnTo>
                  <a:lnTo>
                    <a:pt x="34" y="185"/>
                  </a:lnTo>
                  <a:lnTo>
                    <a:pt x="84" y="218"/>
                  </a:lnTo>
                  <a:lnTo>
                    <a:pt x="151" y="268"/>
                  </a:lnTo>
                  <a:lnTo>
                    <a:pt x="218" y="285"/>
                  </a:lnTo>
                  <a:lnTo>
                    <a:pt x="336" y="285"/>
                  </a:lnTo>
                  <a:lnTo>
                    <a:pt x="369" y="268"/>
                  </a:lnTo>
                  <a:lnTo>
                    <a:pt x="386" y="235"/>
                  </a:lnTo>
                  <a:lnTo>
                    <a:pt x="403" y="185"/>
                  </a:lnTo>
                  <a:lnTo>
                    <a:pt x="386" y="151"/>
                  </a:lnTo>
                  <a:lnTo>
                    <a:pt x="369" y="118"/>
                  </a:lnTo>
                  <a:lnTo>
                    <a:pt x="336" y="101"/>
                  </a:lnTo>
                  <a:lnTo>
                    <a:pt x="302" y="84"/>
                  </a:lnTo>
                  <a:lnTo>
                    <a:pt x="235" y="84"/>
                  </a:lnTo>
                  <a:lnTo>
                    <a:pt x="185" y="34"/>
                  </a:lnTo>
                  <a:lnTo>
                    <a:pt x="151" y="17"/>
                  </a:lnTo>
                  <a:lnTo>
                    <a:pt x="11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2f0dc01d1a7_0_638"/>
            <p:cNvSpPr/>
            <p:nvPr/>
          </p:nvSpPr>
          <p:spPr>
            <a:xfrm>
              <a:off x="3559775" y="510500"/>
              <a:ext cx="11750" cy="18025"/>
            </a:xfrm>
            <a:custGeom>
              <a:rect b="b" l="l" r="r" t="t"/>
              <a:pathLst>
                <a:path extrusionOk="0" h="721" w="470">
                  <a:moveTo>
                    <a:pt x="302" y="0"/>
                  </a:moveTo>
                  <a:lnTo>
                    <a:pt x="235" y="17"/>
                  </a:lnTo>
                  <a:lnTo>
                    <a:pt x="168" y="51"/>
                  </a:lnTo>
                  <a:lnTo>
                    <a:pt x="118" y="101"/>
                  </a:lnTo>
                  <a:lnTo>
                    <a:pt x="67" y="151"/>
                  </a:lnTo>
                  <a:lnTo>
                    <a:pt x="34" y="218"/>
                  </a:lnTo>
                  <a:lnTo>
                    <a:pt x="17" y="285"/>
                  </a:lnTo>
                  <a:lnTo>
                    <a:pt x="0" y="352"/>
                  </a:lnTo>
                  <a:lnTo>
                    <a:pt x="17" y="419"/>
                  </a:lnTo>
                  <a:lnTo>
                    <a:pt x="34" y="486"/>
                  </a:lnTo>
                  <a:lnTo>
                    <a:pt x="67" y="553"/>
                  </a:lnTo>
                  <a:lnTo>
                    <a:pt x="118" y="603"/>
                  </a:lnTo>
                  <a:lnTo>
                    <a:pt x="168" y="654"/>
                  </a:lnTo>
                  <a:lnTo>
                    <a:pt x="235" y="687"/>
                  </a:lnTo>
                  <a:lnTo>
                    <a:pt x="302" y="704"/>
                  </a:lnTo>
                  <a:lnTo>
                    <a:pt x="369" y="721"/>
                  </a:lnTo>
                  <a:lnTo>
                    <a:pt x="402" y="704"/>
                  </a:lnTo>
                  <a:lnTo>
                    <a:pt x="436" y="687"/>
                  </a:lnTo>
                  <a:lnTo>
                    <a:pt x="453" y="654"/>
                  </a:lnTo>
                  <a:lnTo>
                    <a:pt x="469" y="620"/>
                  </a:lnTo>
                  <a:lnTo>
                    <a:pt x="453" y="570"/>
                  </a:lnTo>
                  <a:lnTo>
                    <a:pt x="436" y="536"/>
                  </a:lnTo>
                  <a:lnTo>
                    <a:pt x="402" y="520"/>
                  </a:lnTo>
                  <a:lnTo>
                    <a:pt x="369" y="520"/>
                  </a:lnTo>
                  <a:lnTo>
                    <a:pt x="302" y="503"/>
                  </a:lnTo>
                  <a:lnTo>
                    <a:pt x="252" y="469"/>
                  </a:lnTo>
                  <a:lnTo>
                    <a:pt x="218" y="419"/>
                  </a:lnTo>
                  <a:lnTo>
                    <a:pt x="201" y="352"/>
                  </a:lnTo>
                  <a:lnTo>
                    <a:pt x="218" y="285"/>
                  </a:lnTo>
                  <a:lnTo>
                    <a:pt x="252" y="235"/>
                  </a:lnTo>
                  <a:lnTo>
                    <a:pt x="302" y="201"/>
                  </a:lnTo>
                  <a:lnTo>
                    <a:pt x="369" y="201"/>
                  </a:lnTo>
                  <a:lnTo>
                    <a:pt x="402" y="185"/>
                  </a:lnTo>
                  <a:lnTo>
                    <a:pt x="436" y="168"/>
                  </a:lnTo>
                  <a:lnTo>
                    <a:pt x="453" y="134"/>
                  </a:lnTo>
                  <a:lnTo>
                    <a:pt x="469" y="101"/>
                  </a:lnTo>
                  <a:lnTo>
                    <a:pt x="453" y="51"/>
                  </a:lnTo>
                  <a:lnTo>
                    <a:pt x="436" y="17"/>
                  </a:lnTo>
                  <a:lnTo>
                    <a:pt x="4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2f0dc01d1a7_0_638"/>
            <p:cNvSpPr/>
            <p:nvPr/>
          </p:nvSpPr>
          <p:spPr>
            <a:xfrm>
              <a:off x="3566475" y="523475"/>
              <a:ext cx="11325" cy="17625"/>
            </a:xfrm>
            <a:custGeom>
              <a:rect b="b" l="l" r="r" t="t"/>
              <a:pathLst>
                <a:path extrusionOk="0" h="705" w="453">
                  <a:moveTo>
                    <a:pt x="67" y="1"/>
                  </a:moveTo>
                  <a:lnTo>
                    <a:pt x="34" y="17"/>
                  </a:lnTo>
                  <a:lnTo>
                    <a:pt x="0" y="51"/>
                  </a:lnTo>
                  <a:lnTo>
                    <a:pt x="0" y="101"/>
                  </a:lnTo>
                  <a:lnTo>
                    <a:pt x="0" y="135"/>
                  </a:lnTo>
                  <a:lnTo>
                    <a:pt x="34" y="168"/>
                  </a:lnTo>
                  <a:lnTo>
                    <a:pt x="67" y="185"/>
                  </a:lnTo>
                  <a:lnTo>
                    <a:pt x="101" y="202"/>
                  </a:lnTo>
                  <a:lnTo>
                    <a:pt x="168" y="202"/>
                  </a:lnTo>
                  <a:lnTo>
                    <a:pt x="218" y="235"/>
                  </a:lnTo>
                  <a:lnTo>
                    <a:pt x="252" y="285"/>
                  </a:lnTo>
                  <a:lnTo>
                    <a:pt x="252" y="352"/>
                  </a:lnTo>
                  <a:lnTo>
                    <a:pt x="252" y="419"/>
                  </a:lnTo>
                  <a:lnTo>
                    <a:pt x="218" y="470"/>
                  </a:lnTo>
                  <a:lnTo>
                    <a:pt x="168" y="503"/>
                  </a:lnTo>
                  <a:lnTo>
                    <a:pt x="101" y="503"/>
                  </a:lnTo>
                  <a:lnTo>
                    <a:pt x="67" y="520"/>
                  </a:lnTo>
                  <a:lnTo>
                    <a:pt x="34" y="537"/>
                  </a:lnTo>
                  <a:lnTo>
                    <a:pt x="0" y="570"/>
                  </a:lnTo>
                  <a:lnTo>
                    <a:pt x="0" y="604"/>
                  </a:lnTo>
                  <a:lnTo>
                    <a:pt x="0" y="654"/>
                  </a:lnTo>
                  <a:lnTo>
                    <a:pt x="34" y="687"/>
                  </a:lnTo>
                  <a:lnTo>
                    <a:pt x="67" y="704"/>
                  </a:lnTo>
                  <a:lnTo>
                    <a:pt x="168" y="704"/>
                  </a:lnTo>
                  <a:lnTo>
                    <a:pt x="235" y="687"/>
                  </a:lnTo>
                  <a:lnTo>
                    <a:pt x="302" y="654"/>
                  </a:lnTo>
                  <a:lnTo>
                    <a:pt x="352" y="604"/>
                  </a:lnTo>
                  <a:lnTo>
                    <a:pt x="402" y="553"/>
                  </a:lnTo>
                  <a:lnTo>
                    <a:pt x="436" y="486"/>
                  </a:lnTo>
                  <a:lnTo>
                    <a:pt x="453" y="419"/>
                  </a:lnTo>
                  <a:lnTo>
                    <a:pt x="453" y="352"/>
                  </a:lnTo>
                  <a:lnTo>
                    <a:pt x="453" y="285"/>
                  </a:lnTo>
                  <a:lnTo>
                    <a:pt x="436" y="218"/>
                  </a:lnTo>
                  <a:lnTo>
                    <a:pt x="402" y="151"/>
                  </a:lnTo>
                  <a:lnTo>
                    <a:pt x="352" y="101"/>
                  </a:lnTo>
                  <a:lnTo>
                    <a:pt x="302" y="51"/>
                  </a:lnTo>
                  <a:lnTo>
                    <a:pt x="235"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f0dc01d1a7_0_638"/>
            <p:cNvSpPr/>
            <p:nvPr/>
          </p:nvSpPr>
          <p:spPr>
            <a:xfrm>
              <a:off x="3566050" y="536050"/>
              <a:ext cx="5050" cy="8400"/>
            </a:xfrm>
            <a:custGeom>
              <a:rect b="b" l="l" r="r" t="t"/>
              <a:pathLst>
                <a:path extrusionOk="0" h="336" w="202">
                  <a:moveTo>
                    <a:pt x="101" y="0"/>
                  </a:moveTo>
                  <a:lnTo>
                    <a:pt x="51" y="17"/>
                  </a:lnTo>
                  <a:lnTo>
                    <a:pt x="17" y="34"/>
                  </a:lnTo>
                  <a:lnTo>
                    <a:pt x="1" y="67"/>
                  </a:lnTo>
                  <a:lnTo>
                    <a:pt x="1" y="101"/>
                  </a:lnTo>
                  <a:lnTo>
                    <a:pt x="1" y="235"/>
                  </a:lnTo>
                  <a:lnTo>
                    <a:pt x="1" y="285"/>
                  </a:lnTo>
                  <a:lnTo>
                    <a:pt x="17" y="302"/>
                  </a:lnTo>
                  <a:lnTo>
                    <a:pt x="51" y="335"/>
                  </a:lnTo>
                  <a:lnTo>
                    <a:pt x="135" y="335"/>
                  </a:lnTo>
                  <a:lnTo>
                    <a:pt x="168" y="302"/>
                  </a:lnTo>
                  <a:lnTo>
                    <a:pt x="185" y="285"/>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f0dc01d1a7_0_638"/>
            <p:cNvSpPr/>
            <p:nvPr/>
          </p:nvSpPr>
          <p:spPr>
            <a:xfrm>
              <a:off x="3566050" y="507150"/>
              <a:ext cx="5050" cy="8400"/>
            </a:xfrm>
            <a:custGeom>
              <a:rect b="b" l="l" r="r" t="t"/>
              <a:pathLst>
                <a:path extrusionOk="0" h="336" w="202">
                  <a:moveTo>
                    <a:pt x="51" y="0"/>
                  </a:moveTo>
                  <a:lnTo>
                    <a:pt x="17" y="34"/>
                  </a:lnTo>
                  <a:lnTo>
                    <a:pt x="1" y="67"/>
                  </a:lnTo>
                  <a:lnTo>
                    <a:pt x="1" y="101"/>
                  </a:lnTo>
                  <a:lnTo>
                    <a:pt x="1" y="235"/>
                  </a:lnTo>
                  <a:lnTo>
                    <a:pt x="1" y="268"/>
                  </a:lnTo>
                  <a:lnTo>
                    <a:pt x="17" y="302"/>
                  </a:lnTo>
                  <a:lnTo>
                    <a:pt x="51" y="319"/>
                  </a:lnTo>
                  <a:lnTo>
                    <a:pt x="101" y="335"/>
                  </a:lnTo>
                  <a:lnTo>
                    <a:pt x="135" y="319"/>
                  </a:lnTo>
                  <a:lnTo>
                    <a:pt x="168" y="302"/>
                  </a:lnTo>
                  <a:lnTo>
                    <a:pt x="185" y="268"/>
                  </a:lnTo>
                  <a:lnTo>
                    <a:pt x="202" y="235"/>
                  </a:lnTo>
                  <a:lnTo>
                    <a:pt x="202" y="101"/>
                  </a:lnTo>
                  <a:lnTo>
                    <a:pt x="185" y="67"/>
                  </a:lnTo>
                  <a:lnTo>
                    <a:pt x="168" y="34"/>
                  </a:lnTo>
                  <a:lnTo>
                    <a:pt x="1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1" name="Google Shape;211;g2f0dc01d1a7_0_638"/>
          <p:cNvPicPr preferRelativeResize="0"/>
          <p:nvPr/>
        </p:nvPicPr>
        <p:blipFill rotWithShape="1">
          <a:blip r:embed="rId4">
            <a:alphaModFix/>
          </a:blip>
          <a:srcRect b="0" l="19242" r="7594" t="0"/>
          <a:stretch/>
        </p:blipFill>
        <p:spPr>
          <a:xfrm>
            <a:off x="8848902" y="0"/>
            <a:ext cx="334495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f0dc01d1a7_0_768"/>
          <p:cNvSpPr txBox="1"/>
          <p:nvPr>
            <p:ph idx="4294967295" type="body"/>
          </p:nvPr>
        </p:nvSpPr>
        <p:spPr>
          <a:xfrm>
            <a:off x="4103914" y="2247900"/>
            <a:ext cx="8088000" cy="4300500"/>
          </a:xfrm>
          <a:prstGeom prst="rect">
            <a:avLst/>
          </a:prstGeom>
          <a:noFill/>
          <a:ln>
            <a:noFill/>
          </a:ln>
        </p:spPr>
        <p:txBody>
          <a:bodyPr anchorCtr="0" anchor="t" bIns="45700" lIns="91425" spcFirstLastPara="1" rIns="91425" wrap="square" tIns="45700">
            <a:normAutofit/>
          </a:bodyPr>
          <a:lstStyle/>
          <a:p>
            <a:pPr indent="0" lvl="0" marL="101600" rtl="0" algn="l">
              <a:lnSpc>
                <a:spcPct val="90000"/>
              </a:lnSpc>
              <a:spcBef>
                <a:spcPts val="1000"/>
              </a:spcBef>
              <a:spcAft>
                <a:spcPts val="0"/>
              </a:spcAft>
              <a:buSzPts val="2800"/>
              <a:buNone/>
            </a:pPr>
            <a:r>
              <a:rPr lang="en-US" sz="2400">
                <a:latin typeface="Arial"/>
                <a:ea typeface="Arial"/>
                <a:cs typeface="Arial"/>
                <a:sym typeface="Arial"/>
              </a:rPr>
              <a:t>January 1, 2025 – December 31, 2025</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rPr lang="en-US" sz="2400">
                <a:latin typeface="Arial"/>
                <a:ea typeface="Arial"/>
                <a:cs typeface="Arial"/>
                <a:sym typeface="Arial"/>
              </a:rPr>
              <a:t>March 15, 2026– deadline to incur claims</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rPr lang="en-US" sz="2400">
                <a:latin typeface="Arial"/>
                <a:ea typeface="Arial"/>
                <a:cs typeface="Arial"/>
                <a:sym typeface="Arial"/>
              </a:rPr>
              <a:t>March 31, 2026 – deadline to submit claims</a:t>
            </a:r>
            <a:endParaRPr sz="2400">
              <a:latin typeface="Arial"/>
              <a:ea typeface="Arial"/>
              <a:cs typeface="Arial"/>
              <a:sym typeface="Arial"/>
            </a:endParaRPr>
          </a:p>
          <a:p>
            <a:pPr indent="0" lvl="0" marL="101600" rtl="0" algn="l">
              <a:lnSpc>
                <a:spcPct val="90000"/>
              </a:lnSpc>
              <a:spcBef>
                <a:spcPts val="1000"/>
              </a:spcBef>
              <a:spcAft>
                <a:spcPts val="0"/>
              </a:spcAft>
              <a:buSzPts val="2800"/>
              <a:buNone/>
            </a:pPr>
            <a:r>
              <a:t/>
            </a:r>
            <a:endParaRPr sz="2400">
              <a:latin typeface="Arial"/>
              <a:ea typeface="Arial"/>
              <a:cs typeface="Arial"/>
              <a:sym typeface="Arial"/>
            </a:endParaRPr>
          </a:p>
        </p:txBody>
      </p:sp>
      <p:sp>
        <p:nvSpPr>
          <p:cNvPr id="217" name="Google Shape;217;g2f0dc01d1a7_0_768"/>
          <p:cNvSpPr txBox="1"/>
          <p:nvPr>
            <p:ph idx="4294967295" type="ctrTitle"/>
          </p:nvPr>
        </p:nvSpPr>
        <p:spPr>
          <a:xfrm>
            <a:off x="879000" y="158900"/>
            <a:ext cx="10425600" cy="7587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444"/>
              <a:buFont typeface="Inter Black"/>
              <a:buNone/>
            </a:pPr>
            <a:r>
              <a:rPr b="1" i="0" lang="en-US" sz="3600" u="none" cap="none" strike="noStrike">
                <a:solidFill>
                  <a:schemeClr val="dk1"/>
                </a:solidFill>
                <a:latin typeface="Arial"/>
                <a:ea typeface="Arial"/>
                <a:cs typeface="Arial"/>
                <a:sym typeface="Arial"/>
              </a:rPr>
              <a:t>Dependent care FSA grace period and run-out</a:t>
            </a:r>
            <a:endParaRPr b="1" i="0" sz="3600" u="none" cap="none" strike="noStrike">
              <a:solidFill>
                <a:schemeClr val="dk1"/>
              </a:solidFill>
              <a:latin typeface="Arial"/>
              <a:ea typeface="Arial"/>
              <a:cs typeface="Arial"/>
              <a:sym typeface="Arial"/>
            </a:endParaRPr>
          </a:p>
        </p:txBody>
      </p:sp>
      <p:sp>
        <p:nvSpPr>
          <p:cNvPr id="218" name="Google Shape;218;g2f0dc01d1a7_0_768"/>
          <p:cNvSpPr/>
          <p:nvPr/>
        </p:nvSpPr>
        <p:spPr>
          <a:xfrm>
            <a:off x="0" y="994471"/>
            <a:ext cx="12192000" cy="94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9" name="Google Shape;219;g2f0dc01d1a7_0_768"/>
          <p:cNvSpPr/>
          <p:nvPr/>
        </p:nvSpPr>
        <p:spPr>
          <a:xfrm>
            <a:off x="1303815" y="2280660"/>
            <a:ext cx="2133600" cy="21336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20" name="Google Shape;220;g2f0dc01d1a7_0_768"/>
          <p:cNvPicPr preferRelativeResize="0"/>
          <p:nvPr/>
        </p:nvPicPr>
        <p:blipFill rotWithShape="1">
          <a:blip r:embed="rId3">
            <a:alphaModFix/>
          </a:blip>
          <a:srcRect b="1867" l="0" r="0" t="1867"/>
          <a:stretch/>
        </p:blipFill>
        <p:spPr>
          <a:xfrm>
            <a:off x="1785155" y="2720884"/>
            <a:ext cx="1188814" cy="1170521"/>
          </a:xfrm>
          <a:prstGeom prst="rect">
            <a:avLst/>
          </a:prstGeom>
          <a:noFill/>
          <a:ln>
            <a:noFill/>
          </a:ln>
        </p:spPr>
      </p:pic>
      <p:grpSp>
        <p:nvGrpSpPr>
          <p:cNvPr id="221" name="Google Shape;221;g2f0dc01d1a7_0_768"/>
          <p:cNvGrpSpPr/>
          <p:nvPr/>
        </p:nvGrpSpPr>
        <p:grpSpPr>
          <a:xfrm>
            <a:off x="0" y="5948039"/>
            <a:ext cx="12192000" cy="909900"/>
            <a:chOff x="0" y="5948039"/>
            <a:chExt cx="12192000" cy="909900"/>
          </a:xfrm>
        </p:grpSpPr>
        <p:sp>
          <p:nvSpPr>
            <p:cNvPr id="222" name="Google Shape;222;g2f0dc01d1a7_0_768"/>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23" name="Google Shape;223;g2f0dc01d1a7_0_768"/>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g2f0dc01d1a7_0_858"/>
          <p:cNvPicPr preferRelativeResize="0"/>
          <p:nvPr/>
        </p:nvPicPr>
        <p:blipFill rotWithShape="1">
          <a:blip r:embed="rId3">
            <a:alphaModFix/>
          </a:blip>
          <a:srcRect b="0" l="18831" r="0" t="0"/>
          <a:stretch/>
        </p:blipFill>
        <p:spPr>
          <a:xfrm>
            <a:off x="-18471" y="-5017"/>
            <a:ext cx="7684718" cy="6857999"/>
          </a:xfrm>
          <a:prstGeom prst="rect">
            <a:avLst/>
          </a:prstGeom>
          <a:noFill/>
          <a:ln>
            <a:noFill/>
          </a:ln>
        </p:spPr>
      </p:pic>
      <p:sp>
        <p:nvSpPr>
          <p:cNvPr id="229" name="Google Shape;229;g2f0dc01d1a7_0_858"/>
          <p:cNvSpPr/>
          <p:nvPr/>
        </p:nvSpPr>
        <p:spPr>
          <a:xfrm>
            <a:off x="87087" y="5017"/>
            <a:ext cx="12105000" cy="6867900"/>
          </a:xfrm>
          <a:prstGeom prst="rect">
            <a:avLst/>
          </a:prstGeom>
          <a:gradFill>
            <a:gsLst>
              <a:gs pos="0">
                <a:schemeClr val="dk1"/>
              </a:gs>
              <a:gs pos="47000">
                <a:schemeClr val="dk1"/>
              </a:gs>
              <a:gs pos="57760">
                <a:srgbClr val="003648">
                  <a:alpha val="94117"/>
                </a:srgbClr>
              </a:gs>
              <a:gs pos="100000">
                <a:srgbClr val="003648">
                  <a:alpha val="0"/>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0" name="Google Shape;230;g2f0dc01d1a7_0_858"/>
          <p:cNvSpPr txBox="1"/>
          <p:nvPr/>
        </p:nvSpPr>
        <p:spPr>
          <a:xfrm>
            <a:off x="2808513" y="2269841"/>
            <a:ext cx="8680200" cy="156990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000000"/>
              </a:buClr>
              <a:buSzPts val="4800"/>
              <a:buFont typeface="Arial"/>
              <a:buNone/>
            </a:pPr>
            <a:r>
              <a:rPr b="1" i="0" lang="en-US" sz="4800" u="none" cap="none" strike="noStrike">
                <a:solidFill>
                  <a:schemeClr val="lt1"/>
                </a:solidFill>
                <a:latin typeface="Arial"/>
                <a:ea typeface="Arial"/>
                <a:cs typeface="Arial"/>
                <a:sym typeface="Arial"/>
              </a:rPr>
              <a:t>Using dependent care flexible spending accounts</a:t>
            </a:r>
            <a:endParaRPr b="1" i="0" sz="48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f0dc01d1a7_0_1038"/>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36" name="Google Shape;236;g2f0dc01d1a7_0_1038"/>
          <p:cNvPicPr preferRelativeResize="0"/>
          <p:nvPr/>
        </p:nvPicPr>
        <p:blipFill rotWithShape="1">
          <a:blip r:embed="rId3">
            <a:alphaModFix/>
          </a:blip>
          <a:srcRect b="0" l="28190" r="30939" t="0"/>
          <a:stretch/>
        </p:blipFill>
        <p:spPr>
          <a:xfrm>
            <a:off x="8051716" y="0"/>
            <a:ext cx="4204156" cy="6858002"/>
          </a:xfrm>
          <a:prstGeom prst="rect">
            <a:avLst/>
          </a:prstGeom>
          <a:noFill/>
          <a:ln>
            <a:noFill/>
          </a:ln>
        </p:spPr>
      </p:pic>
      <p:sp>
        <p:nvSpPr>
          <p:cNvPr id="237" name="Google Shape;237;g2f0dc01d1a7_0_1038"/>
          <p:cNvSpPr txBox="1"/>
          <p:nvPr>
            <p:ph type="title"/>
          </p:nvPr>
        </p:nvSpPr>
        <p:spPr>
          <a:xfrm>
            <a:off x="838200" y="-31359"/>
            <a:ext cx="10515600" cy="927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latin typeface="Arial"/>
                <a:ea typeface="Arial"/>
                <a:cs typeface="Arial"/>
                <a:sym typeface="Arial"/>
              </a:rPr>
              <a:t>IRS regulations</a:t>
            </a:r>
            <a:endParaRPr b="1" sz="3600">
              <a:latin typeface="Arial"/>
              <a:ea typeface="Arial"/>
              <a:cs typeface="Arial"/>
              <a:sym typeface="Arial"/>
            </a:endParaRPr>
          </a:p>
        </p:txBody>
      </p:sp>
      <p:sp>
        <p:nvSpPr>
          <p:cNvPr id="238" name="Google Shape;238;g2f0dc01d1a7_0_1038"/>
          <p:cNvSpPr txBox="1"/>
          <p:nvPr>
            <p:ph idx="1" type="body"/>
          </p:nvPr>
        </p:nvSpPr>
        <p:spPr>
          <a:xfrm>
            <a:off x="838200" y="1458090"/>
            <a:ext cx="5987400" cy="3867300"/>
          </a:xfrm>
          <a:prstGeom prst="rect">
            <a:avLst/>
          </a:prstGeom>
          <a:noFill/>
          <a:ln>
            <a:noFill/>
          </a:ln>
        </p:spPr>
        <p:txBody>
          <a:bodyPr anchorCtr="0" anchor="t" bIns="45700" lIns="91425" spcFirstLastPara="1" rIns="91425" wrap="square" tIns="45700">
            <a:normAutofit fontScale="92500" lnSpcReduction="20000"/>
          </a:bodyPr>
          <a:lstStyle/>
          <a:p>
            <a:pPr indent="0" lvl="0" marL="101600" rtl="0" algn="l">
              <a:lnSpc>
                <a:spcPct val="150000"/>
              </a:lnSpc>
              <a:spcBef>
                <a:spcPts val="1000"/>
              </a:spcBef>
              <a:spcAft>
                <a:spcPts val="0"/>
              </a:spcAft>
              <a:buSzPct val="83333"/>
              <a:buNone/>
            </a:pPr>
            <a:r>
              <a:rPr lang="en-US" sz="2400">
                <a:solidFill>
                  <a:schemeClr val="dk1"/>
                </a:solidFill>
                <a:latin typeface="Arial"/>
                <a:ea typeface="Arial"/>
                <a:cs typeface="Arial"/>
                <a:sym typeface="Arial"/>
              </a:rPr>
              <a:t>Qualifying status changes include:</a:t>
            </a:r>
            <a:endParaRPr sz="24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Elections cannot be changed mid-year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Qualifying status changes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Marital status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Number of dependents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Job status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Daycare cost/provider change </a:t>
            </a:r>
            <a:endParaRPr sz="1800">
              <a:solidFill>
                <a:schemeClr val="dk1"/>
              </a:solidFill>
              <a:latin typeface="Arial"/>
              <a:ea typeface="Arial"/>
              <a:cs typeface="Arial"/>
              <a:sym typeface="Arial"/>
            </a:endParaRPr>
          </a:p>
          <a:p>
            <a:pPr indent="-334326" lvl="1" marL="800100" rtl="0" algn="l">
              <a:lnSpc>
                <a:spcPct val="150000"/>
              </a:lnSpc>
              <a:spcBef>
                <a:spcPts val="500"/>
              </a:spcBef>
              <a:spcAft>
                <a:spcPts val="0"/>
              </a:spcAft>
              <a:buClr>
                <a:srgbClr val="004280"/>
              </a:buClr>
              <a:buSzPct val="100000"/>
              <a:buChar char="•"/>
            </a:pPr>
            <a:r>
              <a:rPr lang="en-US" sz="1800">
                <a:solidFill>
                  <a:schemeClr val="dk1"/>
                </a:solidFill>
                <a:latin typeface="Arial"/>
                <a:ea typeface="Arial"/>
                <a:cs typeface="Arial"/>
                <a:sym typeface="Arial"/>
              </a:rPr>
              <a:t>30 days to make changes</a:t>
            </a:r>
            <a:endParaRPr sz="18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ct val="83333"/>
              <a:buNone/>
            </a:pPr>
            <a:r>
              <a:t/>
            </a:r>
            <a:endParaRPr sz="2400">
              <a:solidFill>
                <a:schemeClr val="dk1"/>
              </a:solidFill>
              <a:latin typeface="Arial"/>
              <a:ea typeface="Arial"/>
              <a:cs typeface="Arial"/>
              <a:sym typeface="Arial"/>
            </a:endParaRPr>
          </a:p>
        </p:txBody>
      </p:sp>
      <p:grpSp>
        <p:nvGrpSpPr>
          <p:cNvPr id="239" name="Google Shape;239;g2f0dc01d1a7_0_1038"/>
          <p:cNvGrpSpPr/>
          <p:nvPr/>
        </p:nvGrpSpPr>
        <p:grpSpPr>
          <a:xfrm>
            <a:off x="0" y="5948039"/>
            <a:ext cx="12192000" cy="909900"/>
            <a:chOff x="0" y="5948039"/>
            <a:chExt cx="12192000" cy="909900"/>
          </a:xfrm>
        </p:grpSpPr>
        <p:sp>
          <p:nvSpPr>
            <p:cNvPr id="240" name="Google Shape;240;g2f0dc01d1a7_0_1038"/>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41" name="Google Shape;241;g2f0dc01d1a7_0_1038"/>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2f0dc01d1a7_0_1216"/>
          <p:cNvSpPr/>
          <p:nvPr/>
        </p:nvSpPr>
        <p:spPr>
          <a:xfrm>
            <a:off x="4204357" y="1958108"/>
            <a:ext cx="7987500" cy="48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247" name="Google Shape;247;g2f0dc01d1a7_0_1216"/>
          <p:cNvGrpSpPr/>
          <p:nvPr/>
        </p:nvGrpSpPr>
        <p:grpSpPr>
          <a:xfrm>
            <a:off x="0" y="5948039"/>
            <a:ext cx="12192000" cy="909900"/>
            <a:chOff x="0" y="5948039"/>
            <a:chExt cx="12192000" cy="909900"/>
          </a:xfrm>
        </p:grpSpPr>
        <p:sp>
          <p:nvSpPr>
            <p:cNvPr id="248" name="Google Shape;248;g2f0dc01d1a7_0_1216"/>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49" name="Google Shape;249;g2f0dc01d1a7_0_1216"/>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50" name="Google Shape;250;g2f0dc01d1a7_0_1216"/>
          <p:cNvSpPr txBox="1"/>
          <p:nvPr>
            <p:ph idx="1" type="body"/>
          </p:nvPr>
        </p:nvSpPr>
        <p:spPr>
          <a:xfrm>
            <a:off x="5961487" y="2199594"/>
            <a:ext cx="4931100" cy="31056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Free benefits card </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Minimize the amount of out-of-pocket spending</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Valid for three+ years</a:t>
            </a:r>
            <a:endParaRPr sz="2000">
              <a:solidFill>
                <a:schemeClr val="dk1"/>
              </a:solidFill>
              <a:latin typeface="Arial"/>
              <a:ea typeface="Arial"/>
              <a:cs typeface="Arial"/>
              <a:sym typeface="Arial"/>
            </a:endParaRPr>
          </a:p>
          <a:p>
            <a:pPr indent="-342900" lvl="0" marL="342900" rtl="0" algn="l">
              <a:lnSpc>
                <a:spcPct val="150000"/>
              </a:lnSpc>
              <a:spcBef>
                <a:spcPts val="1000"/>
              </a:spcBef>
              <a:spcAft>
                <a:spcPts val="0"/>
              </a:spcAft>
              <a:buClr>
                <a:srgbClr val="004280"/>
              </a:buClr>
              <a:buSzPts val="2000"/>
              <a:buChar char="•"/>
            </a:pPr>
            <a:r>
              <a:rPr lang="en-US" sz="2000">
                <a:solidFill>
                  <a:schemeClr val="dk1"/>
                </a:solidFill>
                <a:latin typeface="Arial"/>
                <a:ea typeface="Arial"/>
                <a:cs typeface="Arial"/>
                <a:sym typeface="Arial"/>
              </a:rPr>
              <a:t>Instant access to plan funds</a:t>
            </a:r>
            <a:endParaRPr sz="2000">
              <a:solidFill>
                <a:schemeClr val="dk1"/>
              </a:solidFill>
              <a:latin typeface="Arial"/>
              <a:ea typeface="Arial"/>
              <a:cs typeface="Arial"/>
              <a:sym typeface="Arial"/>
            </a:endParaRPr>
          </a:p>
          <a:p>
            <a:pPr indent="-228600" lvl="0" marL="457200" rtl="0" algn="l">
              <a:lnSpc>
                <a:spcPct val="90000"/>
              </a:lnSpc>
              <a:spcBef>
                <a:spcPts val="1000"/>
              </a:spcBef>
              <a:spcAft>
                <a:spcPts val="0"/>
              </a:spcAft>
              <a:buClr>
                <a:schemeClr val="lt1"/>
              </a:buClr>
              <a:buSzPts val="2000"/>
              <a:buNone/>
            </a:pPr>
            <a:r>
              <a:t/>
            </a:r>
            <a:endParaRPr sz="2000">
              <a:solidFill>
                <a:schemeClr val="dk1"/>
              </a:solidFill>
              <a:latin typeface="Arial"/>
              <a:ea typeface="Arial"/>
              <a:cs typeface="Arial"/>
              <a:sym typeface="Arial"/>
            </a:endParaRPr>
          </a:p>
        </p:txBody>
      </p:sp>
      <p:pic>
        <p:nvPicPr>
          <p:cNvPr id="251" name="Google Shape;251;g2f0dc01d1a7_0_1216"/>
          <p:cNvPicPr preferRelativeResize="0"/>
          <p:nvPr/>
        </p:nvPicPr>
        <p:blipFill rotWithShape="1">
          <a:blip r:embed="rId4">
            <a:alphaModFix/>
          </a:blip>
          <a:srcRect b="0" l="12271" r="40529" t="0"/>
          <a:stretch/>
        </p:blipFill>
        <p:spPr>
          <a:xfrm>
            <a:off x="0" y="2965"/>
            <a:ext cx="4204154" cy="5945071"/>
          </a:xfrm>
          <a:prstGeom prst="rect">
            <a:avLst/>
          </a:prstGeom>
          <a:noFill/>
          <a:ln>
            <a:noFill/>
          </a:ln>
        </p:spPr>
      </p:pic>
      <p:sp>
        <p:nvSpPr>
          <p:cNvPr id="252" name="Google Shape;252;g2f0dc01d1a7_0_1216"/>
          <p:cNvSpPr txBox="1"/>
          <p:nvPr>
            <p:ph type="title"/>
          </p:nvPr>
        </p:nvSpPr>
        <p:spPr>
          <a:xfrm>
            <a:off x="5612848" y="810214"/>
            <a:ext cx="5029200" cy="779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Inter Black"/>
              <a:buNone/>
            </a:pPr>
            <a:r>
              <a:rPr b="1" lang="en-US" sz="3600">
                <a:solidFill>
                  <a:schemeClr val="dk1"/>
                </a:solidFill>
                <a:latin typeface="Arial"/>
                <a:ea typeface="Arial"/>
                <a:cs typeface="Arial"/>
                <a:sym typeface="Arial"/>
              </a:rPr>
              <a:t>Benefits card</a:t>
            </a:r>
            <a:endParaRPr b="1" sz="36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WEX_2022_BrandTheme">
  <a:themeElements>
    <a:clrScheme name="WEX 2022 Brand Theme">
      <a:dk1>
        <a:srgbClr val="213747"/>
      </a:dk1>
      <a:lt1>
        <a:srgbClr val="FFFFFF"/>
      </a:lt1>
      <a:dk2>
        <a:srgbClr val="181918"/>
      </a:dk2>
      <a:lt2>
        <a:srgbClr val="FFFFFF"/>
      </a:lt2>
      <a:accent1>
        <a:srgbClr val="213747"/>
      </a:accent1>
      <a:accent2>
        <a:srgbClr val="94CAEC"/>
      </a:accent2>
      <a:accent3>
        <a:srgbClr val="CE202F"/>
      </a:accent3>
      <a:accent4>
        <a:srgbClr val="FEBD3D"/>
      </a:accent4>
      <a:accent5>
        <a:srgbClr val="00C7B1"/>
      </a:accent5>
      <a:accent6>
        <a:srgbClr val="A7A3A3"/>
      </a:accent6>
      <a:hlink>
        <a:srgbClr val="00C7B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Aptia">
      <a:dk1>
        <a:srgbClr val="003648"/>
      </a:dk1>
      <a:lt1>
        <a:srgbClr val="FFFFFF"/>
      </a:lt1>
      <a:dk2>
        <a:srgbClr val="000000"/>
      </a:dk2>
      <a:lt2>
        <a:srgbClr val="E7E6E6"/>
      </a:lt2>
      <a:accent1>
        <a:srgbClr val="00D17C"/>
      </a:accent1>
      <a:accent2>
        <a:srgbClr val="FFB716"/>
      </a:accent2>
      <a:accent3>
        <a:srgbClr val="5B7FFF"/>
      </a:accent3>
      <a:accent4>
        <a:srgbClr val="CE2872"/>
      </a:accent4>
      <a:accent5>
        <a:srgbClr val="0096A0"/>
      </a:accent5>
      <a:accent6>
        <a:srgbClr val="9D9D9D"/>
      </a:accent6>
      <a:hlink>
        <a:srgbClr val="F5F5F5"/>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2022-01-21T19:04:08Z</dcterms:created>
  <dc:creator>Andrew Whalen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0x010100554219A7D48DB7429B6A01936C89E213</vt:lpwstr>
  </property>
  <property fmtid="{D5CDD505-2E9C-101B-9397-08002B2CF9AE}" pid="3" name="MediaServiceImageTags">
    <vt:lpwstr/>
  </property>
</Properties>
</file>