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6858000" cx="12192000"/>
  <p:notesSz cx="6858000" cy="9144000"/>
  <p:embeddedFontLst>
    <p:embeddedFont>
      <p:font typeface="Inter"/>
      <p:regular r:id="rId25"/>
      <p:bold r:id="rId26"/>
      <p:italic r:id="rId27"/>
      <p:boldItalic r:id="rId28"/>
    </p:embeddedFont>
    <p:embeddedFont>
      <p:font typeface="Inter Black"/>
      <p:bold r:id="rId29"/>
      <p:boldItalic r:id="rId30"/>
    </p:embeddedFont>
    <p:embeddedFont>
      <p:font typeface="Open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jjPnUUBrJQkJWgYYO50FJUem0Wo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Natalie Devick"/>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Inter-bold.fntdata"/><Relationship Id="rId25" Type="http://schemas.openxmlformats.org/officeDocument/2006/relationships/font" Target="fonts/Inter-regular.fntdata"/><Relationship Id="rId28" Type="http://schemas.openxmlformats.org/officeDocument/2006/relationships/font" Target="fonts/Inter-boldItalic.fntdata"/><Relationship Id="rId27" Type="http://schemas.openxmlformats.org/officeDocument/2006/relationships/font" Target="fonts/Inter-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InterBlack-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regular.fntdata"/><Relationship Id="rId30" Type="http://schemas.openxmlformats.org/officeDocument/2006/relationships/font" Target="fonts/InterBlack-boldItalic.fntdata"/><Relationship Id="rId11" Type="http://schemas.openxmlformats.org/officeDocument/2006/relationships/slide" Target="slides/slide5.xml"/><Relationship Id="rId33" Type="http://schemas.openxmlformats.org/officeDocument/2006/relationships/font" Target="fonts/OpenSans-italic.fntdata"/><Relationship Id="rId10" Type="http://schemas.openxmlformats.org/officeDocument/2006/relationships/slide" Target="slides/slide4.xml"/><Relationship Id="rId32" Type="http://schemas.openxmlformats.org/officeDocument/2006/relationships/font" Target="fonts/OpenSans-bold.fntdata"/><Relationship Id="rId13" Type="http://schemas.openxmlformats.org/officeDocument/2006/relationships/slide" Target="slides/slide7.xml"/><Relationship Id="rId35" Type="http://customschemas.google.com/relationships/presentationmetadata" Target="metadata"/><Relationship Id="rId12" Type="http://schemas.openxmlformats.org/officeDocument/2006/relationships/slide" Target="slides/slide6.xml"/><Relationship Id="rId34" Type="http://schemas.openxmlformats.org/officeDocument/2006/relationships/font" Target="fonts/OpenSans-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8-08T13:28:29.389">
    <p:pos x="2478" y="2194"/>
    <p:text>not updated</p:text>
    <p:extLst>
      <p:ext uri="{C676402C-5697-4E1C-873F-D02D1690AC5C}">
        <p15:threadingInfo timeZoneBias="0"/>
      </p:ext>
      <p:ext uri="http://customooxmlschemas.google.com/">
        <go:slidesCustomData xmlns:go="http://customooxmlschemas.google.com/" commentPostId="AAABTGqBMb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xhealthinc.my.site.com/aptia/s/MMX"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7fab8e85f3_0_4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This presentation is being presented by Aptia365. My name is ____________ and I am happy to be here with you today! </a:t>
            </a:r>
            <a:endParaRPr/>
          </a:p>
        </p:txBody>
      </p:sp>
      <p:sp>
        <p:nvSpPr>
          <p:cNvPr id="113" name="Google Shape;113;g27fab8e85f3_0_4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7fab8e85f3_0_16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g27fab8e85f3_0_16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slide represents the </a:t>
            </a:r>
            <a:r>
              <a:rPr lang="en-US" sz="1200">
                <a:solidFill>
                  <a:schemeClr val="dk1"/>
                </a:solidFill>
                <a:latin typeface="Calibri"/>
                <a:ea typeface="Calibri"/>
                <a:cs typeface="Calibri"/>
                <a:sym typeface="Calibri"/>
                <a:extLst>
                  <a:ext uri="http://customooxmlschemas.google.com/">
                    <go:slidesCustomData xmlns:go="http://customooxmlschemas.google.com/" textRoundtripDataId="2"/>
                  </a:ext>
                </a:extLst>
              </a:rPr>
              <a:t>202</a:t>
            </a:r>
            <a:r>
              <a:rPr lang="en-US" sz="1200">
                <a:solidFill>
                  <a:schemeClr val="dk1"/>
                </a:solidFill>
                <a:latin typeface="Calibri"/>
                <a:ea typeface="Calibri"/>
                <a:cs typeface="Calibri"/>
                <a:sym typeface="Calibri"/>
              </a:rPr>
              <a:t>5 HSA annual contribution limits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Your annual contributions should not exceed the annual limits or you may be fined by the IRS.</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will alert you via email if you contribute more than the IRS maximum. You can also set up text alerts so you receive a notification once you meet an established contribution threshold.</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Any individual age 55 or older, who is </a:t>
            </a:r>
            <a:r>
              <a:rPr lang="en-US" sz="1200" u="sng">
                <a:solidFill>
                  <a:schemeClr val="dk1"/>
                </a:solidFill>
                <a:latin typeface="Calibri"/>
                <a:ea typeface="Calibri"/>
                <a:cs typeface="Calibri"/>
                <a:sym typeface="Calibri"/>
              </a:rPr>
              <a:t>currently</a:t>
            </a:r>
            <a:r>
              <a:rPr lang="en-US" sz="1200">
                <a:solidFill>
                  <a:schemeClr val="dk1"/>
                </a:solidFill>
                <a:latin typeface="Calibri"/>
                <a:ea typeface="Calibri"/>
                <a:cs typeface="Calibri"/>
                <a:sym typeface="Calibri"/>
              </a:rPr>
              <a:t> enrolled </a:t>
            </a:r>
            <a:r>
              <a:rPr lang="en-US" sz="1200" u="sng">
                <a:solidFill>
                  <a:schemeClr val="dk1"/>
                </a:solidFill>
                <a:latin typeface="Calibri"/>
                <a:ea typeface="Calibri"/>
                <a:cs typeface="Calibri"/>
                <a:sym typeface="Calibri"/>
              </a:rPr>
              <a:t>and</a:t>
            </a:r>
            <a:r>
              <a:rPr lang="en-US" sz="1200">
                <a:solidFill>
                  <a:schemeClr val="dk1"/>
                </a:solidFill>
                <a:latin typeface="Calibri"/>
                <a:ea typeface="Calibri"/>
                <a:cs typeface="Calibri"/>
                <a:sym typeface="Calibri"/>
              </a:rPr>
              <a:t> eligible for the HSA may contribute the additional $1000 annually to their account.</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Ways to contribute: you can contribute pretax and post tax contributions. Contributions can be changed at any time throughout the year.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Studies are showing that Americans appreciate their benefits even more now and are in fact contributing more.  Encourage you to sit down and run your numbers. Set savings goals. If you are just starting off, some will contribute just enough to cover their deductible.  Then, if a healthcare expense comes out of left-field, it does not weigh you down.  You can use your HSA.  Then, save whenever you can.  Some of those smaller items can be paid for out-of-pocket so that you can save your HSA instead.  Down the road, you could always pull the HSA funds out if you really need them.  Remember it is a health savings account, not a health spending account.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br>
              <a:rPr lang="en-US" sz="1200">
                <a:solidFill>
                  <a:schemeClr val="dk1"/>
                </a:solidFill>
                <a:latin typeface="Calibri"/>
                <a:ea typeface="Calibri"/>
                <a:cs typeface="Calibri"/>
                <a:sym typeface="Calibri"/>
              </a:rPr>
            </a:br>
            <a:br>
              <a:rPr lang="en-US" sz="1200">
                <a:solidFill>
                  <a:schemeClr val="dk1"/>
                </a:solidFill>
                <a:latin typeface="Calibri"/>
                <a:ea typeface="Calibri"/>
                <a:cs typeface="Calibri"/>
                <a:sym typeface="Calibri"/>
              </a:rPr>
            </a:b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15875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7fab8e85f3_0_20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g27fab8e85f3_0_20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 addition to using your debit card you can also submit a distribution request from your HSA at anytime.</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can login to your online account or use your mobile app to request a payment to be sent directly to your provider or request a distribution directly to yourself for an expense you paid out of pocket.</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And do not forget about direct deposit! You can set up direct deposit directly from your online account allowing us to automatically distribute funds directly to your bank account!</a:t>
            </a:r>
            <a:endParaRPr>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7fab8e85f3_0_12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27fab8e85f3_0_1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 what do you need to do when it comes to your HSA?</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will make it easy for you to manager your HSA with an online account, free benefits mobile app as well as text and email alerts.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All you have to do is make sure you use your HSA for eligible health care expenses.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recommend saving your documentation such as itemized receipts and EOBs for tax purposes.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Then at the end of the year we will provide you with the necessary tax forms for you to file your taxes. But it is still your responsibility to report your HSA contributions and distributions at tax time.</a:t>
            </a: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7fab8e85f3_0_2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g27fab8e85f3_0_2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So let us talk a little more about investment options.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After you have met your minimum cash balance you can start investing your HSA funds.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We have 30 different investment options for you to choose from – and now you can even keep track of your HSA portfolio right from your benefits mobile app!</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7fab8e85f3_0_2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g27fab8e85f3_0_2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We also provide you with a variety of tools to help you manage your health care expenses including:</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Your online account has an investment guidance tool – just follow the series of questions about your HSA goals and we will provide you with recommendations</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We also have an HSA calculator to help you estimate how much to contribute into your HSA each year.</a:t>
            </a:r>
            <a:endParaRPr>
              <a:solidFill>
                <a:schemeClr val="dk1"/>
              </a:solidFill>
            </a:endParaRPr>
          </a:p>
          <a:p>
            <a:pPr indent="0" lvl="0" marL="0" rtl="0" algn="l">
              <a:lnSpc>
                <a:spcPct val="100000"/>
              </a:lnSpc>
              <a:spcBef>
                <a:spcPts val="0"/>
              </a:spcBef>
              <a:spcAft>
                <a:spcPts val="0"/>
              </a:spcAft>
              <a:buSzPts val="1200"/>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7fab8e85f3_0_18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g27fab8e85f3_0_18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Your enrollment in an HSA includes our free benefits debit card. This allows you to easily access your HSA funds right from your wallet to help you minimize the amount of out of pocket spending.</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If you already have our debit card, they are good for three years, so if you received one within the last two years you will not get a new one again next year. We will mail you a new debit card 90 days before the expiration date of your current debit card. All new cards will be good for 4 years.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Regardless if you are enrolled in an HSA, FSA, or dependent care FSA you will use the same card.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If your card is lost or stolen, you can order a new card free of charge from the benefits mobile app or by going through your online account.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can request a debit card for your dependents and/or spouse. First ensure they are added to your online account. You can do that by going to the Profile section of your online account. Once they are added you can select Banking/Cards and request a card for each dependent. A dependent must be 18 years of age or older to receive a debit card. </a:t>
            </a:r>
            <a:endParaRPr>
              <a:solidFill>
                <a:schemeClr val="dk1"/>
              </a:solidFill>
            </a:endParaRPr>
          </a:p>
          <a:p>
            <a:pPr indent="0" lvl="0" marL="0" marR="0" rtl="0" algn="l">
              <a:lnSpc>
                <a:spcPct val="100000"/>
              </a:lnSpc>
              <a:spcBef>
                <a:spcPts val="0"/>
              </a:spcBef>
              <a:spcAft>
                <a:spcPts val="0"/>
              </a:spcAft>
              <a:buClr>
                <a:srgbClr val="000000"/>
              </a:buClr>
              <a:buSzPts val="1200"/>
              <a:buFont typeface="Arial"/>
              <a:buNone/>
            </a:pPr>
            <a:r>
              <a:t/>
            </a:r>
            <a:endParaRPr sz="120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7fab8e85f3_0_2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g27fab8e85f3_0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The Accounts by </a:t>
            </a:r>
            <a:r>
              <a:rPr lang="en-US">
                <a:latin typeface="Calibri"/>
                <a:ea typeface="Calibri"/>
                <a:cs typeface="Calibri"/>
                <a:sym typeface="Calibri"/>
              </a:rPr>
              <a:t>Aptia365</a:t>
            </a:r>
            <a:r>
              <a:rPr lang="en-US" sz="1100">
                <a:latin typeface="Calibri"/>
                <a:ea typeface="Calibri"/>
                <a:cs typeface="Calibri"/>
                <a:sym typeface="Calibri"/>
              </a:rPr>
              <a:t> Mobile App</a:t>
            </a:r>
            <a:r>
              <a:rPr b="0" i="0" lang="en-US" sz="1100" u="none" cap="none" strike="noStrike">
                <a:solidFill>
                  <a:srgbClr val="000000"/>
                </a:solidFill>
                <a:latin typeface="Calibri"/>
                <a:ea typeface="Calibri"/>
                <a:cs typeface="Calibri"/>
                <a:sym typeface="Calibri"/>
              </a:rPr>
              <a:t> provides you with quick easy access to your online account. After logging in the first time, you can set up fingerprint access right from your phone. </a:t>
            </a:r>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Other great features include: </a:t>
            </a:r>
            <a:endParaRPr/>
          </a:p>
          <a:p>
            <a:pPr indent="-181240" lvl="0" marL="18124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Take a photo of your explanation of benefits or itemized receipt in order to submit documentation for any outstanding claims. This saves a ton of time since you don’t have to scan an email receipt and upload it manually. </a:t>
            </a:r>
            <a:endParaRPr/>
          </a:p>
          <a:p>
            <a:pPr indent="-181240" lvl="0" marL="18124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Easily check your account balance while standing in line at the store, making it easy to decide if </a:t>
            </a:r>
            <a:r>
              <a:rPr lang="en-US" sz="1100">
                <a:latin typeface="Calibri"/>
                <a:ea typeface="Calibri"/>
                <a:cs typeface="Calibri"/>
                <a:sym typeface="Calibri"/>
              </a:rPr>
              <a:t>you</a:t>
            </a:r>
            <a:r>
              <a:rPr b="0" i="0" lang="en-US" sz="1100" u="none" cap="none" strike="noStrike">
                <a:solidFill>
                  <a:srgbClr val="000000"/>
                </a:solidFill>
                <a:latin typeface="Calibri"/>
                <a:ea typeface="Calibri"/>
                <a:cs typeface="Calibri"/>
                <a:sym typeface="Calibri"/>
              </a:rPr>
              <a:t> want to use </a:t>
            </a:r>
            <a:r>
              <a:rPr lang="en-US" sz="1100">
                <a:latin typeface="Calibri"/>
                <a:ea typeface="Calibri"/>
                <a:cs typeface="Calibri"/>
                <a:sym typeface="Calibri"/>
              </a:rPr>
              <a:t>your</a:t>
            </a:r>
            <a:r>
              <a:rPr b="0" i="0" lang="en-US" sz="1100" u="none" cap="none" strike="noStrike">
                <a:solidFill>
                  <a:srgbClr val="000000"/>
                </a:solidFill>
                <a:latin typeface="Calibri"/>
                <a:ea typeface="Calibri"/>
                <a:cs typeface="Calibri"/>
                <a:sym typeface="Calibri"/>
              </a:rPr>
              <a:t> FSA dollars to cover a purchase.</a:t>
            </a:r>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0700d54fa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Google Shape;595;g30700d54fa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solidFill>
                  <a:schemeClr val="dk1"/>
                </a:solidFill>
                <a:latin typeface="Calibri"/>
                <a:ea typeface="Calibri"/>
                <a:cs typeface="Calibri"/>
                <a:sym typeface="Calibri"/>
              </a:rPr>
              <a:t>Our participant services team is available to you Monday through Friday from 6 a.m. to 9 p.m. Central time.</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a:solidFill>
                  <a:schemeClr val="dk1"/>
                </a:solidFill>
                <a:latin typeface="Calibri"/>
                <a:ea typeface="Calibri"/>
                <a:cs typeface="Calibri"/>
                <a:sym typeface="Calibri"/>
              </a:rPr>
              <a:t>You have a variety of options when contacting us.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a:solidFill>
                  <a:schemeClr val="dk1"/>
                </a:solidFill>
                <a:latin typeface="Calibri"/>
                <a:ea typeface="Calibri"/>
                <a:cs typeface="Calibri"/>
                <a:sym typeface="Calibri"/>
              </a:rPr>
              <a:t>You can use the CHAT feature or submit your questions </a:t>
            </a:r>
            <a:r>
              <a:rPr b="1" lang="en-US">
                <a:solidFill>
                  <a:schemeClr val="dk1"/>
                </a:solidFill>
                <a:latin typeface="Calibri"/>
                <a:ea typeface="Calibri"/>
                <a:cs typeface="Calibri"/>
                <a:sym typeface="Calibri"/>
              </a:rPr>
              <a:t>by logging into your online account.</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a:solidFill>
                  <a:schemeClr val="dk1"/>
                </a:solidFill>
                <a:latin typeface="Calibri"/>
                <a:ea typeface="Calibri"/>
                <a:cs typeface="Calibri"/>
                <a:sym typeface="Calibri"/>
              </a:rPr>
              <a:t>You can call us and check your balance using the automated system.</a:t>
            </a:r>
            <a:endParaRPr>
              <a:solidFill>
                <a:schemeClr val="dk1"/>
              </a:solidFill>
              <a:latin typeface="Calibri"/>
              <a:ea typeface="Calibri"/>
              <a:cs typeface="Calibri"/>
              <a:sym typeface="Calibri"/>
            </a:endParaRPr>
          </a:p>
          <a:p>
            <a:pPr indent="0" lvl="0" marL="22860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i="1" lang="en-US">
                <a:solidFill>
                  <a:schemeClr val="dk1"/>
                </a:solidFill>
                <a:latin typeface="Calibri"/>
                <a:ea typeface="Calibri"/>
                <a:cs typeface="Calibri"/>
                <a:sym typeface="Calibri"/>
              </a:rPr>
              <a:t>If participates ask for instructions…</a:t>
            </a:r>
            <a:endParaRPr i="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i="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i="1" lang="en-US">
                <a:solidFill>
                  <a:schemeClr val="dk1"/>
                </a:solidFill>
                <a:latin typeface="Calibri"/>
                <a:ea typeface="Calibri"/>
                <a:cs typeface="Calibri"/>
                <a:sym typeface="Calibri"/>
              </a:rPr>
              <a:t>Live Chat: from your online account, select Need Help? in the bottom right corner, which will open a virtual assistant window, then follow prompts.</a:t>
            </a:r>
            <a:endParaRPr i="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i="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i="1" lang="en-US">
                <a:solidFill>
                  <a:schemeClr val="dk1"/>
                </a:solidFill>
                <a:latin typeface="Calibri"/>
                <a:ea typeface="Calibri"/>
                <a:cs typeface="Calibri"/>
                <a:sym typeface="Calibri"/>
              </a:rPr>
              <a:t>Submit a question from your online account,</a:t>
            </a:r>
            <a:endParaRPr i="1">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Select Contact Us</a:t>
            </a:r>
            <a:endParaRPr i="1">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Under Quick Links, select Contact Us Form. </a:t>
            </a:r>
            <a:endParaRPr i="1">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Complete the form.</a:t>
            </a:r>
            <a:endParaRPr i="1">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A successful submission message will appear indicating that we'll be in touch.</a:t>
            </a:r>
            <a:endParaRPr i="1">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The employee/participant will receive an email response with additional details or resolution to their inquiry.</a:t>
            </a:r>
            <a:endParaRPr>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200"/>
              <a:buFont typeface="Calibri"/>
              <a:buNone/>
            </a:pPr>
            <a:r>
              <a:rPr i="1" lang="en-US">
                <a:solidFill>
                  <a:schemeClr val="dk1"/>
                </a:solidFill>
                <a:latin typeface="Calibri"/>
                <a:ea typeface="Calibri"/>
                <a:cs typeface="Calibri"/>
                <a:sym typeface="Calibri"/>
              </a:rPr>
              <a:t>Form URL: </a:t>
            </a:r>
            <a:r>
              <a:rPr i="1" lang="en-US" u="sng">
                <a:solidFill>
                  <a:schemeClr val="hlink"/>
                </a:solidFill>
                <a:latin typeface="Calibri"/>
                <a:ea typeface="Calibri"/>
                <a:cs typeface="Calibri"/>
                <a:sym typeface="Calibri"/>
                <a:hlinkClick r:id="rId2"/>
              </a:rPr>
              <a:t>https://wexhealthinc.my.site.com/aptia/s/MMX</a:t>
            </a:r>
            <a:r>
              <a:rPr i="1" lang="en-US">
                <a:solidFill>
                  <a:schemeClr val="dk1"/>
                </a:solidFill>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i="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7fab8e85f3_0_3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3" name="Google Shape;623;g27fab8e85f3_0_3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7fab8e85f3_0_5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During our presentation today, I will be reviewing what a health savings account, or HSA, is and why you should consider enrolling in an HSA.</a:t>
            </a:r>
            <a:endParaRPr>
              <a:solidFill>
                <a:schemeClr val="dk1"/>
              </a:solidFill>
            </a:endParaRPr>
          </a:p>
          <a:p>
            <a:pPr indent="0" lvl="0" marL="0" rtl="0" algn="l">
              <a:lnSpc>
                <a:spcPct val="100000"/>
              </a:lnSpc>
              <a:spcBef>
                <a:spcPts val="0"/>
              </a:spcBef>
              <a:spcAft>
                <a:spcPts val="0"/>
              </a:spcAft>
              <a:buSzPts val="1200"/>
              <a:buNone/>
            </a:pPr>
            <a:r>
              <a:t/>
            </a:r>
            <a:endParaRPr>
              <a:solidFill>
                <a:schemeClr val="dk1"/>
              </a:solidFill>
            </a:endParaRPr>
          </a:p>
        </p:txBody>
      </p:sp>
      <p:sp>
        <p:nvSpPr>
          <p:cNvPr id="121" name="Google Shape;121;g27fab8e85f3_0_5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7fab8e85f3_0_6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27fab8e85f3_0_6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health savings account is a benefit that allows you to choose how much of your paycheck you’d like to set aside, before taxes are taken out, for healthcare expenses or use as a retirement savings tool.</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plan offers more tax savings than a traditional Roth 401(k) and IRA, making it a powerful option for diversifying your retirement portfolio</a:t>
            </a:r>
            <a:r>
              <a:rPr lang="en-US"/>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7fab8e85f3_0_2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27fab8e85f3_0_2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Now, to cover the nuts and bolts of HSA eligibility. In order to be eligible for an HSA you must be enrolled in a high-deductible health plan (HDHP).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means they cannot be covered by a PPO or HMO health plan regardless if you are enrolled in the plan or you are covered by your spouse’s or guardian’s PPO or HMO health plan.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For reference a PPO or HMO plan would have co-pays. In order to qualify as a HDHP - the health plan must have a deductible of $1350 for individual coverage and $2750 for family coverage.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Did you know you can enroll in an HSA and still enroll in a dependent care FSA? </a:t>
            </a:r>
            <a:r>
              <a:rPr i="1" lang="en-US" sz="1200">
                <a:solidFill>
                  <a:schemeClr val="dk1"/>
                </a:solidFill>
                <a:latin typeface="Calibri"/>
                <a:ea typeface="Calibri"/>
                <a:cs typeface="Calibri"/>
                <a:sym typeface="Calibri"/>
              </a:rPr>
              <a:t>[or Limited or Combo FSA?]</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7fab8e85f3_0_22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27fab8e85f3_0_2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When you reach age 65, you can withdraw money (without penalty) and use it for anything, including non-healthcare expenses. You are eligible to contribute to an HSA after you turn 65 if you meet the following criteria:</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remain enrolled in a qualified high-deductible health plan (HDHP).</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do not enroll in Medicare.</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br>
              <a:rPr lang="en-US" sz="1200">
                <a:solidFill>
                  <a:schemeClr val="dk1"/>
                </a:solidFill>
                <a:latin typeface="Calibri"/>
                <a:ea typeface="Calibri"/>
                <a:cs typeface="Calibri"/>
                <a:sym typeface="Calibri"/>
              </a:rPr>
            </a:br>
            <a:r>
              <a:rPr lang="en-US" sz="1200" u="sng">
                <a:solidFill>
                  <a:schemeClr val="dk1"/>
                </a:solidFill>
                <a:latin typeface="Calibri"/>
                <a:ea typeface="Calibri"/>
                <a:cs typeface="Calibri"/>
                <a:sym typeface="Calibri"/>
              </a:rPr>
              <a:t>Note</a:t>
            </a:r>
            <a:r>
              <a:rPr lang="en-US" sz="1200">
                <a:solidFill>
                  <a:schemeClr val="dk1"/>
                </a:solidFill>
                <a:latin typeface="Calibri"/>
                <a:ea typeface="Calibri"/>
                <a:cs typeface="Calibri"/>
                <a:sym typeface="Calibri"/>
              </a:rPr>
              <a:t>: If you sign up for Social Security, you are automatically enrolled in Medicare Part A.</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If you are enrolled in Medicare, you are not eligible to contribute to your HSA. However, you may continue to withdraw funds from your HSA without penalty. Distributions remain tax deductible if they are used to pay for qualified medical expenses.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Your spouse’s enrollment in Medicare doesn’t provide coverage for you, so you remain eligible to contribute to your HSA as long as you are not covered by a non-high-deductible health plan (non-HDHP). Your spouse’s qualified medical expenses are still eligible for reimbursement from your HSA even though your spouse is enrolled in Medicare.</a:t>
            </a: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7fab8e85f3_0_9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27fab8e85f3_0_9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There are thousands of eligible items. The list includes but is not limited to:</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Copays, coinsurance, insurance premiums</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Doctor visits and surgeries</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Over-the-counter medications (first-aid, allergy, asthma, cold/flu, heartburn, etc.)</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Prescription drugs</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Birthing and lamaze classes</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Dental and orthodontia </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Vision expenses, such as frames, contacts, prescription sunglasses, etc</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7fab8e85f3_0_14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g27fab8e85f3_0_14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Now let us go over some of the benefits of the HSA.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It is yours, think of your HSA as a personal savings account. Any unspent money in your HSA remains yours, allowing you to grow your balance over time. When you reach age 65, you can withdraw money (without penalty) and use it for anything, including non-healthcare expenses.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It is flexible and helps you save for a rainy day, Invest for your future retirement, Or simply spend your funds on qualified expenses, penalty free.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HSA’s unique, triple-tax savings means the money you contribute, earnings from investments and withdrawals for eligible expenses are all tax-free, making it a powerful savings and retirement tool.</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You also have investment options, You can invest your HSA funds in an interest-bearing account or our standard mutual fund lineup. Savvy investors may opt for a health savings brokerage account powered by Charles Schwab, giving you access to more than 8,500 mutual funds, stocks and bonds.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7fab8e85f3_0_1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27fab8e85f3_0_1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Let us review a real life example of how having an HSA can save you money.</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Meet Angela. Angela is a 38 year old mother of 3 kids and has a full time career.</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She is enrolled in an HSA and makes an annual contribution of $6,750</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Since her HSA contributions are taken out pre-tax her actual taxable income is lowered which means she has more take-home pay then if she didn’t have an HSA.</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For Angela this means an additional $1,215 dollars to use for expenses or maybe even for a fun trip with her family.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To help demonstrate what an HSA is, let</a:t>
            </a:r>
            <a:r>
              <a:rPr lang="en-US" sz="1200">
                <a:latin typeface="Calibri"/>
                <a:ea typeface="Calibri"/>
                <a:cs typeface="Calibri"/>
                <a:sym typeface="Calibri"/>
              </a:rPr>
              <a:t> u</a:t>
            </a:r>
            <a:r>
              <a:rPr b="0" i="0" lang="en-US" sz="1200" u="none" cap="none" strike="noStrike">
                <a:solidFill>
                  <a:srgbClr val="000000"/>
                </a:solidFill>
                <a:latin typeface="Calibri"/>
                <a:ea typeface="Calibri"/>
                <a:cs typeface="Calibri"/>
                <a:sym typeface="Calibri"/>
              </a:rPr>
              <a:t>s compare it to a standard flexible spending account.</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FSA – an FSA is employer owned  and you forfeit any unused money back at the end of a plan year vs. an HSA – that is employee owned and you can take all money in the account with you even if you leave the company.</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Both can receive Employer and Employee contributions.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To be eligible for the FSA –a group health plan must be offered by the Employer</a:t>
            </a:r>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Where as with the HSA – an individual must be enrolled in a high deductible health plan to be considered eligible.</a:t>
            </a:r>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And, only the HSA provides participants with investment options </a:t>
            </a:r>
            <a:endParaRPr b="0" i="0" sz="1200" u="none" cap="none" strike="noStrike">
              <a:solidFill>
                <a:srgbClr val="000000"/>
              </a:solidFill>
              <a:latin typeface="Calibri"/>
              <a:ea typeface="Calibri"/>
              <a:cs typeface="Calibri"/>
              <a:sym typeface="Calibri"/>
            </a:endParaRPr>
          </a:p>
        </p:txBody>
      </p:sp>
      <p:sp>
        <p:nvSpPr>
          <p:cNvPr id="354" name="Google Shape;35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 name="Shape 11"/>
        <p:cNvGrpSpPr/>
        <p:nvPr/>
      </p:nvGrpSpPr>
      <p:grpSpPr>
        <a:xfrm>
          <a:off x="0" y="0"/>
          <a:ext cx="0" cy="0"/>
          <a:chOff x="0" y="0"/>
          <a:chExt cx="0" cy="0"/>
        </a:xfrm>
      </p:grpSpPr>
      <p:sp>
        <p:nvSpPr>
          <p:cNvPr id="12" name="Google Shape;12;g27fab8e85f3_0_204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g27fab8e85f3_0_20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g27fab8e85f3_0_20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g27fab8e85f3_0_20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g27fab8e85f3_0_209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g27fab8e85f3_0_2097"/>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g27fab8e85f3_0_20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g27fab8e85f3_0_20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27fab8e85f3_0_20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g27fab8e85f3_0_2103"/>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g27fab8e85f3_0_2103"/>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g27fab8e85f3_0_21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g27fab8e85f3_0_21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g27fab8e85f3_0_21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g27fab8e85f3_0_2109"/>
          <p:cNvSpPr/>
          <p:nvPr/>
        </p:nvSpPr>
        <p:spPr>
          <a:xfrm>
            <a:off x="5601730" y="0"/>
            <a:ext cx="5082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82" name="Google Shape;82;g27fab8e85f3_0_2109"/>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g27fab8e85f3_0_2109"/>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White Arrow">
  <p:cSld name="Slide - White Arrow">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13"/>
          <p:cNvSpPr/>
          <p:nvPr/>
        </p:nvSpPr>
        <p:spPr>
          <a:xfrm>
            <a:off x="5601730" y="0"/>
            <a:ext cx="508274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89" name="Google Shape;89;p13"/>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3"/>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sz="2000">
                <a:solidFill>
                  <a:schemeClr val="dk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2"/>
              </a:buClr>
              <a:buSzPts val="1800"/>
              <a:buChar char="•"/>
              <a:defRPr sz="1800">
                <a:solidFill>
                  <a:schemeClr val="dk2"/>
                </a:solidFill>
                <a:latin typeface="Open Sans"/>
                <a:ea typeface="Open Sans"/>
                <a:cs typeface="Open Sans"/>
                <a:sym typeface="Open Sans"/>
              </a:defRPr>
            </a:lvl2pPr>
            <a:lvl3pPr indent="-330200" lvl="2" marL="1371600" algn="l">
              <a:lnSpc>
                <a:spcPct val="90000"/>
              </a:lnSpc>
              <a:spcBef>
                <a:spcPts val="500"/>
              </a:spcBef>
              <a:spcAft>
                <a:spcPts val="0"/>
              </a:spcAft>
              <a:buClr>
                <a:schemeClr val="dk2"/>
              </a:buClr>
              <a:buSzPts val="1600"/>
              <a:buChar char="•"/>
              <a:defRPr sz="1600">
                <a:solidFill>
                  <a:schemeClr val="dk2"/>
                </a:solidFill>
                <a:latin typeface="Open Sans"/>
                <a:ea typeface="Open Sans"/>
                <a:cs typeface="Open Sans"/>
                <a:sym typeface="Open Sans"/>
              </a:defRPr>
            </a:lvl3pPr>
            <a:lvl4pPr indent="-317500" lvl="3" marL="18288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4pPr>
            <a:lvl5pPr indent="-317500" lvl="4" marL="22860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Blue Footer">
  <p:cSld name="Blank - White Blue Footer">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18"/>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000"/>
              <a:buFont typeface="Inter Black"/>
              <a:buNone/>
              <a:defRPr sz="4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8"/>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b="0" i="0" sz="2000">
                <a:solidFill>
                  <a:schemeClr val="dk2"/>
                </a:solidFill>
                <a:latin typeface="Inter"/>
                <a:ea typeface="Inter"/>
                <a:cs typeface="Inter"/>
                <a:sym typeface="Inter"/>
              </a:defRPr>
            </a:lvl1pPr>
            <a:lvl2pPr indent="-342900" lvl="1" marL="914400" algn="l">
              <a:lnSpc>
                <a:spcPct val="90000"/>
              </a:lnSpc>
              <a:spcBef>
                <a:spcPts val="500"/>
              </a:spcBef>
              <a:spcAft>
                <a:spcPts val="0"/>
              </a:spcAft>
              <a:buClr>
                <a:schemeClr val="dk2"/>
              </a:buClr>
              <a:buSzPts val="1800"/>
              <a:buChar char="•"/>
              <a:defRPr b="0" i="0" sz="1800">
                <a:solidFill>
                  <a:schemeClr val="dk2"/>
                </a:solidFill>
                <a:latin typeface="Inter"/>
                <a:ea typeface="Inter"/>
                <a:cs typeface="Inter"/>
                <a:sym typeface="Inter"/>
              </a:defRPr>
            </a:lvl2pPr>
            <a:lvl3pPr indent="-330200" lvl="2" marL="1371600" algn="l">
              <a:lnSpc>
                <a:spcPct val="90000"/>
              </a:lnSpc>
              <a:spcBef>
                <a:spcPts val="500"/>
              </a:spcBef>
              <a:spcAft>
                <a:spcPts val="0"/>
              </a:spcAft>
              <a:buClr>
                <a:schemeClr val="dk2"/>
              </a:buClr>
              <a:buSzPts val="1600"/>
              <a:buChar char="•"/>
              <a:defRPr b="0" i="0" sz="1600">
                <a:solidFill>
                  <a:schemeClr val="dk2"/>
                </a:solidFill>
                <a:latin typeface="Inter"/>
                <a:ea typeface="Inter"/>
                <a:cs typeface="Inter"/>
                <a:sym typeface="Inter"/>
              </a:defRPr>
            </a:lvl3pPr>
            <a:lvl4pPr indent="-317500" lvl="3" marL="18288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4pPr>
            <a:lvl5pPr indent="-317500" lvl="4" marL="22860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94" name="Shape 94"/>
        <p:cNvGrpSpPr/>
        <p:nvPr/>
      </p:nvGrpSpPr>
      <p:grpSpPr>
        <a:xfrm>
          <a:off x="0" y="0"/>
          <a:ext cx="0" cy="0"/>
          <a:chOff x="0" y="0"/>
          <a:chExt cx="0" cy="0"/>
        </a:xfrm>
      </p:grpSpPr>
      <p:sp>
        <p:nvSpPr>
          <p:cNvPr id="95" name="Google Shape;95;p12"/>
          <p:cNvSpPr/>
          <p:nvPr/>
        </p:nvSpPr>
        <p:spPr>
          <a:xfrm>
            <a:off x="5601730" y="0"/>
            <a:ext cx="5082746"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96" name="Google Shape;96;p12"/>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12"/>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8" name="Shape 98"/>
        <p:cNvGrpSpPr/>
        <p:nvPr/>
      </p:nvGrpSpPr>
      <p:grpSpPr>
        <a:xfrm>
          <a:off x="0" y="0"/>
          <a:ext cx="0" cy="0"/>
          <a:chOff x="0" y="0"/>
          <a:chExt cx="0" cy="0"/>
        </a:xfrm>
      </p:grpSpPr>
      <p:sp>
        <p:nvSpPr>
          <p:cNvPr id="99" name="Google Shape;99;g1932a42f086_0_13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g1932a42f086_0_13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g1932a42f086_0_13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2" name="Google Shape;102;g1932a42f086_0_13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3" name="Google Shape;103;g1932a42f086_0_1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late Blue Arrow" type="title">
  <p:cSld name="TITLE">
    <p:bg>
      <p:bgPr>
        <a:blipFill>
          <a:blip r:embed="rId2">
            <a:alphaModFix/>
          </a:blip>
          <a:stretch>
            <a:fillRect/>
          </a:stretch>
        </a:blipFill>
      </p:bgPr>
    </p:bg>
    <p:spTree>
      <p:nvGrpSpPr>
        <p:cNvPr id="104" name="Shape 104"/>
        <p:cNvGrpSpPr/>
        <p:nvPr/>
      </p:nvGrpSpPr>
      <p:grpSpPr>
        <a:xfrm>
          <a:off x="0" y="0"/>
          <a:ext cx="0" cy="0"/>
          <a:chOff x="0" y="0"/>
          <a:chExt cx="0" cy="0"/>
        </a:xfrm>
      </p:grpSpPr>
      <p:sp>
        <p:nvSpPr>
          <p:cNvPr id="105" name="Google Shape;105;p10"/>
          <p:cNvSpPr txBox="1"/>
          <p:nvPr>
            <p:ph type="ctrTitle"/>
          </p:nvPr>
        </p:nvSpPr>
        <p:spPr>
          <a:xfrm>
            <a:off x="785446" y="1699846"/>
            <a:ext cx="5756031" cy="19039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0"/>
          <p:cNvSpPr txBox="1"/>
          <p:nvPr>
            <p:ph idx="1" type="subTitle"/>
          </p:nvPr>
        </p:nvSpPr>
        <p:spPr>
          <a:xfrm>
            <a:off x="785446" y="4032739"/>
            <a:ext cx="5756031" cy="131884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000"/>
              <a:buNone/>
              <a:defRPr b="0" i="0" sz="2000">
                <a:solidFill>
                  <a:schemeClr val="lt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107" name="Shape 107"/>
        <p:cNvGrpSpPr/>
        <p:nvPr/>
      </p:nvGrpSpPr>
      <p:grpSpPr>
        <a:xfrm>
          <a:off x="0" y="0"/>
          <a:ext cx="0" cy="0"/>
          <a:chOff x="0" y="0"/>
          <a:chExt cx="0" cy="0"/>
        </a:xfrm>
      </p:grpSpPr>
      <p:sp>
        <p:nvSpPr>
          <p:cNvPr id="108" name="Google Shape;108;p11"/>
          <p:cNvSpPr txBox="1"/>
          <p:nvPr>
            <p:ph type="ctrTitle"/>
          </p:nvPr>
        </p:nvSpPr>
        <p:spPr>
          <a:xfrm>
            <a:off x="785446" y="1699846"/>
            <a:ext cx="5756031" cy="19039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1"/>
          <p:cNvSpPr txBox="1"/>
          <p:nvPr>
            <p:ph idx="1" type="subTitle"/>
          </p:nvPr>
        </p:nvSpPr>
        <p:spPr>
          <a:xfrm>
            <a:off x="785446" y="4032739"/>
            <a:ext cx="5756031" cy="131884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515151"/>
              </a:buClr>
              <a:buSzPts val="2000"/>
              <a:buNone/>
              <a:defRPr b="0" i="0" sz="2000">
                <a:solidFill>
                  <a:srgbClr val="51515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110" name="Shape 110"/>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g27fab8e85f3_0_204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g27fab8e85f3_0_204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g27fab8e85f3_0_20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27fab8e85f3_0_20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g27fab8e85f3_0_20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g27fab8e85f3_0_205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g27fab8e85f3_0_205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g27fab8e85f3_0_20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g27fab8e85f3_0_2055"/>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g27fab8e85f3_0_2055"/>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g27fab8e85f3_0_205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g27fab8e85f3_0_205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27fab8e85f3_0_20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g27fab8e85f3_0_2061"/>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g27fab8e85f3_0_2061"/>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g27fab8e85f3_0_20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g27fab8e85f3_0_20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g27fab8e85f3_0_20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g27fab8e85f3_0_206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g27fab8e85f3_0_2067"/>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g27fab8e85f3_0_2067"/>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g27fab8e85f3_0_206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g27fab8e85f3_0_206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27fab8e85f3_0_206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g27fab8e85f3_0_207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g27fab8e85f3_0_2074"/>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g27fab8e85f3_0_2074"/>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g27fab8e85f3_0_207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g27fab8e85f3_0_207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g27fab8e85f3_0_207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g27fab8e85f3_0_207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g27fab8e85f3_0_20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g27fab8e85f3_0_208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g27fab8e85f3_0_2083"/>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g27fab8e85f3_0_2083"/>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g27fab8e85f3_0_208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g27fab8e85f3_0_208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27fab8e85f3_0_208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g27fab8e85f3_0_209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g27fab8e85f3_0_2090"/>
          <p:cNvSpPr/>
          <p:nvPr>
            <p:ph idx="2" type="pic"/>
          </p:nvPr>
        </p:nvSpPr>
        <p:spPr>
          <a:xfrm>
            <a:off x="5183188" y="987425"/>
            <a:ext cx="6172200" cy="4873500"/>
          </a:xfrm>
          <a:prstGeom prst="rect">
            <a:avLst/>
          </a:prstGeom>
          <a:noFill/>
          <a:ln>
            <a:noFill/>
          </a:ln>
        </p:spPr>
      </p:sp>
      <p:sp>
        <p:nvSpPr>
          <p:cNvPr id="64" name="Google Shape;64;g27fab8e85f3_0_209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g27fab8e85f3_0_209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g27fab8e85f3_0_209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g27fab8e85f3_0_209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27fab8e85f3_0_20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g27fab8e85f3_0_203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g27fab8e85f3_0_20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 name="Google Shape;9;g27fab8e85f3_0_20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 name="Google Shape;10;g27fab8e85f3_0_20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sp>
        <p:nvSpPr>
          <p:cNvPr id="85" name="Google Shape;85;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Inter Black"/>
              <a:buNone/>
              <a:defRPr b="1" i="0" sz="4400" u="none" cap="none" strike="noStrike">
                <a:solidFill>
                  <a:schemeClr val="lt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Inter"/>
                <a:ea typeface="Inter"/>
                <a:cs typeface="Inter"/>
                <a:sym typeface="Inter"/>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Inter"/>
                <a:ea typeface="Inter"/>
                <a:cs typeface="Inter"/>
                <a:sym typeface="Inter"/>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Inter"/>
                <a:ea typeface="Inter"/>
                <a:cs typeface="Inter"/>
                <a:sym typeface="Inter"/>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jp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jpg"/><Relationship Id="rId4" Type="http://schemas.openxmlformats.org/officeDocument/2006/relationships/image" Target="../media/image22.png"/><Relationship Id="rId5" Type="http://schemas.openxmlformats.org/officeDocument/2006/relationships/image" Target="../media/image15.png"/><Relationship Id="rId6"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g27fab8e85f3_0_497"/>
          <p:cNvPicPr preferRelativeResize="0"/>
          <p:nvPr/>
        </p:nvPicPr>
        <p:blipFill rotWithShape="1">
          <a:blip r:embed="rId3">
            <a:alphaModFix/>
          </a:blip>
          <a:srcRect b="0" l="0" r="0" t="0"/>
          <a:stretch/>
        </p:blipFill>
        <p:spPr>
          <a:xfrm>
            <a:off x="0" y="0"/>
            <a:ext cx="12187531" cy="5069150"/>
          </a:xfrm>
          <a:prstGeom prst="rect">
            <a:avLst/>
          </a:prstGeom>
          <a:noFill/>
          <a:ln>
            <a:noFill/>
          </a:ln>
        </p:spPr>
      </p:pic>
      <p:sp>
        <p:nvSpPr>
          <p:cNvPr id="116" name="Google Shape;116;g27fab8e85f3_0_497"/>
          <p:cNvSpPr/>
          <p:nvPr/>
        </p:nvSpPr>
        <p:spPr>
          <a:xfrm>
            <a:off x="0" y="0"/>
            <a:ext cx="12192000" cy="5069100"/>
          </a:xfrm>
          <a:prstGeom prst="rect">
            <a:avLst/>
          </a:prstGeom>
          <a:solidFill>
            <a:schemeClr val="dk1">
              <a:alpha val="6431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7" name="Google Shape;117;g27fab8e85f3_0_497"/>
          <p:cNvSpPr txBox="1"/>
          <p:nvPr/>
        </p:nvSpPr>
        <p:spPr>
          <a:xfrm>
            <a:off x="1912650" y="2587617"/>
            <a:ext cx="8366700" cy="831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Arial"/>
                <a:ea typeface="Arial"/>
                <a:cs typeface="Arial"/>
                <a:sym typeface="Arial"/>
              </a:rPr>
              <a:t>Client Name</a:t>
            </a:r>
            <a:endParaRPr b="1" i="0" sz="1400" u="none" cap="none" strike="noStrike">
              <a:solidFill>
                <a:srgbClr val="000000"/>
              </a:solidFill>
              <a:latin typeface="Arial"/>
              <a:ea typeface="Arial"/>
              <a:cs typeface="Arial"/>
              <a:sym typeface="Arial"/>
            </a:endParaRPr>
          </a:p>
        </p:txBody>
      </p:sp>
      <p:pic>
        <p:nvPicPr>
          <p:cNvPr id="118" name="Google Shape;118;g27fab8e85f3_0_497"/>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27fab8e85f3_0_1620"/>
          <p:cNvSpPr/>
          <p:nvPr/>
        </p:nvSpPr>
        <p:spPr>
          <a:xfrm>
            <a:off x="0" y="994475"/>
            <a:ext cx="121920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0" name="Google Shape;390;g27fab8e85f3_0_1620"/>
          <p:cNvSpPr txBox="1"/>
          <p:nvPr>
            <p:ph idx="4294967295" type="ctrTitle"/>
          </p:nvPr>
        </p:nvSpPr>
        <p:spPr>
          <a:xfrm>
            <a:off x="576166" y="174414"/>
            <a:ext cx="7173900" cy="8202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Annual contribution limit</a:t>
            </a:r>
            <a:endParaRPr b="1" i="0" sz="3600" u="none" cap="none" strike="noStrike">
              <a:solidFill>
                <a:schemeClr val="dk1"/>
              </a:solidFill>
              <a:latin typeface="Arial"/>
              <a:ea typeface="Arial"/>
              <a:cs typeface="Arial"/>
              <a:sym typeface="Arial"/>
            </a:endParaRPr>
          </a:p>
        </p:txBody>
      </p:sp>
      <p:sp>
        <p:nvSpPr>
          <p:cNvPr id="391" name="Google Shape;391;g27fab8e85f3_0_1620"/>
          <p:cNvSpPr txBox="1"/>
          <p:nvPr/>
        </p:nvSpPr>
        <p:spPr>
          <a:xfrm>
            <a:off x="897925" y="4271225"/>
            <a:ext cx="94614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Can make pre-tax contributions:</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Pre-tax employer contribution, employee payroll contribution</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Post-tax employee contributes outside of payroll deductions post-tax</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392" name="Google Shape;392;g27fab8e85f3_0_1620"/>
          <p:cNvSpPr txBox="1"/>
          <p:nvPr/>
        </p:nvSpPr>
        <p:spPr>
          <a:xfrm>
            <a:off x="897925" y="2883875"/>
            <a:ext cx="29409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6000"/>
              <a:buFont typeface="Arial"/>
              <a:buNone/>
            </a:pPr>
            <a:r>
              <a:rPr b="1" i="0" lang="en-US" sz="6000" u="none" cap="none" strike="noStrike">
                <a:solidFill>
                  <a:schemeClr val="accent1"/>
                </a:solidFill>
                <a:latin typeface="Arial"/>
                <a:ea typeface="Arial"/>
                <a:cs typeface="Arial"/>
                <a:sym typeface="Arial"/>
              </a:rPr>
              <a:t>$4,300</a:t>
            </a:r>
            <a:endParaRPr b="1" i="0" sz="6000" u="none" cap="none" strike="noStrike">
              <a:solidFill>
                <a:schemeClr val="accent1"/>
              </a:solidFill>
              <a:latin typeface="Arial"/>
              <a:ea typeface="Arial"/>
              <a:cs typeface="Arial"/>
              <a:sym typeface="Arial"/>
            </a:endParaRPr>
          </a:p>
        </p:txBody>
      </p:sp>
      <p:grpSp>
        <p:nvGrpSpPr>
          <p:cNvPr id="393" name="Google Shape;393;g27fab8e85f3_0_1620"/>
          <p:cNvGrpSpPr/>
          <p:nvPr/>
        </p:nvGrpSpPr>
        <p:grpSpPr>
          <a:xfrm>
            <a:off x="0" y="5948039"/>
            <a:ext cx="12192000" cy="909900"/>
            <a:chOff x="0" y="5948039"/>
            <a:chExt cx="12192000" cy="909900"/>
          </a:xfrm>
        </p:grpSpPr>
        <p:sp>
          <p:nvSpPr>
            <p:cNvPr id="394" name="Google Shape;394;g27fab8e85f3_0_1620"/>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95" name="Google Shape;395;g27fab8e85f3_0_1620"/>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396" name="Google Shape;396;g27fab8e85f3_0_1620"/>
          <p:cNvSpPr txBox="1"/>
          <p:nvPr/>
        </p:nvSpPr>
        <p:spPr>
          <a:xfrm>
            <a:off x="897932" y="2150450"/>
            <a:ext cx="2690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2200" u="none" cap="none" strike="noStrike">
                <a:solidFill>
                  <a:schemeClr val="dk1"/>
                </a:solidFill>
                <a:latin typeface="Arial"/>
                <a:ea typeface="Arial"/>
                <a:cs typeface="Arial"/>
                <a:sym typeface="Arial"/>
              </a:rPr>
              <a:t>Single maximum contribution limits</a:t>
            </a:r>
            <a:endParaRPr b="1" i="0" sz="600" u="none" cap="none" strike="noStrike">
              <a:solidFill>
                <a:schemeClr val="dk1"/>
              </a:solidFill>
              <a:latin typeface="Arial"/>
              <a:ea typeface="Arial"/>
              <a:cs typeface="Arial"/>
              <a:sym typeface="Arial"/>
            </a:endParaRPr>
          </a:p>
        </p:txBody>
      </p:sp>
      <p:sp>
        <p:nvSpPr>
          <p:cNvPr id="397" name="Google Shape;397;g27fab8e85f3_0_1620"/>
          <p:cNvSpPr txBox="1"/>
          <p:nvPr/>
        </p:nvSpPr>
        <p:spPr>
          <a:xfrm>
            <a:off x="4426607" y="2142925"/>
            <a:ext cx="27357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2200" u="none" cap="none" strike="noStrike">
                <a:solidFill>
                  <a:schemeClr val="dk1"/>
                </a:solidFill>
                <a:latin typeface="Arial"/>
                <a:ea typeface="Arial"/>
                <a:cs typeface="Arial"/>
                <a:sym typeface="Arial"/>
              </a:rPr>
              <a:t>Family maximum contribution limits</a:t>
            </a:r>
            <a:endParaRPr b="1"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1" i="0" sz="2200" u="none" cap="none" strike="noStrike">
              <a:solidFill>
                <a:schemeClr val="dk1"/>
              </a:solidFill>
              <a:latin typeface="Arial"/>
              <a:ea typeface="Arial"/>
              <a:cs typeface="Arial"/>
              <a:sym typeface="Arial"/>
            </a:endParaRPr>
          </a:p>
        </p:txBody>
      </p:sp>
      <p:sp>
        <p:nvSpPr>
          <p:cNvPr id="398" name="Google Shape;398;g27fab8e85f3_0_1620"/>
          <p:cNvSpPr txBox="1"/>
          <p:nvPr/>
        </p:nvSpPr>
        <p:spPr>
          <a:xfrm>
            <a:off x="4386223" y="2883875"/>
            <a:ext cx="30987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6000"/>
              <a:buFont typeface="Arial"/>
              <a:buNone/>
            </a:pPr>
            <a:r>
              <a:rPr b="1" i="0" lang="en-US" sz="6000" u="none" cap="none" strike="noStrike">
                <a:solidFill>
                  <a:schemeClr val="accent1"/>
                </a:solidFill>
                <a:latin typeface="Arial"/>
                <a:ea typeface="Arial"/>
                <a:cs typeface="Arial"/>
                <a:sym typeface="Arial"/>
              </a:rPr>
              <a:t>$8,550</a:t>
            </a:r>
            <a:endParaRPr b="1" i="0" sz="6000" u="none" cap="none" strike="noStrike">
              <a:solidFill>
                <a:schemeClr val="accent1"/>
              </a:solidFill>
              <a:latin typeface="Arial"/>
              <a:ea typeface="Arial"/>
              <a:cs typeface="Arial"/>
              <a:sym typeface="Arial"/>
            </a:endParaRPr>
          </a:p>
        </p:txBody>
      </p:sp>
      <p:sp>
        <p:nvSpPr>
          <p:cNvPr id="399" name="Google Shape;399;g27fab8e85f3_0_1620"/>
          <p:cNvSpPr txBox="1"/>
          <p:nvPr/>
        </p:nvSpPr>
        <p:spPr>
          <a:xfrm>
            <a:off x="7846524" y="2150450"/>
            <a:ext cx="27357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2200" u="none" cap="none" strike="noStrike">
                <a:solidFill>
                  <a:schemeClr val="dk1"/>
                </a:solidFill>
                <a:latin typeface="Arial"/>
                <a:ea typeface="Arial"/>
                <a:cs typeface="Arial"/>
                <a:sym typeface="Arial"/>
              </a:rPr>
              <a:t>Catch-up for over age 55:</a:t>
            </a:r>
            <a:endParaRPr b="1"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1" i="0" sz="600" u="none" cap="none" strike="noStrike">
              <a:solidFill>
                <a:schemeClr val="dk1"/>
              </a:solidFill>
              <a:latin typeface="Arial"/>
              <a:ea typeface="Arial"/>
              <a:cs typeface="Arial"/>
              <a:sym typeface="Arial"/>
            </a:endParaRPr>
          </a:p>
        </p:txBody>
      </p:sp>
      <p:sp>
        <p:nvSpPr>
          <p:cNvPr id="400" name="Google Shape;400;g27fab8e85f3_0_1620"/>
          <p:cNvSpPr txBox="1"/>
          <p:nvPr/>
        </p:nvSpPr>
        <p:spPr>
          <a:xfrm>
            <a:off x="7750073" y="2902200"/>
            <a:ext cx="30987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6000"/>
              <a:buFont typeface="Arial"/>
              <a:buNone/>
            </a:pPr>
            <a:r>
              <a:rPr b="1" i="0" lang="en-US" sz="6000" u="none" cap="none" strike="noStrike">
                <a:solidFill>
                  <a:schemeClr val="accent1"/>
                </a:solidFill>
                <a:latin typeface="Arial"/>
                <a:ea typeface="Arial"/>
                <a:cs typeface="Arial"/>
                <a:sym typeface="Arial"/>
              </a:rPr>
              <a:t>$1,000</a:t>
            </a:r>
            <a:endParaRPr b="1" i="0" sz="6000" u="none" cap="none" strike="noStrike">
              <a:solidFill>
                <a:schemeClr val="accent1"/>
              </a:solidFill>
              <a:latin typeface="Arial"/>
              <a:ea typeface="Arial"/>
              <a:cs typeface="Arial"/>
              <a:sym typeface="Arial"/>
            </a:endParaRPr>
          </a:p>
        </p:txBody>
      </p:sp>
      <p:sp>
        <p:nvSpPr>
          <p:cNvPr id="401" name="Google Shape;401;g27fab8e85f3_0_1620"/>
          <p:cNvSpPr/>
          <p:nvPr/>
        </p:nvSpPr>
        <p:spPr>
          <a:xfrm>
            <a:off x="1029556" y="1439899"/>
            <a:ext cx="615600" cy="615600"/>
          </a:xfrm>
          <a:prstGeom prst="ellipse">
            <a:avLst/>
          </a:prstGeom>
          <a:solidFill>
            <a:srgbClr val="5B7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02" name="Google Shape;402;g27fab8e85f3_0_1620"/>
          <p:cNvSpPr/>
          <p:nvPr/>
        </p:nvSpPr>
        <p:spPr>
          <a:xfrm>
            <a:off x="4502806" y="1439899"/>
            <a:ext cx="615600" cy="615600"/>
          </a:xfrm>
          <a:prstGeom prst="ellipse">
            <a:avLst/>
          </a:prstGeom>
          <a:solidFill>
            <a:srgbClr val="5B7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03" name="Google Shape;403;g27fab8e85f3_0_1620"/>
          <p:cNvSpPr/>
          <p:nvPr/>
        </p:nvSpPr>
        <p:spPr>
          <a:xfrm>
            <a:off x="7922731" y="1439899"/>
            <a:ext cx="615600" cy="615600"/>
          </a:xfrm>
          <a:prstGeom prst="ellipse">
            <a:avLst/>
          </a:prstGeom>
          <a:solidFill>
            <a:srgbClr val="5B7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404" name="Google Shape;404;g27fab8e85f3_0_1620"/>
          <p:cNvGrpSpPr/>
          <p:nvPr/>
        </p:nvGrpSpPr>
        <p:grpSpPr>
          <a:xfrm>
            <a:off x="1155738" y="1565235"/>
            <a:ext cx="363201" cy="364939"/>
            <a:chOff x="260725" y="477825"/>
            <a:chExt cx="88800" cy="89225"/>
          </a:xfrm>
        </p:grpSpPr>
        <p:sp>
          <p:nvSpPr>
            <p:cNvPr id="405" name="Google Shape;405;g27fab8e85f3_0_1620"/>
            <p:cNvSpPr/>
            <p:nvPr/>
          </p:nvSpPr>
          <p:spPr>
            <a:xfrm>
              <a:off x="317675" y="531025"/>
              <a:ext cx="31850" cy="36025"/>
            </a:xfrm>
            <a:custGeom>
              <a:rect b="b" l="l" r="r" t="t"/>
              <a:pathLst>
                <a:path extrusionOk="0" h="1441" w="1274">
                  <a:moveTo>
                    <a:pt x="101" y="0"/>
                  </a:moveTo>
                  <a:lnTo>
                    <a:pt x="68" y="17"/>
                  </a:lnTo>
                  <a:lnTo>
                    <a:pt x="34" y="34"/>
                  </a:lnTo>
                  <a:lnTo>
                    <a:pt x="17" y="67"/>
                  </a:lnTo>
                  <a:lnTo>
                    <a:pt x="1" y="117"/>
                  </a:lnTo>
                  <a:lnTo>
                    <a:pt x="17" y="151"/>
                  </a:lnTo>
                  <a:lnTo>
                    <a:pt x="51" y="184"/>
                  </a:lnTo>
                  <a:lnTo>
                    <a:pt x="84" y="201"/>
                  </a:lnTo>
                  <a:lnTo>
                    <a:pt x="302" y="285"/>
                  </a:lnTo>
                  <a:lnTo>
                    <a:pt x="486" y="385"/>
                  </a:lnTo>
                  <a:lnTo>
                    <a:pt x="654" y="503"/>
                  </a:lnTo>
                  <a:lnTo>
                    <a:pt x="805" y="653"/>
                  </a:lnTo>
                  <a:lnTo>
                    <a:pt x="922" y="804"/>
                  </a:lnTo>
                  <a:lnTo>
                    <a:pt x="1006" y="972"/>
                  </a:lnTo>
                  <a:lnTo>
                    <a:pt x="1056" y="1156"/>
                  </a:lnTo>
                  <a:lnTo>
                    <a:pt x="1073" y="1340"/>
                  </a:lnTo>
                  <a:lnTo>
                    <a:pt x="1073" y="1374"/>
                  </a:lnTo>
                  <a:lnTo>
                    <a:pt x="1106" y="1407"/>
                  </a:lnTo>
                  <a:lnTo>
                    <a:pt x="1140" y="1424"/>
                  </a:lnTo>
                  <a:lnTo>
                    <a:pt x="1173" y="1441"/>
                  </a:lnTo>
                  <a:lnTo>
                    <a:pt x="1207" y="1424"/>
                  </a:lnTo>
                  <a:lnTo>
                    <a:pt x="1240" y="1407"/>
                  </a:lnTo>
                  <a:lnTo>
                    <a:pt x="1257" y="1374"/>
                  </a:lnTo>
                  <a:lnTo>
                    <a:pt x="1274" y="1340"/>
                  </a:lnTo>
                  <a:lnTo>
                    <a:pt x="1274" y="1223"/>
                  </a:lnTo>
                  <a:lnTo>
                    <a:pt x="1257" y="1122"/>
                  </a:lnTo>
                  <a:lnTo>
                    <a:pt x="1190" y="905"/>
                  </a:lnTo>
                  <a:lnTo>
                    <a:pt x="1089" y="704"/>
                  </a:lnTo>
                  <a:lnTo>
                    <a:pt x="972" y="536"/>
                  </a:lnTo>
                  <a:lnTo>
                    <a:pt x="805" y="369"/>
                  </a:lnTo>
                  <a:lnTo>
                    <a:pt x="604" y="218"/>
                  </a:lnTo>
                  <a:lnTo>
                    <a:pt x="386" y="101"/>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g27fab8e85f3_0_1620"/>
            <p:cNvSpPr/>
            <p:nvPr/>
          </p:nvSpPr>
          <p:spPr>
            <a:xfrm>
              <a:off x="260725" y="531025"/>
              <a:ext cx="31425" cy="36025"/>
            </a:xfrm>
            <a:custGeom>
              <a:rect b="b" l="l" r="r" t="t"/>
              <a:pathLst>
                <a:path extrusionOk="0" h="1441" w="1257">
                  <a:moveTo>
                    <a:pt x="1156" y="0"/>
                  </a:moveTo>
                  <a:lnTo>
                    <a:pt x="1123" y="17"/>
                  </a:lnTo>
                  <a:lnTo>
                    <a:pt x="872" y="101"/>
                  </a:lnTo>
                  <a:lnTo>
                    <a:pt x="654" y="235"/>
                  </a:lnTo>
                  <a:lnTo>
                    <a:pt x="470" y="369"/>
                  </a:lnTo>
                  <a:lnTo>
                    <a:pt x="302" y="536"/>
                  </a:lnTo>
                  <a:lnTo>
                    <a:pt x="185" y="720"/>
                  </a:lnTo>
                  <a:lnTo>
                    <a:pt x="84" y="905"/>
                  </a:lnTo>
                  <a:lnTo>
                    <a:pt x="17" y="1122"/>
                  </a:lnTo>
                  <a:lnTo>
                    <a:pt x="1" y="1223"/>
                  </a:lnTo>
                  <a:lnTo>
                    <a:pt x="1" y="1340"/>
                  </a:lnTo>
                  <a:lnTo>
                    <a:pt x="17" y="1374"/>
                  </a:lnTo>
                  <a:lnTo>
                    <a:pt x="34" y="1407"/>
                  </a:lnTo>
                  <a:lnTo>
                    <a:pt x="68" y="1424"/>
                  </a:lnTo>
                  <a:lnTo>
                    <a:pt x="101" y="1441"/>
                  </a:lnTo>
                  <a:lnTo>
                    <a:pt x="135" y="1424"/>
                  </a:lnTo>
                  <a:lnTo>
                    <a:pt x="168" y="1407"/>
                  </a:lnTo>
                  <a:lnTo>
                    <a:pt x="202" y="1374"/>
                  </a:lnTo>
                  <a:lnTo>
                    <a:pt x="202" y="1340"/>
                  </a:lnTo>
                  <a:lnTo>
                    <a:pt x="218" y="1156"/>
                  </a:lnTo>
                  <a:lnTo>
                    <a:pt x="269" y="972"/>
                  </a:lnTo>
                  <a:lnTo>
                    <a:pt x="352" y="804"/>
                  </a:lnTo>
                  <a:lnTo>
                    <a:pt x="470" y="653"/>
                  </a:lnTo>
                  <a:lnTo>
                    <a:pt x="604" y="519"/>
                  </a:lnTo>
                  <a:lnTo>
                    <a:pt x="771" y="385"/>
                  </a:lnTo>
                  <a:lnTo>
                    <a:pt x="972" y="285"/>
                  </a:lnTo>
                  <a:lnTo>
                    <a:pt x="1190" y="201"/>
                  </a:lnTo>
                  <a:lnTo>
                    <a:pt x="1223" y="184"/>
                  </a:lnTo>
                  <a:lnTo>
                    <a:pt x="1240" y="151"/>
                  </a:lnTo>
                  <a:lnTo>
                    <a:pt x="1257" y="117"/>
                  </a:lnTo>
                  <a:lnTo>
                    <a:pt x="1240" y="84"/>
                  </a:lnTo>
                  <a:lnTo>
                    <a:pt x="1223" y="34"/>
                  </a:lnTo>
                  <a:lnTo>
                    <a:pt x="1207"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g27fab8e85f3_0_1620"/>
            <p:cNvSpPr/>
            <p:nvPr/>
          </p:nvSpPr>
          <p:spPr>
            <a:xfrm>
              <a:off x="273300" y="477825"/>
              <a:ext cx="62825" cy="62850"/>
            </a:xfrm>
            <a:custGeom>
              <a:rect b="b" l="l" r="r" t="t"/>
              <a:pathLst>
                <a:path extrusionOk="0" h="2514" w="2513">
                  <a:moveTo>
                    <a:pt x="1374" y="202"/>
                  </a:moveTo>
                  <a:lnTo>
                    <a:pt x="1474" y="219"/>
                  </a:lnTo>
                  <a:lnTo>
                    <a:pt x="1575" y="252"/>
                  </a:lnTo>
                  <a:lnTo>
                    <a:pt x="1675" y="286"/>
                  </a:lnTo>
                  <a:lnTo>
                    <a:pt x="1859" y="386"/>
                  </a:lnTo>
                  <a:lnTo>
                    <a:pt x="2010" y="503"/>
                  </a:lnTo>
                  <a:lnTo>
                    <a:pt x="2144" y="671"/>
                  </a:lnTo>
                  <a:lnTo>
                    <a:pt x="2228" y="838"/>
                  </a:lnTo>
                  <a:lnTo>
                    <a:pt x="2261" y="939"/>
                  </a:lnTo>
                  <a:lnTo>
                    <a:pt x="2295" y="1039"/>
                  </a:lnTo>
                  <a:lnTo>
                    <a:pt x="2312" y="1140"/>
                  </a:lnTo>
                  <a:lnTo>
                    <a:pt x="2312" y="1257"/>
                  </a:lnTo>
                  <a:lnTo>
                    <a:pt x="2312" y="1358"/>
                  </a:lnTo>
                  <a:lnTo>
                    <a:pt x="2295" y="1475"/>
                  </a:lnTo>
                  <a:lnTo>
                    <a:pt x="2261" y="1575"/>
                  </a:lnTo>
                  <a:lnTo>
                    <a:pt x="2228" y="1659"/>
                  </a:lnTo>
                  <a:lnTo>
                    <a:pt x="2144" y="1843"/>
                  </a:lnTo>
                  <a:lnTo>
                    <a:pt x="2010" y="1994"/>
                  </a:lnTo>
                  <a:lnTo>
                    <a:pt x="1859" y="2128"/>
                  </a:lnTo>
                  <a:lnTo>
                    <a:pt x="1675" y="2229"/>
                  </a:lnTo>
                  <a:lnTo>
                    <a:pt x="1575" y="2262"/>
                  </a:lnTo>
                  <a:lnTo>
                    <a:pt x="1474" y="2296"/>
                  </a:lnTo>
                  <a:lnTo>
                    <a:pt x="1374" y="2312"/>
                  </a:lnTo>
                  <a:lnTo>
                    <a:pt x="1156" y="2312"/>
                  </a:lnTo>
                  <a:lnTo>
                    <a:pt x="1055" y="2296"/>
                  </a:lnTo>
                  <a:lnTo>
                    <a:pt x="955" y="2262"/>
                  </a:lnTo>
                  <a:lnTo>
                    <a:pt x="854" y="2229"/>
                  </a:lnTo>
                  <a:lnTo>
                    <a:pt x="670" y="2128"/>
                  </a:lnTo>
                  <a:lnTo>
                    <a:pt x="519" y="1994"/>
                  </a:lnTo>
                  <a:lnTo>
                    <a:pt x="385" y="1843"/>
                  </a:lnTo>
                  <a:lnTo>
                    <a:pt x="285" y="1659"/>
                  </a:lnTo>
                  <a:lnTo>
                    <a:pt x="251" y="1575"/>
                  </a:lnTo>
                  <a:lnTo>
                    <a:pt x="235" y="1475"/>
                  </a:lnTo>
                  <a:lnTo>
                    <a:pt x="218" y="1358"/>
                  </a:lnTo>
                  <a:lnTo>
                    <a:pt x="201" y="1257"/>
                  </a:lnTo>
                  <a:lnTo>
                    <a:pt x="218" y="1140"/>
                  </a:lnTo>
                  <a:lnTo>
                    <a:pt x="235" y="1039"/>
                  </a:lnTo>
                  <a:lnTo>
                    <a:pt x="251" y="939"/>
                  </a:lnTo>
                  <a:lnTo>
                    <a:pt x="285" y="838"/>
                  </a:lnTo>
                  <a:lnTo>
                    <a:pt x="385" y="671"/>
                  </a:lnTo>
                  <a:lnTo>
                    <a:pt x="519" y="503"/>
                  </a:lnTo>
                  <a:lnTo>
                    <a:pt x="670" y="386"/>
                  </a:lnTo>
                  <a:lnTo>
                    <a:pt x="854" y="286"/>
                  </a:lnTo>
                  <a:lnTo>
                    <a:pt x="955" y="252"/>
                  </a:lnTo>
                  <a:lnTo>
                    <a:pt x="1055" y="219"/>
                  </a:lnTo>
                  <a:lnTo>
                    <a:pt x="1156" y="202"/>
                  </a:lnTo>
                  <a:close/>
                  <a:moveTo>
                    <a:pt x="1139" y="1"/>
                  </a:moveTo>
                  <a:lnTo>
                    <a:pt x="1005" y="18"/>
                  </a:lnTo>
                  <a:lnTo>
                    <a:pt x="888" y="51"/>
                  </a:lnTo>
                  <a:lnTo>
                    <a:pt x="771" y="101"/>
                  </a:lnTo>
                  <a:lnTo>
                    <a:pt x="670" y="152"/>
                  </a:lnTo>
                  <a:lnTo>
                    <a:pt x="553" y="219"/>
                  </a:lnTo>
                  <a:lnTo>
                    <a:pt x="469" y="286"/>
                  </a:lnTo>
                  <a:lnTo>
                    <a:pt x="369" y="369"/>
                  </a:lnTo>
                  <a:lnTo>
                    <a:pt x="302" y="453"/>
                  </a:lnTo>
                  <a:lnTo>
                    <a:pt x="218" y="554"/>
                  </a:lnTo>
                  <a:lnTo>
                    <a:pt x="151" y="654"/>
                  </a:lnTo>
                  <a:lnTo>
                    <a:pt x="101" y="771"/>
                  </a:lnTo>
                  <a:lnTo>
                    <a:pt x="67" y="889"/>
                  </a:lnTo>
                  <a:lnTo>
                    <a:pt x="34" y="1006"/>
                  </a:lnTo>
                  <a:lnTo>
                    <a:pt x="17" y="1123"/>
                  </a:lnTo>
                  <a:lnTo>
                    <a:pt x="0" y="1257"/>
                  </a:lnTo>
                  <a:lnTo>
                    <a:pt x="17" y="1391"/>
                  </a:lnTo>
                  <a:lnTo>
                    <a:pt x="34" y="1508"/>
                  </a:lnTo>
                  <a:lnTo>
                    <a:pt x="67" y="1626"/>
                  </a:lnTo>
                  <a:lnTo>
                    <a:pt x="101" y="1743"/>
                  </a:lnTo>
                  <a:lnTo>
                    <a:pt x="151" y="1860"/>
                  </a:lnTo>
                  <a:lnTo>
                    <a:pt x="218" y="1961"/>
                  </a:lnTo>
                  <a:lnTo>
                    <a:pt x="302" y="2061"/>
                  </a:lnTo>
                  <a:lnTo>
                    <a:pt x="369" y="2145"/>
                  </a:lnTo>
                  <a:lnTo>
                    <a:pt x="469" y="2229"/>
                  </a:lnTo>
                  <a:lnTo>
                    <a:pt x="553" y="2296"/>
                  </a:lnTo>
                  <a:lnTo>
                    <a:pt x="670" y="2363"/>
                  </a:lnTo>
                  <a:lnTo>
                    <a:pt x="771" y="2413"/>
                  </a:lnTo>
                  <a:lnTo>
                    <a:pt x="888" y="2463"/>
                  </a:lnTo>
                  <a:lnTo>
                    <a:pt x="1005" y="2480"/>
                  </a:lnTo>
                  <a:lnTo>
                    <a:pt x="1139" y="2497"/>
                  </a:lnTo>
                  <a:lnTo>
                    <a:pt x="1256" y="2513"/>
                  </a:lnTo>
                  <a:lnTo>
                    <a:pt x="1390" y="2497"/>
                  </a:lnTo>
                  <a:lnTo>
                    <a:pt x="1508" y="2480"/>
                  </a:lnTo>
                  <a:lnTo>
                    <a:pt x="1642" y="2463"/>
                  </a:lnTo>
                  <a:lnTo>
                    <a:pt x="1742" y="2413"/>
                  </a:lnTo>
                  <a:lnTo>
                    <a:pt x="1859" y="2363"/>
                  </a:lnTo>
                  <a:lnTo>
                    <a:pt x="1960" y="2296"/>
                  </a:lnTo>
                  <a:lnTo>
                    <a:pt x="2060" y="2229"/>
                  </a:lnTo>
                  <a:lnTo>
                    <a:pt x="2144" y="2145"/>
                  </a:lnTo>
                  <a:lnTo>
                    <a:pt x="2228" y="2061"/>
                  </a:lnTo>
                  <a:lnTo>
                    <a:pt x="2295" y="1961"/>
                  </a:lnTo>
                  <a:lnTo>
                    <a:pt x="2362" y="1860"/>
                  </a:lnTo>
                  <a:lnTo>
                    <a:pt x="2412" y="1743"/>
                  </a:lnTo>
                  <a:lnTo>
                    <a:pt x="2462" y="1626"/>
                  </a:lnTo>
                  <a:lnTo>
                    <a:pt x="2496" y="1508"/>
                  </a:lnTo>
                  <a:lnTo>
                    <a:pt x="2513" y="1391"/>
                  </a:lnTo>
                  <a:lnTo>
                    <a:pt x="2513" y="1257"/>
                  </a:lnTo>
                  <a:lnTo>
                    <a:pt x="2513" y="1123"/>
                  </a:lnTo>
                  <a:lnTo>
                    <a:pt x="2496" y="1006"/>
                  </a:lnTo>
                  <a:lnTo>
                    <a:pt x="2462" y="889"/>
                  </a:lnTo>
                  <a:lnTo>
                    <a:pt x="2412" y="771"/>
                  </a:lnTo>
                  <a:lnTo>
                    <a:pt x="2362" y="654"/>
                  </a:lnTo>
                  <a:lnTo>
                    <a:pt x="2295" y="554"/>
                  </a:lnTo>
                  <a:lnTo>
                    <a:pt x="2228" y="453"/>
                  </a:lnTo>
                  <a:lnTo>
                    <a:pt x="2144" y="369"/>
                  </a:lnTo>
                  <a:lnTo>
                    <a:pt x="2060" y="286"/>
                  </a:lnTo>
                  <a:lnTo>
                    <a:pt x="1960" y="219"/>
                  </a:lnTo>
                  <a:lnTo>
                    <a:pt x="1859" y="152"/>
                  </a:lnTo>
                  <a:lnTo>
                    <a:pt x="1742" y="101"/>
                  </a:lnTo>
                  <a:lnTo>
                    <a:pt x="1642" y="51"/>
                  </a:lnTo>
                  <a:lnTo>
                    <a:pt x="1508" y="18"/>
                  </a:lnTo>
                  <a:lnTo>
                    <a:pt x="13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8" name="Google Shape;408;g27fab8e85f3_0_1620"/>
          <p:cNvGrpSpPr/>
          <p:nvPr/>
        </p:nvGrpSpPr>
        <p:grpSpPr>
          <a:xfrm>
            <a:off x="4570773" y="1582357"/>
            <a:ext cx="479666" cy="330685"/>
            <a:chOff x="1388475" y="480350"/>
            <a:chExt cx="117275" cy="80850"/>
          </a:xfrm>
        </p:grpSpPr>
        <p:sp>
          <p:nvSpPr>
            <p:cNvPr id="409" name="Google Shape;409;g27fab8e85f3_0_1620"/>
            <p:cNvSpPr/>
            <p:nvPr/>
          </p:nvSpPr>
          <p:spPr>
            <a:xfrm>
              <a:off x="1427000" y="507975"/>
              <a:ext cx="14250" cy="10925"/>
            </a:xfrm>
            <a:custGeom>
              <a:rect b="b" l="l" r="r" t="t"/>
              <a:pathLst>
                <a:path extrusionOk="0" h="437" w="570">
                  <a:moveTo>
                    <a:pt x="452" y="1"/>
                  </a:moveTo>
                  <a:lnTo>
                    <a:pt x="318" y="51"/>
                  </a:lnTo>
                  <a:lnTo>
                    <a:pt x="218" y="118"/>
                  </a:lnTo>
                  <a:lnTo>
                    <a:pt x="117" y="185"/>
                  </a:lnTo>
                  <a:lnTo>
                    <a:pt x="34" y="269"/>
                  </a:lnTo>
                  <a:lnTo>
                    <a:pt x="0" y="302"/>
                  </a:lnTo>
                  <a:lnTo>
                    <a:pt x="0" y="336"/>
                  </a:lnTo>
                  <a:lnTo>
                    <a:pt x="0" y="369"/>
                  </a:lnTo>
                  <a:lnTo>
                    <a:pt x="34" y="403"/>
                  </a:lnTo>
                  <a:lnTo>
                    <a:pt x="67" y="420"/>
                  </a:lnTo>
                  <a:lnTo>
                    <a:pt x="101" y="436"/>
                  </a:lnTo>
                  <a:lnTo>
                    <a:pt x="134" y="420"/>
                  </a:lnTo>
                  <a:lnTo>
                    <a:pt x="168" y="403"/>
                  </a:lnTo>
                  <a:lnTo>
                    <a:pt x="235" y="336"/>
                  </a:lnTo>
                  <a:lnTo>
                    <a:pt x="318" y="286"/>
                  </a:lnTo>
                  <a:lnTo>
                    <a:pt x="402" y="235"/>
                  </a:lnTo>
                  <a:lnTo>
                    <a:pt x="503" y="202"/>
                  </a:lnTo>
                  <a:lnTo>
                    <a:pt x="536" y="168"/>
                  </a:lnTo>
                  <a:lnTo>
                    <a:pt x="570" y="152"/>
                  </a:lnTo>
                  <a:lnTo>
                    <a:pt x="570" y="101"/>
                  </a:lnTo>
                  <a:lnTo>
                    <a:pt x="570" y="68"/>
                  </a:lnTo>
                  <a:lnTo>
                    <a:pt x="553" y="34"/>
                  </a:lnTo>
                  <a:lnTo>
                    <a:pt x="519" y="18"/>
                  </a:lnTo>
                  <a:lnTo>
                    <a:pt x="4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g27fab8e85f3_0_1620"/>
            <p:cNvSpPr/>
            <p:nvPr/>
          </p:nvSpPr>
          <p:spPr>
            <a:xfrm>
              <a:off x="1452125" y="507975"/>
              <a:ext cx="14675" cy="10925"/>
            </a:xfrm>
            <a:custGeom>
              <a:rect b="b" l="l" r="r" t="t"/>
              <a:pathLst>
                <a:path extrusionOk="0" h="437" w="587">
                  <a:moveTo>
                    <a:pt x="67" y="1"/>
                  </a:moveTo>
                  <a:lnTo>
                    <a:pt x="34" y="34"/>
                  </a:lnTo>
                  <a:lnTo>
                    <a:pt x="17" y="68"/>
                  </a:lnTo>
                  <a:lnTo>
                    <a:pt x="0" y="101"/>
                  </a:lnTo>
                  <a:lnTo>
                    <a:pt x="17" y="152"/>
                  </a:lnTo>
                  <a:lnTo>
                    <a:pt x="51" y="168"/>
                  </a:lnTo>
                  <a:lnTo>
                    <a:pt x="84" y="202"/>
                  </a:lnTo>
                  <a:lnTo>
                    <a:pt x="185" y="235"/>
                  </a:lnTo>
                  <a:lnTo>
                    <a:pt x="268" y="286"/>
                  </a:lnTo>
                  <a:lnTo>
                    <a:pt x="352" y="336"/>
                  </a:lnTo>
                  <a:lnTo>
                    <a:pt x="419" y="403"/>
                  </a:lnTo>
                  <a:lnTo>
                    <a:pt x="453" y="420"/>
                  </a:lnTo>
                  <a:lnTo>
                    <a:pt x="486" y="436"/>
                  </a:lnTo>
                  <a:lnTo>
                    <a:pt x="536" y="420"/>
                  </a:lnTo>
                  <a:lnTo>
                    <a:pt x="553" y="403"/>
                  </a:lnTo>
                  <a:lnTo>
                    <a:pt x="587" y="369"/>
                  </a:lnTo>
                  <a:lnTo>
                    <a:pt x="587" y="336"/>
                  </a:lnTo>
                  <a:lnTo>
                    <a:pt x="587" y="302"/>
                  </a:lnTo>
                  <a:lnTo>
                    <a:pt x="570" y="269"/>
                  </a:lnTo>
                  <a:lnTo>
                    <a:pt x="469" y="185"/>
                  </a:lnTo>
                  <a:lnTo>
                    <a:pt x="369" y="101"/>
                  </a:lnTo>
                  <a:lnTo>
                    <a:pt x="268" y="51"/>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g27fab8e85f3_0_1620"/>
            <p:cNvSpPr/>
            <p:nvPr/>
          </p:nvSpPr>
          <p:spPr>
            <a:xfrm>
              <a:off x="1429500" y="480350"/>
              <a:ext cx="34800" cy="34775"/>
            </a:xfrm>
            <a:custGeom>
              <a:rect b="b" l="l" r="r" t="t"/>
              <a:pathLst>
                <a:path extrusionOk="0" h="1391" w="1392">
                  <a:moveTo>
                    <a:pt x="687" y="201"/>
                  </a:moveTo>
                  <a:lnTo>
                    <a:pt x="788" y="218"/>
                  </a:lnTo>
                  <a:lnTo>
                    <a:pt x="888" y="235"/>
                  </a:lnTo>
                  <a:lnTo>
                    <a:pt x="972" y="285"/>
                  </a:lnTo>
                  <a:lnTo>
                    <a:pt x="1039" y="352"/>
                  </a:lnTo>
                  <a:lnTo>
                    <a:pt x="1106" y="419"/>
                  </a:lnTo>
                  <a:lnTo>
                    <a:pt x="1157" y="503"/>
                  </a:lnTo>
                  <a:lnTo>
                    <a:pt x="1173" y="603"/>
                  </a:lnTo>
                  <a:lnTo>
                    <a:pt x="1190" y="704"/>
                  </a:lnTo>
                  <a:lnTo>
                    <a:pt x="1173" y="804"/>
                  </a:lnTo>
                  <a:lnTo>
                    <a:pt x="1157" y="888"/>
                  </a:lnTo>
                  <a:lnTo>
                    <a:pt x="1106" y="972"/>
                  </a:lnTo>
                  <a:lnTo>
                    <a:pt x="1039" y="1056"/>
                  </a:lnTo>
                  <a:lnTo>
                    <a:pt x="972" y="1106"/>
                  </a:lnTo>
                  <a:lnTo>
                    <a:pt x="888" y="1156"/>
                  </a:lnTo>
                  <a:lnTo>
                    <a:pt x="788" y="1190"/>
                  </a:lnTo>
                  <a:lnTo>
                    <a:pt x="587" y="1190"/>
                  </a:lnTo>
                  <a:lnTo>
                    <a:pt x="503" y="1156"/>
                  </a:lnTo>
                  <a:lnTo>
                    <a:pt x="419" y="1106"/>
                  </a:lnTo>
                  <a:lnTo>
                    <a:pt x="336" y="1056"/>
                  </a:lnTo>
                  <a:lnTo>
                    <a:pt x="285" y="972"/>
                  </a:lnTo>
                  <a:lnTo>
                    <a:pt x="235" y="888"/>
                  </a:lnTo>
                  <a:lnTo>
                    <a:pt x="202" y="804"/>
                  </a:lnTo>
                  <a:lnTo>
                    <a:pt x="202" y="704"/>
                  </a:lnTo>
                  <a:lnTo>
                    <a:pt x="202" y="603"/>
                  </a:lnTo>
                  <a:lnTo>
                    <a:pt x="235" y="503"/>
                  </a:lnTo>
                  <a:lnTo>
                    <a:pt x="285" y="419"/>
                  </a:lnTo>
                  <a:lnTo>
                    <a:pt x="336" y="352"/>
                  </a:lnTo>
                  <a:lnTo>
                    <a:pt x="419" y="285"/>
                  </a:lnTo>
                  <a:lnTo>
                    <a:pt x="503" y="235"/>
                  </a:lnTo>
                  <a:lnTo>
                    <a:pt x="587" y="218"/>
                  </a:lnTo>
                  <a:lnTo>
                    <a:pt x="687" y="201"/>
                  </a:lnTo>
                  <a:close/>
                  <a:moveTo>
                    <a:pt x="687" y="0"/>
                  </a:moveTo>
                  <a:lnTo>
                    <a:pt x="553" y="17"/>
                  </a:lnTo>
                  <a:lnTo>
                    <a:pt x="419" y="51"/>
                  </a:lnTo>
                  <a:lnTo>
                    <a:pt x="302" y="118"/>
                  </a:lnTo>
                  <a:lnTo>
                    <a:pt x="202" y="201"/>
                  </a:lnTo>
                  <a:lnTo>
                    <a:pt x="118" y="302"/>
                  </a:lnTo>
                  <a:lnTo>
                    <a:pt x="51" y="419"/>
                  </a:lnTo>
                  <a:lnTo>
                    <a:pt x="1" y="553"/>
                  </a:lnTo>
                  <a:lnTo>
                    <a:pt x="1" y="704"/>
                  </a:lnTo>
                  <a:lnTo>
                    <a:pt x="1" y="838"/>
                  </a:lnTo>
                  <a:lnTo>
                    <a:pt x="51" y="972"/>
                  </a:lnTo>
                  <a:lnTo>
                    <a:pt x="118" y="1089"/>
                  </a:lnTo>
                  <a:lnTo>
                    <a:pt x="202" y="1190"/>
                  </a:lnTo>
                  <a:lnTo>
                    <a:pt x="302" y="1273"/>
                  </a:lnTo>
                  <a:lnTo>
                    <a:pt x="419" y="1340"/>
                  </a:lnTo>
                  <a:lnTo>
                    <a:pt x="553" y="1391"/>
                  </a:lnTo>
                  <a:lnTo>
                    <a:pt x="838" y="1391"/>
                  </a:lnTo>
                  <a:lnTo>
                    <a:pt x="972" y="1340"/>
                  </a:lnTo>
                  <a:lnTo>
                    <a:pt x="1090" y="1273"/>
                  </a:lnTo>
                  <a:lnTo>
                    <a:pt x="1190" y="1190"/>
                  </a:lnTo>
                  <a:lnTo>
                    <a:pt x="1274" y="1089"/>
                  </a:lnTo>
                  <a:lnTo>
                    <a:pt x="1341" y="972"/>
                  </a:lnTo>
                  <a:lnTo>
                    <a:pt x="1374" y="838"/>
                  </a:lnTo>
                  <a:lnTo>
                    <a:pt x="1391" y="704"/>
                  </a:lnTo>
                  <a:lnTo>
                    <a:pt x="1374" y="553"/>
                  </a:lnTo>
                  <a:lnTo>
                    <a:pt x="1341" y="419"/>
                  </a:lnTo>
                  <a:lnTo>
                    <a:pt x="1274" y="302"/>
                  </a:lnTo>
                  <a:lnTo>
                    <a:pt x="1190" y="201"/>
                  </a:lnTo>
                  <a:lnTo>
                    <a:pt x="1090" y="118"/>
                  </a:lnTo>
                  <a:lnTo>
                    <a:pt x="972" y="51"/>
                  </a:lnTo>
                  <a:lnTo>
                    <a:pt x="838"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g27fab8e85f3_0_1620"/>
            <p:cNvSpPr/>
            <p:nvPr/>
          </p:nvSpPr>
          <p:spPr>
            <a:xfrm>
              <a:off x="1417775" y="540225"/>
              <a:ext cx="18875" cy="20975"/>
            </a:xfrm>
            <a:custGeom>
              <a:rect b="b" l="l" r="r" t="t"/>
              <a:pathLst>
                <a:path extrusionOk="0" h="839" w="755">
                  <a:moveTo>
                    <a:pt x="101" y="1"/>
                  </a:moveTo>
                  <a:lnTo>
                    <a:pt x="68" y="17"/>
                  </a:lnTo>
                  <a:lnTo>
                    <a:pt x="34" y="34"/>
                  </a:lnTo>
                  <a:lnTo>
                    <a:pt x="17" y="68"/>
                  </a:lnTo>
                  <a:lnTo>
                    <a:pt x="1" y="118"/>
                  </a:lnTo>
                  <a:lnTo>
                    <a:pt x="17" y="151"/>
                  </a:lnTo>
                  <a:lnTo>
                    <a:pt x="51" y="185"/>
                  </a:lnTo>
                  <a:lnTo>
                    <a:pt x="84" y="202"/>
                  </a:lnTo>
                  <a:lnTo>
                    <a:pt x="185" y="235"/>
                  </a:lnTo>
                  <a:lnTo>
                    <a:pt x="269" y="285"/>
                  </a:lnTo>
                  <a:lnTo>
                    <a:pt x="352" y="352"/>
                  </a:lnTo>
                  <a:lnTo>
                    <a:pt x="419" y="419"/>
                  </a:lnTo>
                  <a:lnTo>
                    <a:pt x="486" y="486"/>
                  </a:lnTo>
                  <a:lnTo>
                    <a:pt x="520" y="570"/>
                  </a:lnTo>
                  <a:lnTo>
                    <a:pt x="553" y="654"/>
                  </a:lnTo>
                  <a:lnTo>
                    <a:pt x="553" y="738"/>
                  </a:lnTo>
                  <a:lnTo>
                    <a:pt x="570" y="788"/>
                  </a:lnTo>
                  <a:lnTo>
                    <a:pt x="587" y="821"/>
                  </a:lnTo>
                  <a:lnTo>
                    <a:pt x="620" y="838"/>
                  </a:lnTo>
                  <a:lnTo>
                    <a:pt x="704" y="838"/>
                  </a:lnTo>
                  <a:lnTo>
                    <a:pt x="738" y="821"/>
                  </a:lnTo>
                  <a:lnTo>
                    <a:pt x="754" y="788"/>
                  </a:lnTo>
                  <a:lnTo>
                    <a:pt x="754" y="738"/>
                  </a:lnTo>
                  <a:lnTo>
                    <a:pt x="754" y="620"/>
                  </a:lnTo>
                  <a:lnTo>
                    <a:pt x="721" y="503"/>
                  </a:lnTo>
                  <a:lnTo>
                    <a:pt x="654" y="403"/>
                  </a:lnTo>
                  <a:lnTo>
                    <a:pt x="587" y="302"/>
                  </a:lnTo>
                  <a:lnTo>
                    <a:pt x="503" y="202"/>
                  </a:lnTo>
                  <a:lnTo>
                    <a:pt x="386" y="135"/>
                  </a:lnTo>
                  <a:lnTo>
                    <a:pt x="269" y="68"/>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g27fab8e85f3_0_1620"/>
            <p:cNvSpPr/>
            <p:nvPr/>
          </p:nvSpPr>
          <p:spPr>
            <a:xfrm>
              <a:off x="1388475" y="540225"/>
              <a:ext cx="18450" cy="20975"/>
            </a:xfrm>
            <a:custGeom>
              <a:rect b="b" l="l" r="r" t="t"/>
              <a:pathLst>
                <a:path extrusionOk="0" h="839" w="738">
                  <a:moveTo>
                    <a:pt x="653" y="1"/>
                  </a:moveTo>
                  <a:lnTo>
                    <a:pt x="603" y="17"/>
                  </a:lnTo>
                  <a:lnTo>
                    <a:pt x="486" y="68"/>
                  </a:lnTo>
                  <a:lnTo>
                    <a:pt x="352" y="135"/>
                  </a:lnTo>
                  <a:lnTo>
                    <a:pt x="251" y="202"/>
                  </a:lnTo>
                  <a:lnTo>
                    <a:pt x="168" y="302"/>
                  </a:lnTo>
                  <a:lnTo>
                    <a:pt x="101" y="403"/>
                  </a:lnTo>
                  <a:lnTo>
                    <a:pt x="34" y="503"/>
                  </a:lnTo>
                  <a:lnTo>
                    <a:pt x="17" y="620"/>
                  </a:lnTo>
                  <a:lnTo>
                    <a:pt x="0" y="738"/>
                  </a:lnTo>
                  <a:lnTo>
                    <a:pt x="0" y="788"/>
                  </a:lnTo>
                  <a:lnTo>
                    <a:pt x="34" y="821"/>
                  </a:lnTo>
                  <a:lnTo>
                    <a:pt x="67" y="838"/>
                  </a:lnTo>
                  <a:lnTo>
                    <a:pt x="134" y="838"/>
                  </a:lnTo>
                  <a:lnTo>
                    <a:pt x="168" y="821"/>
                  </a:lnTo>
                  <a:lnTo>
                    <a:pt x="184" y="788"/>
                  </a:lnTo>
                  <a:lnTo>
                    <a:pt x="201" y="738"/>
                  </a:lnTo>
                  <a:lnTo>
                    <a:pt x="201" y="654"/>
                  </a:lnTo>
                  <a:lnTo>
                    <a:pt x="235" y="570"/>
                  </a:lnTo>
                  <a:lnTo>
                    <a:pt x="268" y="486"/>
                  </a:lnTo>
                  <a:lnTo>
                    <a:pt x="335" y="419"/>
                  </a:lnTo>
                  <a:lnTo>
                    <a:pt x="402" y="352"/>
                  </a:lnTo>
                  <a:lnTo>
                    <a:pt x="469" y="285"/>
                  </a:lnTo>
                  <a:lnTo>
                    <a:pt x="570" y="235"/>
                  </a:lnTo>
                  <a:lnTo>
                    <a:pt x="670" y="202"/>
                  </a:lnTo>
                  <a:lnTo>
                    <a:pt x="704" y="185"/>
                  </a:lnTo>
                  <a:lnTo>
                    <a:pt x="737" y="151"/>
                  </a:lnTo>
                  <a:lnTo>
                    <a:pt x="737" y="118"/>
                  </a:lnTo>
                  <a:lnTo>
                    <a:pt x="737" y="84"/>
                  </a:lnTo>
                  <a:lnTo>
                    <a:pt x="720" y="34"/>
                  </a:lnTo>
                  <a:lnTo>
                    <a:pt x="687" y="17"/>
                  </a:lnTo>
                  <a:lnTo>
                    <a:pt x="6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g27fab8e85f3_0_1620"/>
            <p:cNvSpPr/>
            <p:nvPr/>
          </p:nvSpPr>
          <p:spPr>
            <a:xfrm>
              <a:off x="1395175" y="512600"/>
              <a:ext cx="34775" cy="35200"/>
            </a:xfrm>
            <a:custGeom>
              <a:rect b="b" l="l" r="r" t="t"/>
              <a:pathLst>
                <a:path extrusionOk="0" h="1408" w="1391">
                  <a:moveTo>
                    <a:pt x="687" y="201"/>
                  </a:moveTo>
                  <a:lnTo>
                    <a:pt x="787" y="218"/>
                  </a:lnTo>
                  <a:lnTo>
                    <a:pt x="888" y="251"/>
                  </a:lnTo>
                  <a:lnTo>
                    <a:pt x="972" y="302"/>
                  </a:lnTo>
                  <a:lnTo>
                    <a:pt x="1039" y="352"/>
                  </a:lnTo>
                  <a:lnTo>
                    <a:pt x="1106" y="436"/>
                  </a:lnTo>
                  <a:lnTo>
                    <a:pt x="1156" y="519"/>
                  </a:lnTo>
                  <a:lnTo>
                    <a:pt x="1173" y="603"/>
                  </a:lnTo>
                  <a:lnTo>
                    <a:pt x="1189" y="704"/>
                  </a:lnTo>
                  <a:lnTo>
                    <a:pt x="1173" y="804"/>
                  </a:lnTo>
                  <a:lnTo>
                    <a:pt x="1156" y="905"/>
                  </a:lnTo>
                  <a:lnTo>
                    <a:pt x="1106" y="988"/>
                  </a:lnTo>
                  <a:lnTo>
                    <a:pt x="1039" y="1055"/>
                  </a:lnTo>
                  <a:lnTo>
                    <a:pt x="972" y="1122"/>
                  </a:lnTo>
                  <a:lnTo>
                    <a:pt x="888" y="1173"/>
                  </a:lnTo>
                  <a:lnTo>
                    <a:pt x="787" y="1189"/>
                  </a:lnTo>
                  <a:lnTo>
                    <a:pt x="687" y="1206"/>
                  </a:lnTo>
                  <a:lnTo>
                    <a:pt x="586" y="1189"/>
                  </a:lnTo>
                  <a:lnTo>
                    <a:pt x="503" y="1173"/>
                  </a:lnTo>
                  <a:lnTo>
                    <a:pt x="419" y="1122"/>
                  </a:lnTo>
                  <a:lnTo>
                    <a:pt x="335" y="1055"/>
                  </a:lnTo>
                  <a:lnTo>
                    <a:pt x="285" y="988"/>
                  </a:lnTo>
                  <a:lnTo>
                    <a:pt x="235" y="905"/>
                  </a:lnTo>
                  <a:lnTo>
                    <a:pt x="201" y="804"/>
                  </a:lnTo>
                  <a:lnTo>
                    <a:pt x="201" y="704"/>
                  </a:lnTo>
                  <a:lnTo>
                    <a:pt x="201" y="603"/>
                  </a:lnTo>
                  <a:lnTo>
                    <a:pt x="235" y="519"/>
                  </a:lnTo>
                  <a:lnTo>
                    <a:pt x="285" y="436"/>
                  </a:lnTo>
                  <a:lnTo>
                    <a:pt x="335" y="352"/>
                  </a:lnTo>
                  <a:lnTo>
                    <a:pt x="419" y="302"/>
                  </a:lnTo>
                  <a:lnTo>
                    <a:pt x="503" y="251"/>
                  </a:lnTo>
                  <a:lnTo>
                    <a:pt x="586" y="218"/>
                  </a:lnTo>
                  <a:lnTo>
                    <a:pt x="687" y="201"/>
                  </a:lnTo>
                  <a:close/>
                  <a:moveTo>
                    <a:pt x="687" y="0"/>
                  </a:moveTo>
                  <a:lnTo>
                    <a:pt x="553" y="17"/>
                  </a:lnTo>
                  <a:lnTo>
                    <a:pt x="419" y="67"/>
                  </a:lnTo>
                  <a:lnTo>
                    <a:pt x="302" y="134"/>
                  </a:lnTo>
                  <a:lnTo>
                    <a:pt x="201" y="218"/>
                  </a:lnTo>
                  <a:lnTo>
                    <a:pt x="117" y="318"/>
                  </a:lnTo>
                  <a:lnTo>
                    <a:pt x="50" y="436"/>
                  </a:lnTo>
                  <a:lnTo>
                    <a:pt x="0" y="570"/>
                  </a:lnTo>
                  <a:lnTo>
                    <a:pt x="0" y="704"/>
                  </a:lnTo>
                  <a:lnTo>
                    <a:pt x="0" y="854"/>
                  </a:lnTo>
                  <a:lnTo>
                    <a:pt x="50" y="972"/>
                  </a:lnTo>
                  <a:lnTo>
                    <a:pt x="117" y="1089"/>
                  </a:lnTo>
                  <a:lnTo>
                    <a:pt x="201" y="1206"/>
                  </a:lnTo>
                  <a:lnTo>
                    <a:pt x="302" y="1290"/>
                  </a:lnTo>
                  <a:lnTo>
                    <a:pt x="419" y="1357"/>
                  </a:lnTo>
                  <a:lnTo>
                    <a:pt x="553" y="1390"/>
                  </a:lnTo>
                  <a:lnTo>
                    <a:pt x="687" y="1407"/>
                  </a:lnTo>
                  <a:lnTo>
                    <a:pt x="838" y="1390"/>
                  </a:lnTo>
                  <a:lnTo>
                    <a:pt x="955" y="1357"/>
                  </a:lnTo>
                  <a:lnTo>
                    <a:pt x="1089" y="1290"/>
                  </a:lnTo>
                  <a:lnTo>
                    <a:pt x="1189" y="1206"/>
                  </a:lnTo>
                  <a:lnTo>
                    <a:pt x="1273" y="1089"/>
                  </a:lnTo>
                  <a:lnTo>
                    <a:pt x="1340" y="972"/>
                  </a:lnTo>
                  <a:lnTo>
                    <a:pt x="1374" y="854"/>
                  </a:lnTo>
                  <a:lnTo>
                    <a:pt x="1390" y="704"/>
                  </a:lnTo>
                  <a:lnTo>
                    <a:pt x="1374" y="570"/>
                  </a:lnTo>
                  <a:lnTo>
                    <a:pt x="1340" y="436"/>
                  </a:lnTo>
                  <a:lnTo>
                    <a:pt x="1273" y="318"/>
                  </a:lnTo>
                  <a:lnTo>
                    <a:pt x="1189" y="218"/>
                  </a:lnTo>
                  <a:lnTo>
                    <a:pt x="1089" y="134"/>
                  </a:lnTo>
                  <a:lnTo>
                    <a:pt x="955" y="67"/>
                  </a:lnTo>
                  <a:lnTo>
                    <a:pt x="838"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g27fab8e85f3_0_1620"/>
            <p:cNvSpPr/>
            <p:nvPr/>
          </p:nvSpPr>
          <p:spPr>
            <a:xfrm>
              <a:off x="1486875" y="540225"/>
              <a:ext cx="18875" cy="20975"/>
            </a:xfrm>
            <a:custGeom>
              <a:rect b="b" l="l" r="r" t="t"/>
              <a:pathLst>
                <a:path extrusionOk="0" h="839" w="755">
                  <a:moveTo>
                    <a:pt x="84" y="1"/>
                  </a:moveTo>
                  <a:lnTo>
                    <a:pt x="51" y="17"/>
                  </a:lnTo>
                  <a:lnTo>
                    <a:pt x="17" y="34"/>
                  </a:lnTo>
                  <a:lnTo>
                    <a:pt x="1" y="68"/>
                  </a:lnTo>
                  <a:lnTo>
                    <a:pt x="1" y="118"/>
                  </a:lnTo>
                  <a:lnTo>
                    <a:pt x="1" y="151"/>
                  </a:lnTo>
                  <a:lnTo>
                    <a:pt x="34" y="185"/>
                  </a:lnTo>
                  <a:lnTo>
                    <a:pt x="68" y="202"/>
                  </a:lnTo>
                  <a:lnTo>
                    <a:pt x="168" y="235"/>
                  </a:lnTo>
                  <a:lnTo>
                    <a:pt x="269" y="285"/>
                  </a:lnTo>
                  <a:lnTo>
                    <a:pt x="336" y="352"/>
                  </a:lnTo>
                  <a:lnTo>
                    <a:pt x="419" y="419"/>
                  </a:lnTo>
                  <a:lnTo>
                    <a:pt x="470" y="486"/>
                  </a:lnTo>
                  <a:lnTo>
                    <a:pt x="503" y="570"/>
                  </a:lnTo>
                  <a:lnTo>
                    <a:pt x="537" y="654"/>
                  </a:lnTo>
                  <a:lnTo>
                    <a:pt x="553" y="738"/>
                  </a:lnTo>
                  <a:lnTo>
                    <a:pt x="553" y="788"/>
                  </a:lnTo>
                  <a:lnTo>
                    <a:pt x="570" y="821"/>
                  </a:lnTo>
                  <a:lnTo>
                    <a:pt x="604" y="838"/>
                  </a:lnTo>
                  <a:lnTo>
                    <a:pt x="687" y="838"/>
                  </a:lnTo>
                  <a:lnTo>
                    <a:pt x="721" y="821"/>
                  </a:lnTo>
                  <a:lnTo>
                    <a:pt x="738" y="788"/>
                  </a:lnTo>
                  <a:lnTo>
                    <a:pt x="754" y="738"/>
                  </a:lnTo>
                  <a:lnTo>
                    <a:pt x="738" y="620"/>
                  </a:lnTo>
                  <a:lnTo>
                    <a:pt x="704" y="503"/>
                  </a:lnTo>
                  <a:lnTo>
                    <a:pt x="654" y="403"/>
                  </a:lnTo>
                  <a:lnTo>
                    <a:pt x="570" y="302"/>
                  </a:lnTo>
                  <a:lnTo>
                    <a:pt x="486" y="202"/>
                  </a:lnTo>
                  <a:lnTo>
                    <a:pt x="386" y="135"/>
                  </a:lnTo>
                  <a:lnTo>
                    <a:pt x="252" y="68"/>
                  </a:lnTo>
                  <a:lnTo>
                    <a:pt x="118" y="17"/>
                  </a:lnTo>
                  <a:lnTo>
                    <a:pt x="8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g27fab8e85f3_0_1620"/>
            <p:cNvSpPr/>
            <p:nvPr/>
          </p:nvSpPr>
          <p:spPr>
            <a:xfrm>
              <a:off x="1457150" y="540225"/>
              <a:ext cx="18875" cy="20975"/>
            </a:xfrm>
            <a:custGeom>
              <a:rect b="b" l="l" r="r" t="t"/>
              <a:pathLst>
                <a:path extrusionOk="0" h="839" w="755">
                  <a:moveTo>
                    <a:pt x="654" y="1"/>
                  </a:moveTo>
                  <a:lnTo>
                    <a:pt x="620" y="17"/>
                  </a:lnTo>
                  <a:lnTo>
                    <a:pt x="486" y="68"/>
                  </a:lnTo>
                  <a:lnTo>
                    <a:pt x="369" y="135"/>
                  </a:lnTo>
                  <a:lnTo>
                    <a:pt x="252" y="202"/>
                  </a:lnTo>
                  <a:lnTo>
                    <a:pt x="168" y="302"/>
                  </a:lnTo>
                  <a:lnTo>
                    <a:pt x="101" y="403"/>
                  </a:lnTo>
                  <a:lnTo>
                    <a:pt x="51" y="503"/>
                  </a:lnTo>
                  <a:lnTo>
                    <a:pt x="17" y="620"/>
                  </a:lnTo>
                  <a:lnTo>
                    <a:pt x="0" y="738"/>
                  </a:lnTo>
                  <a:lnTo>
                    <a:pt x="17" y="788"/>
                  </a:lnTo>
                  <a:lnTo>
                    <a:pt x="34" y="821"/>
                  </a:lnTo>
                  <a:lnTo>
                    <a:pt x="67" y="838"/>
                  </a:lnTo>
                  <a:lnTo>
                    <a:pt x="134" y="838"/>
                  </a:lnTo>
                  <a:lnTo>
                    <a:pt x="168" y="821"/>
                  </a:lnTo>
                  <a:lnTo>
                    <a:pt x="201" y="788"/>
                  </a:lnTo>
                  <a:lnTo>
                    <a:pt x="201" y="738"/>
                  </a:lnTo>
                  <a:lnTo>
                    <a:pt x="218" y="654"/>
                  </a:lnTo>
                  <a:lnTo>
                    <a:pt x="235" y="570"/>
                  </a:lnTo>
                  <a:lnTo>
                    <a:pt x="285" y="486"/>
                  </a:lnTo>
                  <a:lnTo>
                    <a:pt x="335" y="419"/>
                  </a:lnTo>
                  <a:lnTo>
                    <a:pt x="402" y="352"/>
                  </a:lnTo>
                  <a:lnTo>
                    <a:pt x="486" y="285"/>
                  </a:lnTo>
                  <a:lnTo>
                    <a:pt x="570" y="235"/>
                  </a:lnTo>
                  <a:lnTo>
                    <a:pt x="670" y="202"/>
                  </a:lnTo>
                  <a:lnTo>
                    <a:pt x="704" y="185"/>
                  </a:lnTo>
                  <a:lnTo>
                    <a:pt x="737" y="151"/>
                  </a:lnTo>
                  <a:lnTo>
                    <a:pt x="754" y="118"/>
                  </a:lnTo>
                  <a:lnTo>
                    <a:pt x="737" y="84"/>
                  </a:lnTo>
                  <a:lnTo>
                    <a:pt x="721" y="34"/>
                  </a:lnTo>
                  <a:lnTo>
                    <a:pt x="687" y="17"/>
                  </a:lnTo>
                  <a:lnTo>
                    <a:pt x="6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g27fab8e85f3_0_1620"/>
            <p:cNvSpPr/>
            <p:nvPr/>
          </p:nvSpPr>
          <p:spPr>
            <a:xfrm>
              <a:off x="1463850" y="512600"/>
              <a:ext cx="34775" cy="35200"/>
            </a:xfrm>
            <a:custGeom>
              <a:rect b="b" l="l" r="r" t="t"/>
              <a:pathLst>
                <a:path extrusionOk="0" h="1408" w="1391">
                  <a:moveTo>
                    <a:pt x="687" y="201"/>
                  </a:moveTo>
                  <a:lnTo>
                    <a:pt x="788" y="218"/>
                  </a:lnTo>
                  <a:lnTo>
                    <a:pt x="888" y="251"/>
                  </a:lnTo>
                  <a:lnTo>
                    <a:pt x="972" y="302"/>
                  </a:lnTo>
                  <a:lnTo>
                    <a:pt x="1039" y="352"/>
                  </a:lnTo>
                  <a:lnTo>
                    <a:pt x="1106" y="436"/>
                  </a:lnTo>
                  <a:lnTo>
                    <a:pt x="1156" y="519"/>
                  </a:lnTo>
                  <a:lnTo>
                    <a:pt x="1190" y="603"/>
                  </a:lnTo>
                  <a:lnTo>
                    <a:pt x="1190" y="704"/>
                  </a:lnTo>
                  <a:lnTo>
                    <a:pt x="1190" y="804"/>
                  </a:lnTo>
                  <a:lnTo>
                    <a:pt x="1156" y="905"/>
                  </a:lnTo>
                  <a:lnTo>
                    <a:pt x="1106" y="988"/>
                  </a:lnTo>
                  <a:lnTo>
                    <a:pt x="1039" y="1055"/>
                  </a:lnTo>
                  <a:lnTo>
                    <a:pt x="972" y="1122"/>
                  </a:lnTo>
                  <a:lnTo>
                    <a:pt x="888" y="1173"/>
                  </a:lnTo>
                  <a:lnTo>
                    <a:pt x="788" y="1189"/>
                  </a:lnTo>
                  <a:lnTo>
                    <a:pt x="687" y="1206"/>
                  </a:lnTo>
                  <a:lnTo>
                    <a:pt x="587" y="1189"/>
                  </a:lnTo>
                  <a:lnTo>
                    <a:pt x="503" y="1173"/>
                  </a:lnTo>
                  <a:lnTo>
                    <a:pt x="419" y="1122"/>
                  </a:lnTo>
                  <a:lnTo>
                    <a:pt x="335" y="1055"/>
                  </a:lnTo>
                  <a:lnTo>
                    <a:pt x="285" y="988"/>
                  </a:lnTo>
                  <a:lnTo>
                    <a:pt x="235" y="905"/>
                  </a:lnTo>
                  <a:lnTo>
                    <a:pt x="201" y="804"/>
                  </a:lnTo>
                  <a:lnTo>
                    <a:pt x="201" y="704"/>
                  </a:lnTo>
                  <a:lnTo>
                    <a:pt x="201" y="603"/>
                  </a:lnTo>
                  <a:lnTo>
                    <a:pt x="235" y="519"/>
                  </a:lnTo>
                  <a:lnTo>
                    <a:pt x="285" y="436"/>
                  </a:lnTo>
                  <a:lnTo>
                    <a:pt x="335" y="352"/>
                  </a:lnTo>
                  <a:lnTo>
                    <a:pt x="419" y="302"/>
                  </a:lnTo>
                  <a:lnTo>
                    <a:pt x="503" y="251"/>
                  </a:lnTo>
                  <a:lnTo>
                    <a:pt x="587" y="218"/>
                  </a:lnTo>
                  <a:lnTo>
                    <a:pt x="687" y="201"/>
                  </a:lnTo>
                  <a:close/>
                  <a:moveTo>
                    <a:pt x="687" y="0"/>
                  </a:moveTo>
                  <a:lnTo>
                    <a:pt x="553" y="17"/>
                  </a:lnTo>
                  <a:lnTo>
                    <a:pt x="419" y="67"/>
                  </a:lnTo>
                  <a:lnTo>
                    <a:pt x="302" y="134"/>
                  </a:lnTo>
                  <a:lnTo>
                    <a:pt x="201" y="218"/>
                  </a:lnTo>
                  <a:lnTo>
                    <a:pt x="118" y="318"/>
                  </a:lnTo>
                  <a:lnTo>
                    <a:pt x="51" y="436"/>
                  </a:lnTo>
                  <a:lnTo>
                    <a:pt x="17" y="570"/>
                  </a:lnTo>
                  <a:lnTo>
                    <a:pt x="0" y="704"/>
                  </a:lnTo>
                  <a:lnTo>
                    <a:pt x="17" y="854"/>
                  </a:lnTo>
                  <a:lnTo>
                    <a:pt x="51" y="972"/>
                  </a:lnTo>
                  <a:lnTo>
                    <a:pt x="118" y="1089"/>
                  </a:lnTo>
                  <a:lnTo>
                    <a:pt x="201" y="1206"/>
                  </a:lnTo>
                  <a:lnTo>
                    <a:pt x="302" y="1290"/>
                  </a:lnTo>
                  <a:lnTo>
                    <a:pt x="419" y="1357"/>
                  </a:lnTo>
                  <a:lnTo>
                    <a:pt x="553" y="1390"/>
                  </a:lnTo>
                  <a:lnTo>
                    <a:pt x="687" y="1407"/>
                  </a:lnTo>
                  <a:lnTo>
                    <a:pt x="838" y="1390"/>
                  </a:lnTo>
                  <a:lnTo>
                    <a:pt x="972" y="1357"/>
                  </a:lnTo>
                  <a:lnTo>
                    <a:pt x="1089" y="1290"/>
                  </a:lnTo>
                  <a:lnTo>
                    <a:pt x="1190" y="1206"/>
                  </a:lnTo>
                  <a:lnTo>
                    <a:pt x="1273" y="1089"/>
                  </a:lnTo>
                  <a:lnTo>
                    <a:pt x="1340" y="972"/>
                  </a:lnTo>
                  <a:lnTo>
                    <a:pt x="1374" y="854"/>
                  </a:lnTo>
                  <a:lnTo>
                    <a:pt x="1391" y="704"/>
                  </a:lnTo>
                  <a:lnTo>
                    <a:pt x="1374" y="570"/>
                  </a:lnTo>
                  <a:lnTo>
                    <a:pt x="1340" y="436"/>
                  </a:lnTo>
                  <a:lnTo>
                    <a:pt x="1273" y="318"/>
                  </a:lnTo>
                  <a:lnTo>
                    <a:pt x="1190" y="218"/>
                  </a:lnTo>
                  <a:lnTo>
                    <a:pt x="1089" y="134"/>
                  </a:lnTo>
                  <a:lnTo>
                    <a:pt x="972" y="67"/>
                  </a:lnTo>
                  <a:lnTo>
                    <a:pt x="838"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8" name="Google Shape;418;g27fab8e85f3_0_1620"/>
          <p:cNvGrpSpPr/>
          <p:nvPr/>
        </p:nvGrpSpPr>
        <p:grpSpPr>
          <a:xfrm>
            <a:off x="8032963" y="1510440"/>
            <a:ext cx="391089" cy="474524"/>
            <a:chOff x="2760775" y="1041900"/>
            <a:chExt cx="96325" cy="116875"/>
          </a:xfrm>
        </p:grpSpPr>
        <p:sp>
          <p:nvSpPr>
            <p:cNvPr id="419" name="Google Shape;419;g27fab8e85f3_0_1620"/>
            <p:cNvSpPr/>
            <p:nvPr/>
          </p:nvSpPr>
          <p:spPr>
            <a:xfrm>
              <a:off x="2760775" y="1050700"/>
              <a:ext cx="50675" cy="83375"/>
            </a:xfrm>
            <a:custGeom>
              <a:rect b="b" l="l" r="r" t="t"/>
              <a:pathLst>
                <a:path extrusionOk="0" h="3335" w="2027">
                  <a:moveTo>
                    <a:pt x="1926" y="1"/>
                  </a:moveTo>
                  <a:lnTo>
                    <a:pt x="1759" y="17"/>
                  </a:lnTo>
                  <a:lnTo>
                    <a:pt x="1591" y="34"/>
                  </a:lnTo>
                  <a:lnTo>
                    <a:pt x="1424" y="68"/>
                  </a:lnTo>
                  <a:lnTo>
                    <a:pt x="1273" y="118"/>
                  </a:lnTo>
                  <a:lnTo>
                    <a:pt x="1139" y="185"/>
                  </a:lnTo>
                  <a:lnTo>
                    <a:pt x="1005" y="252"/>
                  </a:lnTo>
                  <a:lnTo>
                    <a:pt x="871" y="319"/>
                  </a:lnTo>
                  <a:lnTo>
                    <a:pt x="754" y="403"/>
                  </a:lnTo>
                  <a:lnTo>
                    <a:pt x="637" y="503"/>
                  </a:lnTo>
                  <a:lnTo>
                    <a:pt x="536" y="604"/>
                  </a:lnTo>
                  <a:lnTo>
                    <a:pt x="436" y="721"/>
                  </a:lnTo>
                  <a:lnTo>
                    <a:pt x="352" y="838"/>
                  </a:lnTo>
                  <a:lnTo>
                    <a:pt x="268" y="955"/>
                  </a:lnTo>
                  <a:lnTo>
                    <a:pt x="201" y="1073"/>
                  </a:lnTo>
                  <a:lnTo>
                    <a:pt x="134" y="1207"/>
                  </a:lnTo>
                  <a:lnTo>
                    <a:pt x="84" y="1358"/>
                  </a:lnTo>
                  <a:lnTo>
                    <a:pt x="50" y="1492"/>
                  </a:lnTo>
                  <a:lnTo>
                    <a:pt x="17" y="1642"/>
                  </a:lnTo>
                  <a:lnTo>
                    <a:pt x="0" y="1793"/>
                  </a:lnTo>
                  <a:lnTo>
                    <a:pt x="0" y="1944"/>
                  </a:lnTo>
                  <a:lnTo>
                    <a:pt x="0" y="2128"/>
                  </a:lnTo>
                  <a:lnTo>
                    <a:pt x="34" y="2312"/>
                  </a:lnTo>
                  <a:lnTo>
                    <a:pt x="84" y="2497"/>
                  </a:lnTo>
                  <a:lnTo>
                    <a:pt x="151" y="2681"/>
                  </a:lnTo>
                  <a:lnTo>
                    <a:pt x="218" y="2848"/>
                  </a:lnTo>
                  <a:lnTo>
                    <a:pt x="318" y="3016"/>
                  </a:lnTo>
                  <a:lnTo>
                    <a:pt x="436" y="3167"/>
                  </a:lnTo>
                  <a:lnTo>
                    <a:pt x="570" y="3301"/>
                  </a:lnTo>
                  <a:lnTo>
                    <a:pt x="603" y="3317"/>
                  </a:lnTo>
                  <a:lnTo>
                    <a:pt x="637" y="3334"/>
                  </a:lnTo>
                  <a:lnTo>
                    <a:pt x="670" y="3317"/>
                  </a:lnTo>
                  <a:lnTo>
                    <a:pt x="704" y="3301"/>
                  </a:lnTo>
                  <a:lnTo>
                    <a:pt x="720" y="3267"/>
                  </a:lnTo>
                  <a:lnTo>
                    <a:pt x="737" y="3234"/>
                  </a:lnTo>
                  <a:lnTo>
                    <a:pt x="720" y="3200"/>
                  </a:lnTo>
                  <a:lnTo>
                    <a:pt x="704" y="3167"/>
                  </a:lnTo>
                  <a:lnTo>
                    <a:pt x="586" y="3033"/>
                  </a:lnTo>
                  <a:lnTo>
                    <a:pt x="486" y="2899"/>
                  </a:lnTo>
                  <a:lnTo>
                    <a:pt x="402" y="2748"/>
                  </a:lnTo>
                  <a:lnTo>
                    <a:pt x="335" y="2597"/>
                  </a:lnTo>
                  <a:lnTo>
                    <a:pt x="268" y="2446"/>
                  </a:lnTo>
                  <a:lnTo>
                    <a:pt x="235" y="2279"/>
                  </a:lnTo>
                  <a:lnTo>
                    <a:pt x="201" y="2111"/>
                  </a:lnTo>
                  <a:lnTo>
                    <a:pt x="201" y="1944"/>
                  </a:lnTo>
                  <a:lnTo>
                    <a:pt x="201" y="1810"/>
                  </a:lnTo>
                  <a:lnTo>
                    <a:pt x="218" y="1676"/>
                  </a:lnTo>
                  <a:lnTo>
                    <a:pt x="251" y="1542"/>
                  </a:lnTo>
                  <a:lnTo>
                    <a:pt x="285" y="1408"/>
                  </a:lnTo>
                  <a:lnTo>
                    <a:pt x="385" y="1173"/>
                  </a:lnTo>
                  <a:lnTo>
                    <a:pt x="519" y="939"/>
                  </a:lnTo>
                  <a:lnTo>
                    <a:pt x="687" y="738"/>
                  </a:lnTo>
                  <a:lnTo>
                    <a:pt x="871" y="570"/>
                  </a:lnTo>
                  <a:lnTo>
                    <a:pt x="988" y="486"/>
                  </a:lnTo>
                  <a:lnTo>
                    <a:pt x="1089" y="419"/>
                  </a:lnTo>
                  <a:lnTo>
                    <a:pt x="1206" y="369"/>
                  </a:lnTo>
                  <a:lnTo>
                    <a:pt x="1340" y="319"/>
                  </a:lnTo>
                  <a:lnTo>
                    <a:pt x="1491" y="269"/>
                  </a:lnTo>
                  <a:lnTo>
                    <a:pt x="1625" y="235"/>
                  </a:lnTo>
                  <a:lnTo>
                    <a:pt x="1776" y="218"/>
                  </a:lnTo>
                  <a:lnTo>
                    <a:pt x="1926" y="202"/>
                  </a:lnTo>
                  <a:lnTo>
                    <a:pt x="1977" y="202"/>
                  </a:lnTo>
                  <a:lnTo>
                    <a:pt x="1993" y="185"/>
                  </a:lnTo>
                  <a:lnTo>
                    <a:pt x="2027" y="151"/>
                  </a:lnTo>
                  <a:lnTo>
                    <a:pt x="2027" y="101"/>
                  </a:lnTo>
                  <a:lnTo>
                    <a:pt x="2027" y="68"/>
                  </a:lnTo>
                  <a:lnTo>
                    <a:pt x="1993" y="34"/>
                  </a:lnTo>
                  <a:lnTo>
                    <a:pt x="1977" y="17"/>
                  </a:lnTo>
                  <a:lnTo>
                    <a:pt x="192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g27fab8e85f3_0_1620"/>
            <p:cNvSpPr/>
            <p:nvPr/>
          </p:nvSpPr>
          <p:spPr>
            <a:xfrm>
              <a:off x="2806400" y="1064100"/>
              <a:ext cx="50700" cy="83375"/>
            </a:xfrm>
            <a:custGeom>
              <a:rect b="b" l="l" r="r" t="t"/>
              <a:pathLst>
                <a:path extrusionOk="0" h="3335" w="2028">
                  <a:moveTo>
                    <a:pt x="1391" y="1"/>
                  </a:moveTo>
                  <a:lnTo>
                    <a:pt x="1358" y="17"/>
                  </a:lnTo>
                  <a:lnTo>
                    <a:pt x="1324" y="34"/>
                  </a:lnTo>
                  <a:lnTo>
                    <a:pt x="1308" y="68"/>
                  </a:lnTo>
                  <a:lnTo>
                    <a:pt x="1291" y="101"/>
                  </a:lnTo>
                  <a:lnTo>
                    <a:pt x="1308" y="151"/>
                  </a:lnTo>
                  <a:lnTo>
                    <a:pt x="1324" y="185"/>
                  </a:lnTo>
                  <a:lnTo>
                    <a:pt x="1442" y="302"/>
                  </a:lnTo>
                  <a:lnTo>
                    <a:pt x="1542" y="436"/>
                  </a:lnTo>
                  <a:lnTo>
                    <a:pt x="1626" y="587"/>
                  </a:lnTo>
                  <a:lnTo>
                    <a:pt x="1710" y="738"/>
                  </a:lnTo>
                  <a:lnTo>
                    <a:pt x="1760" y="905"/>
                  </a:lnTo>
                  <a:lnTo>
                    <a:pt x="1793" y="1056"/>
                  </a:lnTo>
                  <a:lnTo>
                    <a:pt x="1827" y="1224"/>
                  </a:lnTo>
                  <a:lnTo>
                    <a:pt x="1827" y="1408"/>
                  </a:lnTo>
                  <a:lnTo>
                    <a:pt x="1827" y="1575"/>
                  </a:lnTo>
                  <a:lnTo>
                    <a:pt x="1793" y="1743"/>
                  </a:lnTo>
                  <a:lnTo>
                    <a:pt x="1760" y="1910"/>
                  </a:lnTo>
                  <a:lnTo>
                    <a:pt x="1693" y="2078"/>
                  </a:lnTo>
                  <a:lnTo>
                    <a:pt x="1626" y="2229"/>
                  </a:lnTo>
                  <a:lnTo>
                    <a:pt x="1542" y="2363"/>
                  </a:lnTo>
                  <a:lnTo>
                    <a:pt x="1442" y="2497"/>
                  </a:lnTo>
                  <a:lnTo>
                    <a:pt x="1324" y="2631"/>
                  </a:lnTo>
                  <a:lnTo>
                    <a:pt x="1207" y="2731"/>
                  </a:lnTo>
                  <a:lnTo>
                    <a:pt x="1073" y="2832"/>
                  </a:lnTo>
                  <a:lnTo>
                    <a:pt x="922" y="2915"/>
                  </a:lnTo>
                  <a:lnTo>
                    <a:pt x="772" y="2999"/>
                  </a:lnTo>
                  <a:lnTo>
                    <a:pt x="621" y="3049"/>
                  </a:lnTo>
                  <a:lnTo>
                    <a:pt x="453" y="3100"/>
                  </a:lnTo>
                  <a:lnTo>
                    <a:pt x="286" y="3116"/>
                  </a:lnTo>
                  <a:lnTo>
                    <a:pt x="101" y="3133"/>
                  </a:lnTo>
                  <a:lnTo>
                    <a:pt x="68" y="3133"/>
                  </a:lnTo>
                  <a:lnTo>
                    <a:pt x="34" y="3167"/>
                  </a:lnTo>
                  <a:lnTo>
                    <a:pt x="18" y="3200"/>
                  </a:lnTo>
                  <a:lnTo>
                    <a:pt x="1" y="3234"/>
                  </a:lnTo>
                  <a:lnTo>
                    <a:pt x="18" y="3267"/>
                  </a:lnTo>
                  <a:lnTo>
                    <a:pt x="34" y="3301"/>
                  </a:lnTo>
                  <a:lnTo>
                    <a:pt x="68" y="3317"/>
                  </a:lnTo>
                  <a:lnTo>
                    <a:pt x="101" y="3334"/>
                  </a:lnTo>
                  <a:lnTo>
                    <a:pt x="302" y="3317"/>
                  </a:lnTo>
                  <a:lnTo>
                    <a:pt x="487" y="3301"/>
                  </a:lnTo>
                  <a:lnTo>
                    <a:pt x="671" y="3250"/>
                  </a:lnTo>
                  <a:lnTo>
                    <a:pt x="855" y="3183"/>
                  </a:lnTo>
                  <a:lnTo>
                    <a:pt x="1023" y="3100"/>
                  </a:lnTo>
                  <a:lnTo>
                    <a:pt x="1190" y="2999"/>
                  </a:lnTo>
                  <a:lnTo>
                    <a:pt x="1324" y="2899"/>
                  </a:lnTo>
                  <a:lnTo>
                    <a:pt x="1475" y="2765"/>
                  </a:lnTo>
                  <a:lnTo>
                    <a:pt x="1592" y="2631"/>
                  </a:lnTo>
                  <a:lnTo>
                    <a:pt x="1710" y="2480"/>
                  </a:lnTo>
                  <a:lnTo>
                    <a:pt x="1810" y="2329"/>
                  </a:lnTo>
                  <a:lnTo>
                    <a:pt x="1877" y="2145"/>
                  </a:lnTo>
                  <a:lnTo>
                    <a:pt x="1944" y="1977"/>
                  </a:lnTo>
                  <a:lnTo>
                    <a:pt x="1994" y="1793"/>
                  </a:lnTo>
                  <a:lnTo>
                    <a:pt x="2028" y="1592"/>
                  </a:lnTo>
                  <a:lnTo>
                    <a:pt x="2028" y="1408"/>
                  </a:lnTo>
                  <a:lnTo>
                    <a:pt x="2028" y="1207"/>
                  </a:lnTo>
                  <a:lnTo>
                    <a:pt x="1994" y="1023"/>
                  </a:lnTo>
                  <a:lnTo>
                    <a:pt x="1961" y="838"/>
                  </a:lnTo>
                  <a:lnTo>
                    <a:pt x="1894" y="671"/>
                  </a:lnTo>
                  <a:lnTo>
                    <a:pt x="1810" y="486"/>
                  </a:lnTo>
                  <a:lnTo>
                    <a:pt x="1710" y="336"/>
                  </a:lnTo>
                  <a:lnTo>
                    <a:pt x="1592" y="185"/>
                  </a:lnTo>
                  <a:lnTo>
                    <a:pt x="1475" y="34"/>
                  </a:lnTo>
                  <a:lnTo>
                    <a:pt x="1442" y="17"/>
                  </a:lnTo>
                  <a:lnTo>
                    <a:pt x="139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g27fab8e85f3_0_1620"/>
            <p:cNvSpPr/>
            <p:nvPr/>
          </p:nvSpPr>
          <p:spPr>
            <a:xfrm>
              <a:off x="2789250" y="1131100"/>
              <a:ext cx="22200" cy="27675"/>
            </a:xfrm>
            <a:custGeom>
              <a:rect b="b" l="l" r="r" t="t"/>
              <a:pathLst>
                <a:path extrusionOk="0" h="1107" w="888">
                  <a:moveTo>
                    <a:pt x="687" y="286"/>
                  </a:moveTo>
                  <a:lnTo>
                    <a:pt x="687" y="822"/>
                  </a:lnTo>
                  <a:lnTo>
                    <a:pt x="285" y="554"/>
                  </a:lnTo>
                  <a:lnTo>
                    <a:pt x="687" y="286"/>
                  </a:lnTo>
                  <a:close/>
                  <a:moveTo>
                    <a:pt x="787" y="1"/>
                  </a:moveTo>
                  <a:lnTo>
                    <a:pt x="737" y="18"/>
                  </a:lnTo>
                  <a:lnTo>
                    <a:pt x="50" y="470"/>
                  </a:lnTo>
                  <a:lnTo>
                    <a:pt x="17" y="503"/>
                  </a:lnTo>
                  <a:lnTo>
                    <a:pt x="0" y="554"/>
                  </a:lnTo>
                  <a:lnTo>
                    <a:pt x="17" y="604"/>
                  </a:lnTo>
                  <a:lnTo>
                    <a:pt x="50" y="637"/>
                  </a:lnTo>
                  <a:lnTo>
                    <a:pt x="737" y="1090"/>
                  </a:lnTo>
                  <a:lnTo>
                    <a:pt x="787" y="1106"/>
                  </a:lnTo>
                  <a:lnTo>
                    <a:pt x="838" y="1090"/>
                  </a:lnTo>
                  <a:lnTo>
                    <a:pt x="871" y="1056"/>
                  </a:lnTo>
                  <a:lnTo>
                    <a:pt x="888" y="1006"/>
                  </a:lnTo>
                  <a:lnTo>
                    <a:pt x="888" y="101"/>
                  </a:lnTo>
                  <a:lnTo>
                    <a:pt x="871" y="51"/>
                  </a:lnTo>
                  <a:lnTo>
                    <a:pt x="838" y="18"/>
                  </a:lnTo>
                  <a:lnTo>
                    <a:pt x="7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g27fab8e85f3_0_1620"/>
            <p:cNvSpPr/>
            <p:nvPr/>
          </p:nvSpPr>
          <p:spPr>
            <a:xfrm>
              <a:off x="2806825" y="1041900"/>
              <a:ext cx="22225" cy="27675"/>
            </a:xfrm>
            <a:custGeom>
              <a:rect b="b" l="l" r="r" t="t"/>
              <a:pathLst>
                <a:path extrusionOk="0" h="1107" w="889">
                  <a:moveTo>
                    <a:pt x="202" y="286"/>
                  </a:moveTo>
                  <a:lnTo>
                    <a:pt x="604" y="554"/>
                  </a:lnTo>
                  <a:lnTo>
                    <a:pt x="202" y="822"/>
                  </a:lnTo>
                  <a:lnTo>
                    <a:pt x="202" y="286"/>
                  </a:lnTo>
                  <a:close/>
                  <a:moveTo>
                    <a:pt x="51" y="1"/>
                  </a:moveTo>
                  <a:lnTo>
                    <a:pt x="17" y="51"/>
                  </a:lnTo>
                  <a:lnTo>
                    <a:pt x="1" y="101"/>
                  </a:lnTo>
                  <a:lnTo>
                    <a:pt x="1" y="1006"/>
                  </a:lnTo>
                  <a:lnTo>
                    <a:pt x="17" y="1056"/>
                  </a:lnTo>
                  <a:lnTo>
                    <a:pt x="51" y="1090"/>
                  </a:lnTo>
                  <a:lnTo>
                    <a:pt x="101" y="1106"/>
                  </a:lnTo>
                  <a:lnTo>
                    <a:pt x="151" y="1090"/>
                  </a:lnTo>
                  <a:lnTo>
                    <a:pt x="838" y="637"/>
                  </a:lnTo>
                  <a:lnTo>
                    <a:pt x="872" y="604"/>
                  </a:lnTo>
                  <a:lnTo>
                    <a:pt x="889" y="554"/>
                  </a:lnTo>
                  <a:lnTo>
                    <a:pt x="872" y="503"/>
                  </a:lnTo>
                  <a:lnTo>
                    <a:pt x="838" y="470"/>
                  </a:lnTo>
                  <a:lnTo>
                    <a:pt x="151"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g27fab8e85f3_0_1620"/>
            <p:cNvSpPr/>
            <p:nvPr/>
          </p:nvSpPr>
          <p:spPr>
            <a:xfrm>
              <a:off x="2806400" y="1083775"/>
              <a:ext cx="10075" cy="7150"/>
            </a:xfrm>
            <a:custGeom>
              <a:rect b="b" l="l" r="r" t="t"/>
              <a:pathLst>
                <a:path extrusionOk="0" h="286" w="403">
                  <a:moveTo>
                    <a:pt x="68" y="1"/>
                  </a:moveTo>
                  <a:lnTo>
                    <a:pt x="34" y="35"/>
                  </a:lnTo>
                  <a:lnTo>
                    <a:pt x="18" y="51"/>
                  </a:lnTo>
                  <a:lnTo>
                    <a:pt x="1" y="102"/>
                  </a:lnTo>
                  <a:lnTo>
                    <a:pt x="18" y="135"/>
                  </a:lnTo>
                  <a:lnTo>
                    <a:pt x="34" y="169"/>
                  </a:lnTo>
                  <a:lnTo>
                    <a:pt x="68" y="185"/>
                  </a:lnTo>
                  <a:lnTo>
                    <a:pt x="101" y="202"/>
                  </a:lnTo>
                  <a:lnTo>
                    <a:pt x="168" y="219"/>
                  </a:lnTo>
                  <a:lnTo>
                    <a:pt x="219" y="252"/>
                  </a:lnTo>
                  <a:lnTo>
                    <a:pt x="252" y="269"/>
                  </a:lnTo>
                  <a:lnTo>
                    <a:pt x="302" y="286"/>
                  </a:lnTo>
                  <a:lnTo>
                    <a:pt x="336" y="269"/>
                  </a:lnTo>
                  <a:lnTo>
                    <a:pt x="369" y="252"/>
                  </a:lnTo>
                  <a:lnTo>
                    <a:pt x="386" y="219"/>
                  </a:lnTo>
                  <a:lnTo>
                    <a:pt x="403" y="185"/>
                  </a:lnTo>
                  <a:lnTo>
                    <a:pt x="386" y="152"/>
                  </a:lnTo>
                  <a:lnTo>
                    <a:pt x="369" y="118"/>
                  </a:lnTo>
                  <a:lnTo>
                    <a:pt x="319" y="68"/>
                  </a:lnTo>
                  <a:lnTo>
                    <a:pt x="252" y="35"/>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g27fab8e85f3_0_1620"/>
            <p:cNvSpPr/>
            <p:nvPr/>
          </p:nvSpPr>
          <p:spPr>
            <a:xfrm>
              <a:off x="2801375" y="1107650"/>
              <a:ext cx="9675" cy="7150"/>
            </a:xfrm>
            <a:custGeom>
              <a:rect b="b" l="l" r="r" t="t"/>
              <a:pathLst>
                <a:path extrusionOk="0" h="286" w="387">
                  <a:moveTo>
                    <a:pt x="68" y="1"/>
                  </a:moveTo>
                  <a:lnTo>
                    <a:pt x="34" y="18"/>
                  </a:lnTo>
                  <a:lnTo>
                    <a:pt x="1" y="51"/>
                  </a:lnTo>
                  <a:lnTo>
                    <a:pt x="1" y="85"/>
                  </a:lnTo>
                  <a:lnTo>
                    <a:pt x="1" y="135"/>
                  </a:lnTo>
                  <a:lnTo>
                    <a:pt x="18" y="168"/>
                  </a:lnTo>
                  <a:lnTo>
                    <a:pt x="85" y="219"/>
                  </a:lnTo>
                  <a:lnTo>
                    <a:pt x="135" y="252"/>
                  </a:lnTo>
                  <a:lnTo>
                    <a:pt x="219" y="269"/>
                  </a:lnTo>
                  <a:lnTo>
                    <a:pt x="286" y="286"/>
                  </a:lnTo>
                  <a:lnTo>
                    <a:pt x="319" y="269"/>
                  </a:lnTo>
                  <a:lnTo>
                    <a:pt x="353" y="252"/>
                  </a:lnTo>
                  <a:lnTo>
                    <a:pt x="386" y="219"/>
                  </a:lnTo>
                  <a:lnTo>
                    <a:pt x="386" y="185"/>
                  </a:lnTo>
                  <a:lnTo>
                    <a:pt x="386" y="135"/>
                  </a:lnTo>
                  <a:lnTo>
                    <a:pt x="353" y="101"/>
                  </a:lnTo>
                  <a:lnTo>
                    <a:pt x="319" y="85"/>
                  </a:lnTo>
                  <a:lnTo>
                    <a:pt x="286" y="85"/>
                  </a:lnTo>
                  <a:lnTo>
                    <a:pt x="219" y="68"/>
                  </a:lnTo>
                  <a:lnTo>
                    <a:pt x="168" y="18"/>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g27fab8e85f3_0_1620"/>
            <p:cNvSpPr/>
            <p:nvPr/>
          </p:nvSpPr>
          <p:spPr>
            <a:xfrm>
              <a:off x="2800125" y="1083775"/>
              <a:ext cx="11325" cy="18050"/>
            </a:xfrm>
            <a:custGeom>
              <a:rect b="b" l="l" r="r" t="t"/>
              <a:pathLst>
                <a:path extrusionOk="0" h="722" w="453">
                  <a:moveTo>
                    <a:pt x="285" y="1"/>
                  </a:moveTo>
                  <a:lnTo>
                    <a:pt x="218" y="35"/>
                  </a:lnTo>
                  <a:lnTo>
                    <a:pt x="151" y="51"/>
                  </a:lnTo>
                  <a:lnTo>
                    <a:pt x="101" y="102"/>
                  </a:lnTo>
                  <a:lnTo>
                    <a:pt x="51" y="152"/>
                  </a:lnTo>
                  <a:lnTo>
                    <a:pt x="17" y="219"/>
                  </a:lnTo>
                  <a:lnTo>
                    <a:pt x="1" y="286"/>
                  </a:lnTo>
                  <a:lnTo>
                    <a:pt x="1" y="353"/>
                  </a:lnTo>
                  <a:lnTo>
                    <a:pt x="1" y="437"/>
                  </a:lnTo>
                  <a:lnTo>
                    <a:pt x="17" y="504"/>
                  </a:lnTo>
                  <a:lnTo>
                    <a:pt x="51" y="554"/>
                  </a:lnTo>
                  <a:lnTo>
                    <a:pt x="101" y="604"/>
                  </a:lnTo>
                  <a:lnTo>
                    <a:pt x="151" y="654"/>
                  </a:lnTo>
                  <a:lnTo>
                    <a:pt x="218" y="688"/>
                  </a:lnTo>
                  <a:lnTo>
                    <a:pt x="285" y="705"/>
                  </a:lnTo>
                  <a:lnTo>
                    <a:pt x="352" y="721"/>
                  </a:lnTo>
                  <a:lnTo>
                    <a:pt x="403" y="705"/>
                  </a:lnTo>
                  <a:lnTo>
                    <a:pt x="419" y="688"/>
                  </a:lnTo>
                  <a:lnTo>
                    <a:pt x="453" y="654"/>
                  </a:lnTo>
                  <a:lnTo>
                    <a:pt x="453" y="621"/>
                  </a:lnTo>
                  <a:lnTo>
                    <a:pt x="453" y="571"/>
                  </a:lnTo>
                  <a:lnTo>
                    <a:pt x="419" y="537"/>
                  </a:lnTo>
                  <a:lnTo>
                    <a:pt x="403" y="520"/>
                  </a:lnTo>
                  <a:lnTo>
                    <a:pt x="352" y="520"/>
                  </a:lnTo>
                  <a:lnTo>
                    <a:pt x="302" y="504"/>
                  </a:lnTo>
                  <a:lnTo>
                    <a:pt x="252" y="470"/>
                  </a:lnTo>
                  <a:lnTo>
                    <a:pt x="218" y="420"/>
                  </a:lnTo>
                  <a:lnTo>
                    <a:pt x="202" y="353"/>
                  </a:lnTo>
                  <a:lnTo>
                    <a:pt x="218" y="303"/>
                  </a:lnTo>
                  <a:lnTo>
                    <a:pt x="252" y="252"/>
                  </a:lnTo>
                  <a:lnTo>
                    <a:pt x="302" y="219"/>
                  </a:lnTo>
                  <a:lnTo>
                    <a:pt x="352" y="202"/>
                  </a:lnTo>
                  <a:lnTo>
                    <a:pt x="403" y="185"/>
                  </a:lnTo>
                  <a:lnTo>
                    <a:pt x="419" y="169"/>
                  </a:lnTo>
                  <a:lnTo>
                    <a:pt x="453" y="135"/>
                  </a:lnTo>
                  <a:lnTo>
                    <a:pt x="453" y="102"/>
                  </a:lnTo>
                  <a:lnTo>
                    <a:pt x="453" y="51"/>
                  </a:lnTo>
                  <a:lnTo>
                    <a:pt x="419" y="35"/>
                  </a:lnTo>
                  <a:lnTo>
                    <a:pt x="4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g27fab8e85f3_0_1620"/>
            <p:cNvSpPr/>
            <p:nvPr/>
          </p:nvSpPr>
          <p:spPr>
            <a:xfrm>
              <a:off x="2806400" y="1096775"/>
              <a:ext cx="11750" cy="18025"/>
            </a:xfrm>
            <a:custGeom>
              <a:rect b="b" l="l" r="r" t="t"/>
              <a:pathLst>
                <a:path extrusionOk="0" h="721" w="470">
                  <a:moveTo>
                    <a:pt x="68" y="0"/>
                  </a:moveTo>
                  <a:lnTo>
                    <a:pt x="34" y="17"/>
                  </a:lnTo>
                  <a:lnTo>
                    <a:pt x="18" y="51"/>
                  </a:lnTo>
                  <a:lnTo>
                    <a:pt x="1" y="101"/>
                  </a:lnTo>
                  <a:lnTo>
                    <a:pt x="18" y="134"/>
                  </a:lnTo>
                  <a:lnTo>
                    <a:pt x="34" y="168"/>
                  </a:lnTo>
                  <a:lnTo>
                    <a:pt x="68" y="185"/>
                  </a:lnTo>
                  <a:lnTo>
                    <a:pt x="101" y="201"/>
                  </a:lnTo>
                  <a:lnTo>
                    <a:pt x="168" y="201"/>
                  </a:lnTo>
                  <a:lnTo>
                    <a:pt x="219" y="235"/>
                  </a:lnTo>
                  <a:lnTo>
                    <a:pt x="252" y="285"/>
                  </a:lnTo>
                  <a:lnTo>
                    <a:pt x="269" y="352"/>
                  </a:lnTo>
                  <a:lnTo>
                    <a:pt x="252" y="419"/>
                  </a:lnTo>
                  <a:lnTo>
                    <a:pt x="219" y="469"/>
                  </a:lnTo>
                  <a:lnTo>
                    <a:pt x="168" y="503"/>
                  </a:lnTo>
                  <a:lnTo>
                    <a:pt x="101" y="520"/>
                  </a:lnTo>
                  <a:lnTo>
                    <a:pt x="68" y="520"/>
                  </a:lnTo>
                  <a:lnTo>
                    <a:pt x="34" y="536"/>
                  </a:lnTo>
                  <a:lnTo>
                    <a:pt x="18" y="570"/>
                  </a:lnTo>
                  <a:lnTo>
                    <a:pt x="1" y="620"/>
                  </a:lnTo>
                  <a:lnTo>
                    <a:pt x="18" y="654"/>
                  </a:lnTo>
                  <a:lnTo>
                    <a:pt x="34" y="687"/>
                  </a:lnTo>
                  <a:lnTo>
                    <a:pt x="68" y="704"/>
                  </a:lnTo>
                  <a:lnTo>
                    <a:pt x="101" y="721"/>
                  </a:lnTo>
                  <a:lnTo>
                    <a:pt x="185" y="704"/>
                  </a:lnTo>
                  <a:lnTo>
                    <a:pt x="252" y="687"/>
                  </a:lnTo>
                  <a:lnTo>
                    <a:pt x="302" y="654"/>
                  </a:lnTo>
                  <a:lnTo>
                    <a:pt x="353" y="603"/>
                  </a:lnTo>
                  <a:lnTo>
                    <a:pt x="403" y="553"/>
                  </a:lnTo>
                  <a:lnTo>
                    <a:pt x="436" y="486"/>
                  </a:lnTo>
                  <a:lnTo>
                    <a:pt x="453" y="419"/>
                  </a:lnTo>
                  <a:lnTo>
                    <a:pt x="470" y="352"/>
                  </a:lnTo>
                  <a:lnTo>
                    <a:pt x="453" y="285"/>
                  </a:lnTo>
                  <a:lnTo>
                    <a:pt x="436" y="218"/>
                  </a:lnTo>
                  <a:lnTo>
                    <a:pt x="403" y="151"/>
                  </a:lnTo>
                  <a:lnTo>
                    <a:pt x="353" y="101"/>
                  </a:lnTo>
                  <a:lnTo>
                    <a:pt x="302" y="51"/>
                  </a:lnTo>
                  <a:lnTo>
                    <a:pt x="252" y="17"/>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g27fab8e85f3_0_1620"/>
            <p:cNvSpPr/>
            <p:nvPr/>
          </p:nvSpPr>
          <p:spPr>
            <a:xfrm>
              <a:off x="2806000" y="1109750"/>
              <a:ext cx="5050" cy="7975"/>
            </a:xfrm>
            <a:custGeom>
              <a:rect b="b" l="l" r="r" t="t"/>
              <a:pathLst>
                <a:path extrusionOk="0" h="319" w="202">
                  <a:moveTo>
                    <a:pt x="67" y="1"/>
                  </a:moveTo>
                  <a:lnTo>
                    <a:pt x="34" y="17"/>
                  </a:lnTo>
                  <a:lnTo>
                    <a:pt x="17" y="51"/>
                  </a:lnTo>
                  <a:lnTo>
                    <a:pt x="0" y="101"/>
                  </a:lnTo>
                  <a:lnTo>
                    <a:pt x="0" y="218"/>
                  </a:lnTo>
                  <a:lnTo>
                    <a:pt x="17" y="269"/>
                  </a:lnTo>
                  <a:lnTo>
                    <a:pt x="34" y="302"/>
                  </a:lnTo>
                  <a:lnTo>
                    <a:pt x="67" y="319"/>
                  </a:lnTo>
                  <a:lnTo>
                    <a:pt x="134" y="319"/>
                  </a:lnTo>
                  <a:lnTo>
                    <a:pt x="168" y="302"/>
                  </a:lnTo>
                  <a:lnTo>
                    <a:pt x="201" y="269"/>
                  </a:lnTo>
                  <a:lnTo>
                    <a:pt x="201" y="218"/>
                  </a:lnTo>
                  <a:lnTo>
                    <a:pt x="201" y="101"/>
                  </a:lnTo>
                  <a:lnTo>
                    <a:pt x="201" y="51"/>
                  </a:lnTo>
                  <a:lnTo>
                    <a:pt x="168" y="17"/>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g27fab8e85f3_0_1620"/>
            <p:cNvSpPr/>
            <p:nvPr/>
          </p:nvSpPr>
          <p:spPr>
            <a:xfrm>
              <a:off x="2806000" y="1080425"/>
              <a:ext cx="5050" cy="8425"/>
            </a:xfrm>
            <a:custGeom>
              <a:rect b="b" l="l" r="r" t="t"/>
              <a:pathLst>
                <a:path extrusionOk="0" h="337" w="202">
                  <a:moveTo>
                    <a:pt x="67" y="1"/>
                  </a:moveTo>
                  <a:lnTo>
                    <a:pt x="34" y="34"/>
                  </a:lnTo>
                  <a:lnTo>
                    <a:pt x="17" y="68"/>
                  </a:lnTo>
                  <a:lnTo>
                    <a:pt x="0" y="101"/>
                  </a:lnTo>
                  <a:lnTo>
                    <a:pt x="0" y="236"/>
                  </a:lnTo>
                  <a:lnTo>
                    <a:pt x="17" y="269"/>
                  </a:lnTo>
                  <a:lnTo>
                    <a:pt x="34" y="303"/>
                  </a:lnTo>
                  <a:lnTo>
                    <a:pt x="67" y="319"/>
                  </a:lnTo>
                  <a:lnTo>
                    <a:pt x="101" y="336"/>
                  </a:lnTo>
                  <a:lnTo>
                    <a:pt x="134" y="319"/>
                  </a:lnTo>
                  <a:lnTo>
                    <a:pt x="168" y="303"/>
                  </a:lnTo>
                  <a:lnTo>
                    <a:pt x="201" y="269"/>
                  </a:lnTo>
                  <a:lnTo>
                    <a:pt x="201" y="236"/>
                  </a:lnTo>
                  <a:lnTo>
                    <a:pt x="201" y="101"/>
                  </a:lnTo>
                  <a:lnTo>
                    <a:pt x="201" y="68"/>
                  </a:lnTo>
                  <a:lnTo>
                    <a:pt x="168" y="34"/>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27fab8e85f3_0_2020"/>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Accessing your HSA funds</a:t>
            </a:r>
            <a:endParaRPr b="1" sz="3600">
              <a:latin typeface="Arial"/>
              <a:ea typeface="Arial"/>
              <a:cs typeface="Arial"/>
              <a:sym typeface="Arial"/>
            </a:endParaRPr>
          </a:p>
        </p:txBody>
      </p:sp>
      <p:grpSp>
        <p:nvGrpSpPr>
          <p:cNvPr id="434" name="Google Shape;434;g27fab8e85f3_0_2020"/>
          <p:cNvGrpSpPr/>
          <p:nvPr/>
        </p:nvGrpSpPr>
        <p:grpSpPr>
          <a:xfrm>
            <a:off x="0" y="5948039"/>
            <a:ext cx="12192000" cy="909900"/>
            <a:chOff x="0" y="5948039"/>
            <a:chExt cx="12192000" cy="909900"/>
          </a:xfrm>
        </p:grpSpPr>
        <p:sp>
          <p:nvSpPr>
            <p:cNvPr id="435" name="Google Shape;435;g27fab8e85f3_0_2020"/>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436" name="Google Shape;436;g27fab8e85f3_0_2020"/>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437" name="Google Shape;437;g27fab8e85f3_0_2020"/>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38" name="Google Shape;438;g27fab8e85f3_0_2020"/>
          <p:cNvSpPr txBox="1"/>
          <p:nvPr/>
        </p:nvSpPr>
        <p:spPr>
          <a:xfrm>
            <a:off x="6436750" y="3623625"/>
            <a:ext cx="3710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baseline="30000" i="0" lang="en-US" sz="3000" u="none" cap="none" strike="noStrike">
                <a:solidFill>
                  <a:schemeClr val="dk1"/>
                </a:solidFill>
                <a:latin typeface="Arial"/>
                <a:ea typeface="Arial"/>
                <a:cs typeface="Arial"/>
                <a:sym typeface="Arial"/>
              </a:rPr>
              <a:t>Distribution request to you via free direct deposit or paper check!</a:t>
            </a:r>
            <a:endParaRPr b="0" i="0" sz="3000" u="none" cap="none" strike="noStrike">
              <a:solidFill>
                <a:schemeClr val="dk1"/>
              </a:solidFill>
              <a:latin typeface="Arial"/>
              <a:ea typeface="Arial"/>
              <a:cs typeface="Arial"/>
              <a:sym typeface="Arial"/>
            </a:endParaRPr>
          </a:p>
        </p:txBody>
      </p:sp>
      <p:sp>
        <p:nvSpPr>
          <p:cNvPr id="439" name="Google Shape;439;g27fab8e85f3_0_2020"/>
          <p:cNvSpPr txBox="1"/>
          <p:nvPr/>
        </p:nvSpPr>
        <p:spPr>
          <a:xfrm>
            <a:off x="1377149" y="3546450"/>
            <a:ext cx="41289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baseline="30000" i="0" lang="en-US" sz="3000" u="none" cap="none" strike="noStrike">
                <a:solidFill>
                  <a:schemeClr val="dk1"/>
                </a:solidFill>
                <a:latin typeface="Arial"/>
                <a:ea typeface="Arial"/>
                <a:cs typeface="Arial"/>
                <a:sym typeface="Arial"/>
              </a:rPr>
              <a:t>Pay your provider from your online account/mobile app – check issued from your HSA to your provider</a:t>
            </a:r>
            <a:endParaRPr b="0" i="0" sz="3000" u="none" cap="none" strike="noStrike">
              <a:solidFill>
                <a:schemeClr val="dk1"/>
              </a:solidFill>
              <a:latin typeface="Arial"/>
              <a:ea typeface="Arial"/>
              <a:cs typeface="Arial"/>
              <a:sym typeface="Arial"/>
            </a:endParaRPr>
          </a:p>
        </p:txBody>
      </p:sp>
      <p:sp>
        <p:nvSpPr>
          <p:cNvPr id="440" name="Google Shape;440;g27fab8e85f3_0_2020"/>
          <p:cNvSpPr/>
          <p:nvPr/>
        </p:nvSpPr>
        <p:spPr>
          <a:xfrm>
            <a:off x="2727118" y="1789170"/>
            <a:ext cx="1428900" cy="14289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1" name="Google Shape;441;g27fab8e85f3_0_2020"/>
          <p:cNvSpPr/>
          <p:nvPr/>
        </p:nvSpPr>
        <p:spPr>
          <a:xfrm>
            <a:off x="7577343" y="1789170"/>
            <a:ext cx="1428900" cy="14289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42" name="Google Shape;442;g27fab8e85f3_0_2020"/>
          <p:cNvPicPr preferRelativeResize="0"/>
          <p:nvPr/>
        </p:nvPicPr>
        <p:blipFill rotWithShape="1">
          <a:blip r:embed="rId4">
            <a:alphaModFix/>
          </a:blip>
          <a:srcRect b="-26559" l="-92659" r="-98629" t="-10424"/>
          <a:stretch/>
        </p:blipFill>
        <p:spPr>
          <a:xfrm>
            <a:off x="2560696" y="1855863"/>
            <a:ext cx="1761800" cy="1455699"/>
          </a:xfrm>
          <a:prstGeom prst="rect">
            <a:avLst/>
          </a:prstGeom>
          <a:noFill/>
          <a:ln>
            <a:noFill/>
          </a:ln>
        </p:spPr>
      </p:pic>
      <p:grpSp>
        <p:nvGrpSpPr>
          <p:cNvPr id="443" name="Google Shape;443;g27fab8e85f3_0_2020"/>
          <p:cNvGrpSpPr/>
          <p:nvPr/>
        </p:nvGrpSpPr>
        <p:grpSpPr>
          <a:xfrm>
            <a:off x="7912368" y="2033162"/>
            <a:ext cx="762252" cy="914647"/>
            <a:chOff x="2576500" y="474475"/>
            <a:chExt cx="83775" cy="100525"/>
          </a:xfrm>
        </p:grpSpPr>
        <p:sp>
          <p:nvSpPr>
            <p:cNvPr id="444" name="Google Shape;444;g27fab8e85f3_0_2020"/>
            <p:cNvSpPr/>
            <p:nvPr/>
          </p:nvSpPr>
          <p:spPr>
            <a:xfrm>
              <a:off x="2592850" y="474475"/>
              <a:ext cx="51100" cy="32275"/>
            </a:xfrm>
            <a:custGeom>
              <a:rect b="b" l="l" r="r" t="t"/>
              <a:pathLst>
                <a:path extrusionOk="0" h="1291" w="2044">
                  <a:moveTo>
                    <a:pt x="1089" y="202"/>
                  </a:move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558" y="822"/>
                  </a:lnTo>
                  <a:lnTo>
                    <a:pt x="1524" y="922"/>
                  </a:lnTo>
                  <a:lnTo>
                    <a:pt x="1508" y="1023"/>
                  </a:lnTo>
                  <a:lnTo>
                    <a:pt x="1374" y="1056"/>
                  </a:lnTo>
                  <a:lnTo>
                    <a:pt x="1223" y="1073"/>
                  </a:lnTo>
                  <a:lnTo>
                    <a:pt x="1022" y="1090"/>
                  </a:lnTo>
                  <a:lnTo>
                    <a:pt x="804" y="1073"/>
                  </a:lnTo>
                  <a:lnTo>
                    <a:pt x="670" y="1056"/>
                  </a:lnTo>
                  <a:lnTo>
                    <a:pt x="536" y="1023"/>
                  </a:lnTo>
                  <a:lnTo>
                    <a:pt x="519" y="922"/>
                  </a:lnTo>
                  <a:lnTo>
                    <a:pt x="469" y="822"/>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close/>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23"/>
                  </a:lnTo>
                  <a:lnTo>
                    <a:pt x="352" y="1157"/>
                  </a:lnTo>
                  <a:lnTo>
                    <a:pt x="385" y="1173"/>
                  </a:lnTo>
                  <a:lnTo>
                    <a:pt x="402" y="1190"/>
                  </a:lnTo>
                  <a:lnTo>
                    <a:pt x="603" y="1240"/>
                  </a:lnTo>
                  <a:lnTo>
                    <a:pt x="787" y="1274"/>
                  </a:lnTo>
                  <a:lnTo>
                    <a:pt x="1022" y="1291"/>
                  </a:lnTo>
                  <a:lnTo>
                    <a:pt x="1256" y="1274"/>
                  </a:lnTo>
                  <a:lnTo>
                    <a:pt x="1441" y="1240"/>
                  </a:lnTo>
                  <a:lnTo>
                    <a:pt x="1625" y="1190"/>
                  </a:lnTo>
                  <a:lnTo>
                    <a:pt x="1658" y="1173"/>
                  </a:lnTo>
                  <a:lnTo>
                    <a:pt x="1675" y="1157"/>
                  </a:lnTo>
                  <a:lnTo>
                    <a:pt x="1692" y="1123"/>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5" name="Google Shape;445;g27fab8e85f3_0_2020"/>
            <p:cNvSpPr/>
            <p:nvPr/>
          </p:nvSpPr>
          <p:spPr>
            <a:xfrm>
              <a:off x="2576500" y="499200"/>
              <a:ext cx="83775" cy="75800"/>
            </a:xfrm>
            <a:custGeom>
              <a:rect b="b" l="l" r="r" t="t"/>
              <a:pathLst>
                <a:path extrusionOk="0" h="3032" w="3351">
                  <a:moveTo>
                    <a:pt x="2229" y="218"/>
                  </a:moveTo>
                  <a:lnTo>
                    <a:pt x="2446" y="469"/>
                  </a:lnTo>
                  <a:lnTo>
                    <a:pt x="2597" y="653"/>
                  </a:lnTo>
                  <a:lnTo>
                    <a:pt x="2765" y="854"/>
                  </a:lnTo>
                  <a:lnTo>
                    <a:pt x="2915" y="1089"/>
                  </a:lnTo>
                  <a:lnTo>
                    <a:pt x="3033" y="1323"/>
                  </a:lnTo>
                  <a:lnTo>
                    <a:pt x="3083" y="1441"/>
                  </a:lnTo>
                  <a:lnTo>
                    <a:pt x="3116" y="1558"/>
                  </a:lnTo>
                  <a:lnTo>
                    <a:pt x="3150" y="1658"/>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58"/>
                  </a:lnTo>
                  <a:lnTo>
                    <a:pt x="235" y="1558"/>
                  </a:lnTo>
                  <a:lnTo>
                    <a:pt x="269" y="1441"/>
                  </a:lnTo>
                  <a:lnTo>
                    <a:pt x="319" y="1323"/>
                  </a:lnTo>
                  <a:lnTo>
                    <a:pt x="436" y="1089"/>
                  </a:lnTo>
                  <a:lnTo>
                    <a:pt x="587" y="854"/>
                  </a:lnTo>
                  <a:lnTo>
                    <a:pt x="755" y="653"/>
                  </a:lnTo>
                  <a:lnTo>
                    <a:pt x="905" y="469"/>
                  </a:lnTo>
                  <a:lnTo>
                    <a:pt x="1123" y="218"/>
                  </a:lnTo>
                  <a:lnTo>
                    <a:pt x="1291" y="251"/>
                  </a:lnTo>
                  <a:lnTo>
                    <a:pt x="1441" y="285"/>
                  </a:lnTo>
                  <a:lnTo>
                    <a:pt x="1676" y="302"/>
                  </a:lnTo>
                  <a:lnTo>
                    <a:pt x="1910" y="285"/>
                  </a:lnTo>
                  <a:lnTo>
                    <a:pt x="2061" y="251"/>
                  </a:lnTo>
                  <a:lnTo>
                    <a:pt x="2229" y="218"/>
                  </a:lnTo>
                  <a:close/>
                  <a:moveTo>
                    <a:pt x="1073" y="0"/>
                  </a:move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79" y="0"/>
                  </a:lnTo>
                  <a:lnTo>
                    <a:pt x="2229" y="0"/>
                  </a:lnTo>
                  <a:lnTo>
                    <a:pt x="2044" y="50"/>
                  </a:lnTo>
                  <a:lnTo>
                    <a:pt x="1877" y="84"/>
                  </a:lnTo>
                  <a:lnTo>
                    <a:pt x="1676" y="101"/>
                  </a:lnTo>
                  <a:lnTo>
                    <a:pt x="1458" y="84"/>
                  </a:lnTo>
                  <a:lnTo>
                    <a:pt x="1291" y="50"/>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6" name="Google Shape;446;g27fab8e85f3_0_2020"/>
            <p:cNvSpPr/>
            <p:nvPr/>
          </p:nvSpPr>
          <p:spPr>
            <a:xfrm>
              <a:off x="2576500" y="499200"/>
              <a:ext cx="83775" cy="75800"/>
            </a:xfrm>
            <a:custGeom>
              <a:rect b="b" l="l" r="r" t="t"/>
              <a:pathLst>
                <a:path extrusionOk="0" h="3032" w="3351">
                  <a:moveTo>
                    <a:pt x="1090" y="0"/>
                  </a:moveTo>
                  <a:lnTo>
                    <a:pt x="1056" y="17"/>
                  </a:ln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96" y="17"/>
                  </a:lnTo>
                  <a:lnTo>
                    <a:pt x="2262" y="0"/>
                  </a:lnTo>
                  <a:lnTo>
                    <a:pt x="2212" y="17"/>
                  </a:lnTo>
                  <a:lnTo>
                    <a:pt x="2178" y="34"/>
                  </a:lnTo>
                  <a:lnTo>
                    <a:pt x="2162" y="67"/>
                  </a:lnTo>
                  <a:lnTo>
                    <a:pt x="2162" y="101"/>
                  </a:lnTo>
                  <a:lnTo>
                    <a:pt x="2162" y="134"/>
                  </a:lnTo>
                  <a:lnTo>
                    <a:pt x="2178" y="168"/>
                  </a:lnTo>
                  <a:lnTo>
                    <a:pt x="2346" y="335"/>
                  </a:lnTo>
                  <a:lnTo>
                    <a:pt x="2497" y="519"/>
                  </a:lnTo>
                  <a:lnTo>
                    <a:pt x="2664" y="737"/>
                  </a:lnTo>
                  <a:lnTo>
                    <a:pt x="2848" y="988"/>
                  </a:lnTo>
                  <a:lnTo>
                    <a:pt x="2999" y="1256"/>
                  </a:lnTo>
                  <a:lnTo>
                    <a:pt x="3066" y="1390"/>
                  </a:lnTo>
                  <a:lnTo>
                    <a:pt x="3116" y="1524"/>
                  </a:lnTo>
                  <a:lnTo>
                    <a:pt x="3133" y="1642"/>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42"/>
                  </a:lnTo>
                  <a:lnTo>
                    <a:pt x="235" y="1524"/>
                  </a:lnTo>
                  <a:lnTo>
                    <a:pt x="286" y="1390"/>
                  </a:lnTo>
                  <a:lnTo>
                    <a:pt x="353" y="1256"/>
                  </a:lnTo>
                  <a:lnTo>
                    <a:pt x="503" y="988"/>
                  </a:lnTo>
                  <a:lnTo>
                    <a:pt x="671" y="737"/>
                  </a:lnTo>
                  <a:lnTo>
                    <a:pt x="855" y="519"/>
                  </a:lnTo>
                  <a:lnTo>
                    <a:pt x="1006" y="335"/>
                  </a:lnTo>
                  <a:lnTo>
                    <a:pt x="1157" y="168"/>
                  </a:lnTo>
                  <a:lnTo>
                    <a:pt x="1190" y="134"/>
                  </a:lnTo>
                  <a:lnTo>
                    <a:pt x="1190" y="101"/>
                  </a:lnTo>
                  <a:lnTo>
                    <a:pt x="1190" y="67"/>
                  </a:lnTo>
                  <a:lnTo>
                    <a:pt x="1157" y="34"/>
                  </a:lnTo>
                  <a:lnTo>
                    <a:pt x="1123" y="17"/>
                  </a:lnTo>
                  <a:lnTo>
                    <a:pt x="109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7" name="Google Shape;447;g27fab8e85f3_0_2020"/>
            <p:cNvSpPr/>
            <p:nvPr/>
          </p:nvSpPr>
          <p:spPr>
            <a:xfrm>
              <a:off x="2601225" y="499200"/>
              <a:ext cx="34350" cy="7550"/>
            </a:xfrm>
            <a:custGeom>
              <a:rect b="b" l="l" r="r" t="t"/>
              <a:pathLst>
                <a:path extrusionOk="0" h="302" w="1374">
                  <a:moveTo>
                    <a:pt x="101" y="0"/>
                  </a:moveTo>
                  <a:lnTo>
                    <a:pt x="50" y="17"/>
                  </a:lnTo>
                  <a:lnTo>
                    <a:pt x="34" y="34"/>
                  </a:lnTo>
                  <a:lnTo>
                    <a:pt x="0" y="67"/>
                  </a:lnTo>
                  <a:lnTo>
                    <a:pt x="0" y="117"/>
                  </a:lnTo>
                  <a:lnTo>
                    <a:pt x="17" y="151"/>
                  </a:lnTo>
                  <a:lnTo>
                    <a:pt x="34" y="184"/>
                  </a:lnTo>
                  <a:lnTo>
                    <a:pt x="67" y="201"/>
                  </a:lnTo>
                  <a:lnTo>
                    <a:pt x="268" y="251"/>
                  </a:lnTo>
                  <a:lnTo>
                    <a:pt x="452" y="285"/>
                  </a:lnTo>
                  <a:lnTo>
                    <a:pt x="687" y="302"/>
                  </a:lnTo>
                  <a:lnTo>
                    <a:pt x="921" y="285"/>
                  </a:lnTo>
                  <a:lnTo>
                    <a:pt x="1106" y="251"/>
                  </a:lnTo>
                  <a:lnTo>
                    <a:pt x="1290" y="201"/>
                  </a:lnTo>
                  <a:lnTo>
                    <a:pt x="1340" y="184"/>
                  </a:lnTo>
                  <a:lnTo>
                    <a:pt x="1357" y="151"/>
                  </a:lnTo>
                  <a:lnTo>
                    <a:pt x="1374" y="117"/>
                  </a:lnTo>
                  <a:lnTo>
                    <a:pt x="1357" y="67"/>
                  </a:lnTo>
                  <a:lnTo>
                    <a:pt x="1340" y="34"/>
                  </a:lnTo>
                  <a:lnTo>
                    <a:pt x="1307" y="17"/>
                  </a:lnTo>
                  <a:lnTo>
                    <a:pt x="1273" y="0"/>
                  </a:lnTo>
                  <a:lnTo>
                    <a:pt x="1240" y="0"/>
                  </a:lnTo>
                  <a:lnTo>
                    <a:pt x="1055" y="50"/>
                  </a:lnTo>
                  <a:lnTo>
                    <a:pt x="888" y="84"/>
                  </a:lnTo>
                  <a:lnTo>
                    <a:pt x="687" y="101"/>
                  </a:lnTo>
                  <a:lnTo>
                    <a:pt x="469" y="84"/>
                  </a:lnTo>
                  <a:lnTo>
                    <a:pt x="302" y="50"/>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8" name="Google Shape;448;g27fab8e85f3_0_2020"/>
            <p:cNvSpPr/>
            <p:nvPr/>
          </p:nvSpPr>
          <p:spPr>
            <a:xfrm>
              <a:off x="2592850" y="474475"/>
              <a:ext cx="51100" cy="29775"/>
            </a:xfrm>
            <a:custGeom>
              <a:rect b="b" l="l" r="r" t="t"/>
              <a:pathLst>
                <a:path extrusionOk="0" h="1191" w="2044">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40"/>
                  </a:lnTo>
                  <a:lnTo>
                    <a:pt x="369" y="1157"/>
                  </a:lnTo>
                  <a:lnTo>
                    <a:pt x="402" y="1190"/>
                  </a:lnTo>
                  <a:lnTo>
                    <a:pt x="486" y="1190"/>
                  </a:lnTo>
                  <a:lnTo>
                    <a:pt x="503" y="1157"/>
                  </a:lnTo>
                  <a:lnTo>
                    <a:pt x="536" y="1140"/>
                  </a:lnTo>
                  <a:lnTo>
                    <a:pt x="536" y="1090"/>
                  </a:lnTo>
                  <a:lnTo>
                    <a:pt x="519" y="956"/>
                  </a:lnTo>
                  <a:lnTo>
                    <a:pt x="486" y="855"/>
                  </a:lnTo>
                  <a:lnTo>
                    <a:pt x="436" y="755"/>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lnTo>
                    <a:pt x="1089" y="202"/>
                  </a:ln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608" y="755"/>
                  </a:lnTo>
                  <a:lnTo>
                    <a:pt x="1558" y="855"/>
                  </a:lnTo>
                  <a:lnTo>
                    <a:pt x="1508" y="956"/>
                  </a:lnTo>
                  <a:lnTo>
                    <a:pt x="1508" y="1090"/>
                  </a:lnTo>
                  <a:lnTo>
                    <a:pt x="1508" y="1140"/>
                  </a:lnTo>
                  <a:lnTo>
                    <a:pt x="1524" y="1157"/>
                  </a:lnTo>
                  <a:lnTo>
                    <a:pt x="1558" y="1190"/>
                  </a:lnTo>
                  <a:lnTo>
                    <a:pt x="1642" y="1190"/>
                  </a:lnTo>
                  <a:lnTo>
                    <a:pt x="1675" y="1157"/>
                  </a:lnTo>
                  <a:lnTo>
                    <a:pt x="1692" y="1140"/>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9" name="Google Shape;449;g27fab8e85f3_0_2020"/>
            <p:cNvSpPr/>
            <p:nvPr/>
          </p:nvSpPr>
          <p:spPr>
            <a:xfrm>
              <a:off x="2594925" y="499200"/>
              <a:ext cx="11350" cy="7550"/>
            </a:xfrm>
            <a:custGeom>
              <a:rect b="b" l="l" r="r" t="t"/>
              <a:pathLst>
                <a:path extrusionOk="0" h="302" w="454">
                  <a:moveTo>
                    <a:pt x="353" y="0"/>
                  </a:moveTo>
                  <a:lnTo>
                    <a:pt x="319" y="17"/>
                  </a:lnTo>
                  <a:lnTo>
                    <a:pt x="252" y="34"/>
                  </a:lnTo>
                  <a:lnTo>
                    <a:pt x="85" y="101"/>
                  </a:lnTo>
                  <a:lnTo>
                    <a:pt x="51" y="117"/>
                  </a:lnTo>
                  <a:lnTo>
                    <a:pt x="18" y="151"/>
                  </a:lnTo>
                  <a:lnTo>
                    <a:pt x="1" y="184"/>
                  </a:lnTo>
                  <a:lnTo>
                    <a:pt x="18" y="218"/>
                  </a:lnTo>
                  <a:lnTo>
                    <a:pt x="18" y="251"/>
                  </a:lnTo>
                  <a:lnTo>
                    <a:pt x="51" y="268"/>
                  </a:lnTo>
                  <a:lnTo>
                    <a:pt x="68" y="285"/>
                  </a:lnTo>
                  <a:lnTo>
                    <a:pt x="101" y="302"/>
                  </a:lnTo>
                  <a:lnTo>
                    <a:pt x="135" y="285"/>
                  </a:lnTo>
                  <a:lnTo>
                    <a:pt x="319" y="235"/>
                  </a:lnTo>
                  <a:lnTo>
                    <a:pt x="403" y="201"/>
                  </a:lnTo>
                  <a:lnTo>
                    <a:pt x="436" y="168"/>
                  </a:lnTo>
                  <a:lnTo>
                    <a:pt x="453" y="134"/>
                  </a:lnTo>
                  <a:lnTo>
                    <a:pt x="453" y="101"/>
                  </a:lnTo>
                  <a:lnTo>
                    <a:pt x="453" y="67"/>
                  </a:lnTo>
                  <a:lnTo>
                    <a:pt x="420" y="34"/>
                  </a:lnTo>
                  <a:lnTo>
                    <a:pt x="386" y="17"/>
                  </a:lnTo>
                  <a:lnTo>
                    <a:pt x="3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0" name="Google Shape;450;g27fab8e85f3_0_2020"/>
            <p:cNvSpPr/>
            <p:nvPr/>
          </p:nvSpPr>
          <p:spPr>
            <a:xfrm>
              <a:off x="2576500" y="490825"/>
              <a:ext cx="29775" cy="17600"/>
            </a:xfrm>
            <a:custGeom>
              <a:rect b="b" l="l" r="r" t="t"/>
              <a:pathLst>
                <a:path extrusionOk="0" h="704" w="1191">
                  <a:moveTo>
                    <a:pt x="436" y="0"/>
                  </a:moveTo>
                  <a:lnTo>
                    <a:pt x="336" y="17"/>
                  </a:lnTo>
                  <a:lnTo>
                    <a:pt x="252" y="34"/>
                  </a:lnTo>
                  <a:lnTo>
                    <a:pt x="168" y="67"/>
                  </a:lnTo>
                  <a:lnTo>
                    <a:pt x="118" y="101"/>
                  </a:lnTo>
                  <a:lnTo>
                    <a:pt x="68" y="151"/>
                  </a:lnTo>
                  <a:lnTo>
                    <a:pt x="34" y="218"/>
                  </a:lnTo>
                  <a:lnTo>
                    <a:pt x="1" y="285"/>
                  </a:lnTo>
                  <a:lnTo>
                    <a:pt x="1" y="352"/>
                  </a:lnTo>
                  <a:lnTo>
                    <a:pt x="1" y="419"/>
                  </a:lnTo>
                  <a:lnTo>
                    <a:pt x="18" y="486"/>
                  </a:lnTo>
                  <a:lnTo>
                    <a:pt x="51" y="536"/>
                  </a:lnTo>
                  <a:lnTo>
                    <a:pt x="101" y="603"/>
                  </a:lnTo>
                  <a:lnTo>
                    <a:pt x="168" y="637"/>
                  </a:lnTo>
                  <a:lnTo>
                    <a:pt x="235" y="670"/>
                  </a:lnTo>
                  <a:lnTo>
                    <a:pt x="319" y="704"/>
                  </a:lnTo>
                  <a:lnTo>
                    <a:pt x="436" y="704"/>
                  </a:lnTo>
                  <a:lnTo>
                    <a:pt x="621" y="687"/>
                  </a:lnTo>
                  <a:lnTo>
                    <a:pt x="822" y="637"/>
                  </a:lnTo>
                  <a:lnTo>
                    <a:pt x="872" y="620"/>
                  </a:lnTo>
                  <a:lnTo>
                    <a:pt x="889" y="586"/>
                  </a:lnTo>
                  <a:lnTo>
                    <a:pt x="905" y="553"/>
                  </a:lnTo>
                  <a:lnTo>
                    <a:pt x="905" y="519"/>
                  </a:lnTo>
                  <a:lnTo>
                    <a:pt x="872" y="486"/>
                  </a:lnTo>
                  <a:lnTo>
                    <a:pt x="855" y="452"/>
                  </a:lnTo>
                  <a:lnTo>
                    <a:pt x="805" y="436"/>
                  </a:lnTo>
                  <a:lnTo>
                    <a:pt x="771" y="452"/>
                  </a:lnTo>
                  <a:lnTo>
                    <a:pt x="587" y="486"/>
                  </a:lnTo>
                  <a:lnTo>
                    <a:pt x="436" y="503"/>
                  </a:lnTo>
                  <a:lnTo>
                    <a:pt x="353" y="503"/>
                  </a:lnTo>
                  <a:lnTo>
                    <a:pt x="302" y="486"/>
                  </a:lnTo>
                  <a:lnTo>
                    <a:pt x="269" y="469"/>
                  </a:lnTo>
                  <a:lnTo>
                    <a:pt x="235" y="452"/>
                  </a:lnTo>
                  <a:lnTo>
                    <a:pt x="202" y="402"/>
                  </a:lnTo>
                  <a:lnTo>
                    <a:pt x="202" y="352"/>
                  </a:lnTo>
                  <a:lnTo>
                    <a:pt x="202" y="318"/>
                  </a:lnTo>
                  <a:lnTo>
                    <a:pt x="219" y="285"/>
                  </a:lnTo>
                  <a:lnTo>
                    <a:pt x="269" y="235"/>
                  </a:lnTo>
                  <a:lnTo>
                    <a:pt x="353" y="218"/>
                  </a:lnTo>
                  <a:lnTo>
                    <a:pt x="436" y="201"/>
                  </a:lnTo>
                  <a:lnTo>
                    <a:pt x="503" y="218"/>
                  </a:lnTo>
                  <a:lnTo>
                    <a:pt x="587" y="251"/>
                  </a:lnTo>
                  <a:lnTo>
                    <a:pt x="771" y="335"/>
                  </a:lnTo>
                  <a:lnTo>
                    <a:pt x="922" y="436"/>
                  </a:lnTo>
                  <a:lnTo>
                    <a:pt x="1023" y="519"/>
                  </a:lnTo>
                  <a:lnTo>
                    <a:pt x="1056" y="536"/>
                  </a:lnTo>
                  <a:lnTo>
                    <a:pt x="1140" y="536"/>
                  </a:lnTo>
                  <a:lnTo>
                    <a:pt x="1173" y="503"/>
                  </a:lnTo>
                  <a:lnTo>
                    <a:pt x="1190" y="469"/>
                  </a:lnTo>
                  <a:lnTo>
                    <a:pt x="1190" y="436"/>
                  </a:lnTo>
                  <a:lnTo>
                    <a:pt x="1190" y="402"/>
                  </a:lnTo>
                  <a:lnTo>
                    <a:pt x="1157" y="369"/>
                  </a:lnTo>
                  <a:lnTo>
                    <a:pt x="1073" y="285"/>
                  </a:lnTo>
                  <a:lnTo>
                    <a:pt x="889" y="168"/>
                  </a:lnTo>
                  <a:lnTo>
                    <a:pt x="788" y="117"/>
                  </a:lnTo>
                  <a:lnTo>
                    <a:pt x="671" y="50"/>
                  </a:lnTo>
                  <a:lnTo>
                    <a:pt x="554" y="17"/>
                  </a:lnTo>
                  <a:lnTo>
                    <a:pt x="43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1" name="Google Shape;451;g27fab8e85f3_0_2020"/>
            <p:cNvSpPr/>
            <p:nvPr/>
          </p:nvSpPr>
          <p:spPr>
            <a:xfrm>
              <a:off x="2576500" y="501700"/>
              <a:ext cx="23475" cy="19300"/>
            </a:xfrm>
            <a:custGeom>
              <a:rect b="b" l="l" r="r" t="t"/>
              <a:pathLst>
                <a:path extrusionOk="0" h="772" w="939">
                  <a:moveTo>
                    <a:pt x="788" y="1"/>
                  </a:moveTo>
                  <a:lnTo>
                    <a:pt x="771" y="17"/>
                  </a:lnTo>
                  <a:lnTo>
                    <a:pt x="570" y="101"/>
                  </a:lnTo>
                  <a:lnTo>
                    <a:pt x="353" y="235"/>
                  </a:lnTo>
                  <a:lnTo>
                    <a:pt x="252" y="319"/>
                  </a:lnTo>
                  <a:lnTo>
                    <a:pt x="152" y="419"/>
                  </a:lnTo>
                  <a:lnTo>
                    <a:pt x="68" y="520"/>
                  </a:lnTo>
                  <a:lnTo>
                    <a:pt x="1" y="620"/>
                  </a:lnTo>
                  <a:lnTo>
                    <a:pt x="1" y="671"/>
                  </a:lnTo>
                  <a:lnTo>
                    <a:pt x="1" y="704"/>
                  </a:lnTo>
                  <a:lnTo>
                    <a:pt x="18" y="738"/>
                  </a:lnTo>
                  <a:lnTo>
                    <a:pt x="51" y="754"/>
                  </a:lnTo>
                  <a:lnTo>
                    <a:pt x="101" y="771"/>
                  </a:lnTo>
                  <a:lnTo>
                    <a:pt x="152" y="754"/>
                  </a:lnTo>
                  <a:lnTo>
                    <a:pt x="185" y="704"/>
                  </a:lnTo>
                  <a:lnTo>
                    <a:pt x="235" y="620"/>
                  </a:lnTo>
                  <a:lnTo>
                    <a:pt x="302" y="553"/>
                  </a:lnTo>
                  <a:lnTo>
                    <a:pt x="386" y="470"/>
                  </a:lnTo>
                  <a:lnTo>
                    <a:pt x="470" y="403"/>
                  </a:lnTo>
                  <a:lnTo>
                    <a:pt x="654" y="285"/>
                  </a:lnTo>
                  <a:lnTo>
                    <a:pt x="838" y="202"/>
                  </a:lnTo>
                  <a:lnTo>
                    <a:pt x="855" y="202"/>
                  </a:lnTo>
                  <a:lnTo>
                    <a:pt x="872" y="185"/>
                  </a:lnTo>
                  <a:lnTo>
                    <a:pt x="905" y="168"/>
                  </a:lnTo>
                  <a:lnTo>
                    <a:pt x="939" y="151"/>
                  </a:lnTo>
                  <a:lnTo>
                    <a:pt x="939" y="101"/>
                  </a:lnTo>
                  <a:lnTo>
                    <a:pt x="939" y="68"/>
                  </a:lnTo>
                  <a:lnTo>
                    <a:pt x="922" y="34"/>
                  </a:lnTo>
                  <a:lnTo>
                    <a:pt x="8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2" name="Google Shape;452;g27fab8e85f3_0_2020"/>
            <p:cNvSpPr/>
            <p:nvPr/>
          </p:nvSpPr>
          <p:spPr>
            <a:xfrm>
              <a:off x="2621325" y="489550"/>
              <a:ext cx="7550" cy="16775"/>
            </a:xfrm>
            <a:custGeom>
              <a:rect b="b" l="l" r="r" t="t"/>
              <a:pathLst>
                <a:path extrusionOk="0" h="671" w="302">
                  <a:moveTo>
                    <a:pt x="184" y="1"/>
                  </a:moveTo>
                  <a:lnTo>
                    <a:pt x="151" y="18"/>
                  </a:lnTo>
                  <a:lnTo>
                    <a:pt x="117" y="51"/>
                  </a:lnTo>
                  <a:lnTo>
                    <a:pt x="67" y="135"/>
                  </a:lnTo>
                  <a:lnTo>
                    <a:pt x="34" y="252"/>
                  </a:lnTo>
                  <a:lnTo>
                    <a:pt x="0" y="403"/>
                  </a:lnTo>
                  <a:lnTo>
                    <a:pt x="0" y="570"/>
                  </a:lnTo>
                  <a:lnTo>
                    <a:pt x="17" y="604"/>
                  </a:lnTo>
                  <a:lnTo>
                    <a:pt x="34" y="637"/>
                  </a:lnTo>
                  <a:lnTo>
                    <a:pt x="67" y="654"/>
                  </a:lnTo>
                  <a:lnTo>
                    <a:pt x="101" y="671"/>
                  </a:lnTo>
                  <a:lnTo>
                    <a:pt x="134" y="654"/>
                  </a:lnTo>
                  <a:lnTo>
                    <a:pt x="168" y="637"/>
                  </a:lnTo>
                  <a:lnTo>
                    <a:pt x="201" y="604"/>
                  </a:lnTo>
                  <a:lnTo>
                    <a:pt x="201" y="570"/>
                  </a:lnTo>
                  <a:lnTo>
                    <a:pt x="201" y="554"/>
                  </a:lnTo>
                  <a:lnTo>
                    <a:pt x="201" y="420"/>
                  </a:lnTo>
                  <a:lnTo>
                    <a:pt x="218" y="302"/>
                  </a:lnTo>
                  <a:lnTo>
                    <a:pt x="251" y="219"/>
                  </a:lnTo>
                  <a:lnTo>
                    <a:pt x="285" y="152"/>
                  </a:lnTo>
                  <a:lnTo>
                    <a:pt x="302" y="118"/>
                  </a:lnTo>
                  <a:lnTo>
                    <a:pt x="302" y="85"/>
                  </a:lnTo>
                  <a:lnTo>
                    <a:pt x="285" y="51"/>
                  </a:lnTo>
                  <a:lnTo>
                    <a:pt x="251" y="18"/>
                  </a:lnTo>
                  <a:lnTo>
                    <a:pt x="21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3" name="Google Shape;453;g27fab8e85f3_0_2020"/>
            <p:cNvSpPr/>
            <p:nvPr/>
          </p:nvSpPr>
          <p:spPr>
            <a:xfrm>
              <a:off x="2607925" y="489550"/>
              <a:ext cx="7550" cy="16775"/>
            </a:xfrm>
            <a:custGeom>
              <a:rect b="b" l="l" r="r" t="t"/>
              <a:pathLst>
                <a:path extrusionOk="0" h="671" w="302">
                  <a:moveTo>
                    <a:pt x="84" y="1"/>
                  </a:moveTo>
                  <a:lnTo>
                    <a:pt x="50" y="18"/>
                  </a:lnTo>
                  <a:lnTo>
                    <a:pt x="17" y="51"/>
                  </a:lnTo>
                  <a:lnTo>
                    <a:pt x="0" y="85"/>
                  </a:lnTo>
                  <a:lnTo>
                    <a:pt x="0" y="118"/>
                  </a:lnTo>
                  <a:lnTo>
                    <a:pt x="17" y="152"/>
                  </a:lnTo>
                  <a:lnTo>
                    <a:pt x="50" y="219"/>
                  </a:lnTo>
                  <a:lnTo>
                    <a:pt x="84" y="319"/>
                  </a:lnTo>
                  <a:lnTo>
                    <a:pt x="101" y="420"/>
                  </a:lnTo>
                  <a:lnTo>
                    <a:pt x="101" y="554"/>
                  </a:lnTo>
                  <a:lnTo>
                    <a:pt x="101" y="570"/>
                  </a:lnTo>
                  <a:lnTo>
                    <a:pt x="101" y="604"/>
                  </a:lnTo>
                  <a:lnTo>
                    <a:pt x="134" y="637"/>
                  </a:lnTo>
                  <a:lnTo>
                    <a:pt x="151" y="654"/>
                  </a:lnTo>
                  <a:lnTo>
                    <a:pt x="201" y="671"/>
                  </a:lnTo>
                  <a:lnTo>
                    <a:pt x="235" y="654"/>
                  </a:lnTo>
                  <a:lnTo>
                    <a:pt x="268" y="637"/>
                  </a:lnTo>
                  <a:lnTo>
                    <a:pt x="285" y="604"/>
                  </a:lnTo>
                  <a:lnTo>
                    <a:pt x="302" y="570"/>
                  </a:lnTo>
                  <a:lnTo>
                    <a:pt x="302" y="403"/>
                  </a:lnTo>
                  <a:lnTo>
                    <a:pt x="268" y="252"/>
                  </a:lnTo>
                  <a:lnTo>
                    <a:pt x="235" y="135"/>
                  </a:lnTo>
                  <a:lnTo>
                    <a:pt x="184" y="51"/>
                  </a:lnTo>
                  <a:lnTo>
                    <a:pt x="151" y="18"/>
                  </a:lnTo>
                  <a:lnTo>
                    <a:pt x="11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4" name="Google Shape;454;g27fab8e85f3_0_2020"/>
            <p:cNvSpPr/>
            <p:nvPr/>
          </p:nvSpPr>
          <p:spPr>
            <a:xfrm>
              <a:off x="2615875" y="523475"/>
              <a:ext cx="9650" cy="7150"/>
            </a:xfrm>
            <a:custGeom>
              <a:rect b="b" l="l" r="r" t="t"/>
              <a:pathLst>
                <a:path extrusionOk="0" h="286" w="386">
                  <a:moveTo>
                    <a:pt x="67" y="1"/>
                  </a:moveTo>
                  <a:lnTo>
                    <a:pt x="34" y="34"/>
                  </a:lnTo>
                  <a:lnTo>
                    <a:pt x="0" y="51"/>
                  </a:lnTo>
                  <a:lnTo>
                    <a:pt x="0" y="101"/>
                  </a:lnTo>
                  <a:lnTo>
                    <a:pt x="0" y="135"/>
                  </a:lnTo>
                  <a:lnTo>
                    <a:pt x="34" y="168"/>
                  </a:lnTo>
                  <a:lnTo>
                    <a:pt x="67" y="185"/>
                  </a:lnTo>
                  <a:lnTo>
                    <a:pt x="101" y="202"/>
                  </a:lnTo>
                  <a:lnTo>
                    <a:pt x="168" y="218"/>
                  </a:lnTo>
                  <a:lnTo>
                    <a:pt x="218" y="252"/>
                  </a:lnTo>
                  <a:lnTo>
                    <a:pt x="252" y="269"/>
                  </a:lnTo>
                  <a:lnTo>
                    <a:pt x="285" y="285"/>
                  </a:lnTo>
                  <a:lnTo>
                    <a:pt x="319" y="269"/>
                  </a:lnTo>
                  <a:lnTo>
                    <a:pt x="352" y="252"/>
                  </a:lnTo>
                  <a:lnTo>
                    <a:pt x="386" y="218"/>
                  </a:lnTo>
                  <a:lnTo>
                    <a:pt x="386" y="185"/>
                  </a:lnTo>
                  <a:lnTo>
                    <a:pt x="386" y="151"/>
                  </a:lnTo>
                  <a:lnTo>
                    <a:pt x="369" y="118"/>
                  </a:lnTo>
                  <a:lnTo>
                    <a:pt x="302" y="68"/>
                  </a:lnTo>
                  <a:lnTo>
                    <a:pt x="252" y="34"/>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5" name="Google Shape;455;g27fab8e85f3_0_2020"/>
            <p:cNvSpPr/>
            <p:nvPr/>
          </p:nvSpPr>
          <p:spPr>
            <a:xfrm>
              <a:off x="2610425" y="547350"/>
              <a:ext cx="10075" cy="6725"/>
            </a:xfrm>
            <a:custGeom>
              <a:rect b="b" l="l" r="r" t="t"/>
              <a:pathLst>
                <a:path extrusionOk="0" h="269" w="403">
                  <a:moveTo>
                    <a:pt x="68" y="0"/>
                  </a:moveTo>
                  <a:lnTo>
                    <a:pt x="34" y="17"/>
                  </a:lnTo>
                  <a:lnTo>
                    <a:pt x="17" y="51"/>
                  </a:lnTo>
                  <a:lnTo>
                    <a:pt x="1" y="84"/>
                  </a:lnTo>
                  <a:lnTo>
                    <a:pt x="17" y="134"/>
                  </a:lnTo>
                  <a:lnTo>
                    <a:pt x="34" y="168"/>
                  </a:lnTo>
                  <a:lnTo>
                    <a:pt x="84" y="218"/>
                  </a:lnTo>
                  <a:lnTo>
                    <a:pt x="151" y="252"/>
                  </a:lnTo>
                  <a:lnTo>
                    <a:pt x="218" y="268"/>
                  </a:lnTo>
                  <a:lnTo>
                    <a:pt x="336" y="268"/>
                  </a:lnTo>
                  <a:lnTo>
                    <a:pt x="369" y="252"/>
                  </a:lnTo>
                  <a:lnTo>
                    <a:pt x="386" y="218"/>
                  </a:lnTo>
                  <a:lnTo>
                    <a:pt x="403" y="168"/>
                  </a:lnTo>
                  <a:lnTo>
                    <a:pt x="386" y="134"/>
                  </a:lnTo>
                  <a:lnTo>
                    <a:pt x="369" y="101"/>
                  </a:lnTo>
                  <a:lnTo>
                    <a:pt x="336" y="84"/>
                  </a:lnTo>
                  <a:lnTo>
                    <a:pt x="302" y="67"/>
                  </a:lnTo>
                  <a:lnTo>
                    <a:pt x="235" y="67"/>
                  </a:lnTo>
                  <a:lnTo>
                    <a:pt x="185"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6" name="Google Shape;456;g27fab8e85f3_0_2020"/>
            <p:cNvSpPr/>
            <p:nvPr/>
          </p:nvSpPr>
          <p:spPr>
            <a:xfrm>
              <a:off x="2609600" y="523475"/>
              <a:ext cx="11325" cy="18025"/>
            </a:xfrm>
            <a:custGeom>
              <a:rect b="b" l="l" r="r" t="t"/>
              <a:pathLst>
                <a:path extrusionOk="0" h="721" w="453">
                  <a:moveTo>
                    <a:pt x="285" y="1"/>
                  </a:moveTo>
                  <a:lnTo>
                    <a:pt x="218" y="17"/>
                  </a:lnTo>
                  <a:lnTo>
                    <a:pt x="151" y="51"/>
                  </a:lnTo>
                  <a:lnTo>
                    <a:pt x="101" y="101"/>
                  </a:lnTo>
                  <a:lnTo>
                    <a:pt x="50" y="151"/>
                  </a:lnTo>
                  <a:lnTo>
                    <a:pt x="17" y="218"/>
                  </a:lnTo>
                  <a:lnTo>
                    <a:pt x="0" y="285"/>
                  </a:lnTo>
                  <a:lnTo>
                    <a:pt x="0" y="352"/>
                  </a:lnTo>
                  <a:lnTo>
                    <a:pt x="0" y="436"/>
                  </a:lnTo>
                  <a:lnTo>
                    <a:pt x="17" y="503"/>
                  </a:lnTo>
                  <a:lnTo>
                    <a:pt x="50" y="553"/>
                  </a:lnTo>
                  <a:lnTo>
                    <a:pt x="101" y="604"/>
                  </a:lnTo>
                  <a:lnTo>
                    <a:pt x="151" y="654"/>
                  </a:lnTo>
                  <a:lnTo>
                    <a:pt x="218" y="687"/>
                  </a:lnTo>
                  <a:lnTo>
                    <a:pt x="285" y="704"/>
                  </a:lnTo>
                  <a:lnTo>
                    <a:pt x="352" y="721"/>
                  </a:lnTo>
                  <a:lnTo>
                    <a:pt x="385" y="704"/>
                  </a:lnTo>
                  <a:lnTo>
                    <a:pt x="419" y="687"/>
                  </a:lnTo>
                  <a:lnTo>
                    <a:pt x="436" y="654"/>
                  </a:lnTo>
                  <a:lnTo>
                    <a:pt x="452" y="620"/>
                  </a:lnTo>
                  <a:lnTo>
                    <a:pt x="436" y="570"/>
                  </a:lnTo>
                  <a:lnTo>
                    <a:pt x="419" y="537"/>
                  </a:lnTo>
                  <a:lnTo>
                    <a:pt x="385" y="520"/>
                  </a:lnTo>
                  <a:lnTo>
                    <a:pt x="352" y="520"/>
                  </a:lnTo>
                  <a:lnTo>
                    <a:pt x="285" y="503"/>
                  </a:lnTo>
                  <a:lnTo>
                    <a:pt x="235" y="470"/>
                  </a:lnTo>
                  <a:lnTo>
                    <a:pt x="201" y="419"/>
                  </a:lnTo>
                  <a:lnTo>
                    <a:pt x="201" y="352"/>
                  </a:lnTo>
                  <a:lnTo>
                    <a:pt x="201" y="302"/>
                  </a:lnTo>
                  <a:lnTo>
                    <a:pt x="235" y="252"/>
                  </a:lnTo>
                  <a:lnTo>
                    <a:pt x="285" y="218"/>
                  </a:lnTo>
                  <a:lnTo>
                    <a:pt x="352" y="202"/>
                  </a:lnTo>
                  <a:lnTo>
                    <a:pt x="385" y="185"/>
                  </a:lnTo>
                  <a:lnTo>
                    <a:pt x="419" y="168"/>
                  </a:lnTo>
                  <a:lnTo>
                    <a:pt x="436" y="135"/>
                  </a:lnTo>
                  <a:lnTo>
                    <a:pt x="452" y="101"/>
                  </a:lnTo>
                  <a:lnTo>
                    <a:pt x="436" y="51"/>
                  </a:lnTo>
                  <a:lnTo>
                    <a:pt x="419" y="34"/>
                  </a:lnTo>
                  <a:lnTo>
                    <a:pt x="3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7" name="Google Shape;457;g27fab8e85f3_0_2020"/>
            <p:cNvSpPr/>
            <p:nvPr/>
          </p:nvSpPr>
          <p:spPr>
            <a:xfrm>
              <a:off x="2615875" y="536450"/>
              <a:ext cx="11325" cy="17625"/>
            </a:xfrm>
            <a:custGeom>
              <a:rect b="b" l="l" r="r" t="t"/>
              <a:pathLst>
                <a:path extrusionOk="0" h="705" w="453">
                  <a:moveTo>
                    <a:pt x="67" y="1"/>
                  </a:moveTo>
                  <a:lnTo>
                    <a:pt x="34" y="18"/>
                  </a:lnTo>
                  <a:lnTo>
                    <a:pt x="0" y="51"/>
                  </a:lnTo>
                  <a:lnTo>
                    <a:pt x="0" y="101"/>
                  </a:lnTo>
                  <a:lnTo>
                    <a:pt x="0" y="135"/>
                  </a:lnTo>
                  <a:lnTo>
                    <a:pt x="34" y="168"/>
                  </a:lnTo>
                  <a:lnTo>
                    <a:pt x="67" y="185"/>
                  </a:lnTo>
                  <a:lnTo>
                    <a:pt x="101" y="202"/>
                  </a:lnTo>
                  <a:lnTo>
                    <a:pt x="168" y="202"/>
                  </a:lnTo>
                  <a:lnTo>
                    <a:pt x="218" y="235"/>
                  </a:lnTo>
                  <a:lnTo>
                    <a:pt x="252" y="286"/>
                  </a:lnTo>
                  <a:lnTo>
                    <a:pt x="252" y="353"/>
                  </a:lnTo>
                  <a:lnTo>
                    <a:pt x="252" y="420"/>
                  </a:lnTo>
                  <a:lnTo>
                    <a:pt x="218" y="470"/>
                  </a:lnTo>
                  <a:lnTo>
                    <a:pt x="168" y="503"/>
                  </a:lnTo>
                  <a:lnTo>
                    <a:pt x="101" y="503"/>
                  </a:lnTo>
                  <a:lnTo>
                    <a:pt x="67" y="520"/>
                  </a:lnTo>
                  <a:lnTo>
                    <a:pt x="34" y="537"/>
                  </a:lnTo>
                  <a:lnTo>
                    <a:pt x="0" y="570"/>
                  </a:lnTo>
                  <a:lnTo>
                    <a:pt x="0" y="604"/>
                  </a:lnTo>
                  <a:lnTo>
                    <a:pt x="0" y="654"/>
                  </a:lnTo>
                  <a:lnTo>
                    <a:pt x="34" y="688"/>
                  </a:lnTo>
                  <a:lnTo>
                    <a:pt x="67" y="704"/>
                  </a:lnTo>
                  <a:lnTo>
                    <a:pt x="168" y="704"/>
                  </a:lnTo>
                  <a:lnTo>
                    <a:pt x="235" y="688"/>
                  </a:lnTo>
                  <a:lnTo>
                    <a:pt x="302" y="654"/>
                  </a:lnTo>
                  <a:lnTo>
                    <a:pt x="352" y="604"/>
                  </a:lnTo>
                  <a:lnTo>
                    <a:pt x="402" y="554"/>
                  </a:lnTo>
                  <a:lnTo>
                    <a:pt x="436" y="487"/>
                  </a:lnTo>
                  <a:lnTo>
                    <a:pt x="453" y="420"/>
                  </a:lnTo>
                  <a:lnTo>
                    <a:pt x="453" y="353"/>
                  </a:lnTo>
                  <a:lnTo>
                    <a:pt x="453" y="286"/>
                  </a:lnTo>
                  <a:lnTo>
                    <a:pt x="436" y="219"/>
                  </a:lnTo>
                  <a:lnTo>
                    <a:pt x="402" y="152"/>
                  </a:lnTo>
                  <a:lnTo>
                    <a:pt x="352" y="101"/>
                  </a:lnTo>
                  <a:lnTo>
                    <a:pt x="302" y="51"/>
                  </a:lnTo>
                  <a:lnTo>
                    <a:pt x="235" y="18"/>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8" name="Google Shape;458;g27fab8e85f3_0_2020"/>
            <p:cNvSpPr/>
            <p:nvPr/>
          </p:nvSpPr>
          <p:spPr>
            <a:xfrm>
              <a:off x="2615450" y="549025"/>
              <a:ext cx="5050" cy="8400"/>
            </a:xfrm>
            <a:custGeom>
              <a:rect b="b" l="l" r="r" t="t"/>
              <a:pathLst>
                <a:path extrusionOk="0" h="336" w="202">
                  <a:moveTo>
                    <a:pt x="101" y="0"/>
                  </a:moveTo>
                  <a:lnTo>
                    <a:pt x="51" y="17"/>
                  </a:lnTo>
                  <a:lnTo>
                    <a:pt x="34" y="34"/>
                  </a:lnTo>
                  <a:lnTo>
                    <a:pt x="1" y="67"/>
                  </a:lnTo>
                  <a:lnTo>
                    <a:pt x="1" y="101"/>
                  </a:lnTo>
                  <a:lnTo>
                    <a:pt x="1" y="235"/>
                  </a:lnTo>
                  <a:lnTo>
                    <a:pt x="1" y="285"/>
                  </a:lnTo>
                  <a:lnTo>
                    <a:pt x="34" y="319"/>
                  </a:lnTo>
                  <a:lnTo>
                    <a:pt x="51" y="335"/>
                  </a:lnTo>
                  <a:lnTo>
                    <a:pt x="135" y="335"/>
                  </a:lnTo>
                  <a:lnTo>
                    <a:pt x="168" y="319"/>
                  </a:lnTo>
                  <a:lnTo>
                    <a:pt x="185" y="285"/>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9" name="Google Shape;459;g27fab8e85f3_0_2020"/>
            <p:cNvSpPr/>
            <p:nvPr/>
          </p:nvSpPr>
          <p:spPr>
            <a:xfrm>
              <a:off x="2615450" y="520125"/>
              <a:ext cx="5050" cy="8400"/>
            </a:xfrm>
            <a:custGeom>
              <a:rect b="b" l="l" r="r" t="t"/>
              <a:pathLst>
                <a:path extrusionOk="0" h="336" w="202">
                  <a:moveTo>
                    <a:pt x="51" y="1"/>
                  </a:moveTo>
                  <a:lnTo>
                    <a:pt x="34" y="34"/>
                  </a:lnTo>
                  <a:lnTo>
                    <a:pt x="1" y="68"/>
                  </a:lnTo>
                  <a:lnTo>
                    <a:pt x="1" y="101"/>
                  </a:lnTo>
                  <a:lnTo>
                    <a:pt x="1" y="235"/>
                  </a:lnTo>
                  <a:lnTo>
                    <a:pt x="1" y="269"/>
                  </a:lnTo>
                  <a:lnTo>
                    <a:pt x="34" y="302"/>
                  </a:lnTo>
                  <a:lnTo>
                    <a:pt x="51" y="319"/>
                  </a:lnTo>
                  <a:lnTo>
                    <a:pt x="101" y="336"/>
                  </a:lnTo>
                  <a:lnTo>
                    <a:pt x="135" y="319"/>
                  </a:lnTo>
                  <a:lnTo>
                    <a:pt x="168" y="302"/>
                  </a:lnTo>
                  <a:lnTo>
                    <a:pt x="185" y="269"/>
                  </a:lnTo>
                  <a:lnTo>
                    <a:pt x="202" y="235"/>
                  </a:lnTo>
                  <a:lnTo>
                    <a:pt x="202" y="101"/>
                  </a:lnTo>
                  <a:lnTo>
                    <a:pt x="185" y="68"/>
                  </a:lnTo>
                  <a:lnTo>
                    <a:pt x="168" y="34"/>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27fab8e85f3_0_1237"/>
          <p:cNvSpPr/>
          <p:nvPr/>
        </p:nvSpPr>
        <p:spPr>
          <a:xfrm>
            <a:off x="0" y="994471"/>
            <a:ext cx="88245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5" name="Google Shape;465;g27fab8e85f3_0_1237"/>
          <p:cNvSpPr txBox="1"/>
          <p:nvPr>
            <p:ph idx="4294967295" type="ctrTitle"/>
          </p:nvPr>
        </p:nvSpPr>
        <p:spPr>
          <a:xfrm>
            <a:off x="576166" y="174414"/>
            <a:ext cx="7173900" cy="8202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Your Role</a:t>
            </a:r>
            <a:endParaRPr b="1" i="0" sz="3600" u="none" cap="none" strike="noStrike">
              <a:solidFill>
                <a:schemeClr val="dk1"/>
              </a:solidFill>
              <a:latin typeface="Arial"/>
              <a:ea typeface="Arial"/>
              <a:cs typeface="Arial"/>
              <a:sym typeface="Arial"/>
            </a:endParaRPr>
          </a:p>
        </p:txBody>
      </p:sp>
      <p:sp>
        <p:nvSpPr>
          <p:cNvPr id="466" name="Google Shape;466;g27fab8e85f3_0_1237"/>
          <p:cNvSpPr txBox="1"/>
          <p:nvPr/>
        </p:nvSpPr>
        <p:spPr>
          <a:xfrm>
            <a:off x="1000525" y="1647275"/>
            <a:ext cx="6325200" cy="40944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Ensure funds are used for eligible health care expenses</a:t>
            </a:r>
            <a:endParaRPr b="0" i="0" sz="20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No documentation required for the HSA</a:t>
            </a:r>
            <a:endParaRPr b="0" i="0" sz="20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Recommend you save these contributions and distributions for tax purposes</a:t>
            </a:r>
            <a:endParaRPr b="0" i="0" sz="20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We will provide HSA participants with the necessary tax forms, it will remain your responsibility to report these contributions on your taxes</a:t>
            </a:r>
            <a:endParaRPr b="0" i="0" sz="2000" u="none" cap="none" strike="noStrike">
              <a:solidFill>
                <a:schemeClr val="dk1"/>
              </a:solidFill>
              <a:latin typeface="Arial"/>
              <a:ea typeface="Arial"/>
              <a:cs typeface="Arial"/>
              <a:sym typeface="Arial"/>
            </a:endParaRPr>
          </a:p>
        </p:txBody>
      </p:sp>
      <p:pic>
        <p:nvPicPr>
          <p:cNvPr id="467" name="Google Shape;467;g27fab8e85f3_0_1237"/>
          <p:cNvPicPr preferRelativeResize="0"/>
          <p:nvPr/>
        </p:nvPicPr>
        <p:blipFill rotWithShape="1">
          <a:blip r:embed="rId3">
            <a:alphaModFix/>
          </a:blip>
          <a:srcRect b="0" l="33577" r="25951" t="0"/>
          <a:stretch/>
        </p:blipFill>
        <p:spPr>
          <a:xfrm>
            <a:off x="8028878" y="0"/>
            <a:ext cx="4163125" cy="6858002"/>
          </a:xfrm>
          <a:prstGeom prst="rect">
            <a:avLst/>
          </a:prstGeom>
          <a:noFill/>
          <a:ln>
            <a:noFill/>
          </a:ln>
        </p:spPr>
      </p:pic>
      <p:grpSp>
        <p:nvGrpSpPr>
          <p:cNvPr id="468" name="Google Shape;468;g27fab8e85f3_0_1237"/>
          <p:cNvGrpSpPr/>
          <p:nvPr/>
        </p:nvGrpSpPr>
        <p:grpSpPr>
          <a:xfrm>
            <a:off x="0" y="5948039"/>
            <a:ext cx="12192000" cy="909900"/>
            <a:chOff x="0" y="5948039"/>
            <a:chExt cx="12192000" cy="909900"/>
          </a:xfrm>
        </p:grpSpPr>
        <p:sp>
          <p:nvSpPr>
            <p:cNvPr id="469" name="Google Shape;469;g27fab8e85f3_0_1237"/>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70" name="Google Shape;470;g27fab8e85f3_0_1237"/>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27fab8e85f3_0_2142"/>
          <p:cNvSpPr/>
          <p:nvPr/>
        </p:nvSpPr>
        <p:spPr>
          <a:xfrm>
            <a:off x="3367500" y="1335921"/>
            <a:ext cx="88245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76" name="Google Shape;476;g27fab8e85f3_0_2142"/>
          <p:cNvPicPr preferRelativeResize="0"/>
          <p:nvPr/>
        </p:nvPicPr>
        <p:blipFill rotWithShape="1">
          <a:blip r:embed="rId3">
            <a:alphaModFix/>
          </a:blip>
          <a:srcRect b="0" l="0" r="8941" t="0"/>
          <a:stretch/>
        </p:blipFill>
        <p:spPr>
          <a:xfrm>
            <a:off x="0" y="0"/>
            <a:ext cx="4163125" cy="6858000"/>
          </a:xfrm>
          <a:prstGeom prst="rect">
            <a:avLst/>
          </a:prstGeom>
          <a:noFill/>
          <a:ln>
            <a:noFill/>
          </a:ln>
        </p:spPr>
      </p:pic>
      <p:sp>
        <p:nvSpPr>
          <p:cNvPr id="477" name="Google Shape;477;g27fab8e85f3_0_2142"/>
          <p:cNvSpPr txBox="1"/>
          <p:nvPr>
            <p:ph idx="4294967295" type="ctrTitle"/>
          </p:nvPr>
        </p:nvSpPr>
        <p:spPr>
          <a:xfrm>
            <a:off x="4843374" y="402875"/>
            <a:ext cx="6325200" cy="8202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Investment Options</a:t>
            </a:r>
            <a:endParaRPr b="1" i="0" sz="3600" u="none" cap="none" strike="noStrike">
              <a:solidFill>
                <a:schemeClr val="dk1"/>
              </a:solidFill>
              <a:latin typeface="Arial"/>
              <a:ea typeface="Arial"/>
              <a:cs typeface="Arial"/>
              <a:sym typeface="Arial"/>
            </a:endParaRPr>
          </a:p>
        </p:txBody>
      </p:sp>
      <p:sp>
        <p:nvSpPr>
          <p:cNvPr id="478" name="Google Shape;478;g27fab8e85f3_0_2142"/>
          <p:cNvSpPr txBox="1"/>
          <p:nvPr/>
        </p:nvSpPr>
        <p:spPr>
          <a:xfrm>
            <a:off x="5209850" y="1979900"/>
            <a:ext cx="6325200" cy="31707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Interest earned on all funds</a:t>
            </a:r>
            <a:endParaRPr b="0" i="0" sz="20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Cash account – low threshold</a:t>
            </a:r>
            <a:endParaRPr b="0" i="0" sz="20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Money Market savings</a:t>
            </a:r>
            <a:endParaRPr b="0" i="0" sz="20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Mutual funds</a:t>
            </a:r>
            <a:endParaRPr b="0" i="0" sz="2000" u="none" cap="none" strike="noStrike">
              <a:solidFill>
                <a:schemeClr val="dk1"/>
              </a:solidFill>
              <a:latin typeface="Arial"/>
              <a:ea typeface="Arial"/>
              <a:cs typeface="Arial"/>
              <a:sym typeface="Arial"/>
            </a:endParaRPr>
          </a:p>
          <a:p>
            <a:pPr indent="-355600" lvl="1" marL="9144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30 different investment options</a:t>
            </a:r>
            <a:endParaRPr b="0" i="0" sz="2000" u="none" cap="none" strike="noStrike">
              <a:solidFill>
                <a:schemeClr val="dk1"/>
              </a:solidFill>
              <a:latin typeface="Arial"/>
              <a:ea typeface="Arial"/>
              <a:cs typeface="Arial"/>
              <a:sym typeface="Arial"/>
            </a:endParaRPr>
          </a:p>
          <a:p>
            <a:pPr indent="-355600" lvl="1" marL="9144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Single-sign-on to view and manage investments</a:t>
            </a:r>
            <a:endParaRPr b="0" i="0" sz="2000" u="none" cap="none" strike="noStrike">
              <a:solidFill>
                <a:schemeClr val="dk1"/>
              </a:solidFill>
              <a:latin typeface="Arial"/>
              <a:ea typeface="Arial"/>
              <a:cs typeface="Arial"/>
              <a:sym typeface="Arial"/>
            </a:endParaRPr>
          </a:p>
        </p:txBody>
      </p:sp>
      <p:grpSp>
        <p:nvGrpSpPr>
          <p:cNvPr id="479" name="Google Shape;479;g27fab8e85f3_0_2142"/>
          <p:cNvGrpSpPr/>
          <p:nvPr/>
        </p:nvGrpSpPr>
        <p:grpSpPr>
          <a:xfrm>
            <a:off x="0" y="5948039"/>
            <a:ext cx="12192000" cy="909900"/>
            <a:chOff x="0" y="5948039"/>
            <a:chExt cx="12192000" cy="909900"/>
          </a:xfrm>
        </p:grpSpPr>
        <p:sp>
          <p:nvSpPr>
            <p:cNvPr id="480" name="Google Shape;480;g27fab8e85f3_0_2142"/>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81" name="Google Shape;481;g27fab8e85f3_0_2142"/>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482" name="Google Shape;482;g27fab8e85f3_0_2142"/>
          <p:cNvSpPr/>
          <p:nvPr/>
        </p:nvSpPr>
        <p:spPr>
          <a:xfrm>
            <a:off x="0" y="0"/>
            <a:ext cx="4163100" cy="5948100"/>
          </a:xfrm>
          <a:prstGeom prst="rect">
            <a:avLst/>
          </a:prstGeom>
          <a:solidFill>
            <a:schemeClr val="dk1">
              <a:alpha val="6431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27fab8e85f3_0_2131"/>
          <p:cNvSpPr/>
          <p:nvPr/>
        </p:nvSpPr>
        <p:spPr>
          <a:xfrm>
            <a:off x="0" y="1832671"/>
            <a:ext cx="88245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88" name="Google Shape;488;g27fab8e85f3_0_2131"/>
          <p:cNvPicPr preferRelativeResize="0"/>
          <p:nvPr/>
        </p:nvPicPr>
        <p:blipFill rotWithShape="1">
          <a:blip r:embed="rId3">
            <a:alphaModFix/>
          </a:blip>
          <a:srcRect b="0" l="46513" r="13986" t="5758"/>
          <a:stretch/>
        </p:blipFill>
        <p:spPr>
          <a:xfrm>
            <a:off x="8028875" y="0"/>
            <a:ext cx="4163125" cy="6627300"/>
          </a:xfrm>
          <a:prstGeom prst="rect">
            <a:avLst/>
          </a:prstGeom>
          <a:noFill/>
          <a:ln>
            <a:noFill/>
          </a:ln>
        </p:spPr>
      </p:pic>
      <p:sp>
        <p:nvSpPr>
          <p:cNvPr id="489" name="Google Shape;489;g27fab8e85f3_0_2131"/>
          <p:cNvSpPr txBox="1"/>
          <p:nvPr>
            <p:ph idx="4294967295" type="ctrTitle"/>
          </p:nvPr>
        </p:nvSpPr>
        <p:spPr>
          <a:xfrm>
            <a:off x="576174" y="783875"/>
            <a:ext cx="6325200" cy="8202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Financial wellness through your HSA</a:t>
            </a:r>
            <a:endParaRPr b="1" i="0" sz="3600" u="none" cap="none" strike="noStrike">
              <a:solidFill>
                <a:schemeClr val="dk1"/>
              </a:solidFill>
              <a:latin typeface="Arial"/>
              <a:ea typeface="Arial"/>
              <a:cs typeface="Arial"/>
              <a:sym typeface="Arial"/>
            </a:endParaRPr>
          </a:p>
        </p:txBody>
      </p:sp>
      <p:sp>
        <p:nvSpPr>
          <p:cNvPr id="490" name="Google Shape;490;g27fab8e85f3_0_2131"/>
          <p:cNvSpPr txBox="1"/>
          <p:nvPr/>
        </p:nvSpPr>
        <p:spPr>
          <a:xfrm>
            <a:off x="942650" y="2669700"/>
            <a:ext cx="6325200" cy="8619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Investment Guidance Tool</a:t>
            </a:r>
            <a:endParaRPr b="0" i="0" sz="20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HSA Goal Calculator</a:t>
            </a:r>
            <a:endParaRPr b="0" i="0" sz="2000" u="none" cap="none" strike="noStrike">
              <a:solidFill>
                <a:schemeClr val="dk1"/>
              </a:solidFill>
              <a:latin typeface="Arial"/>
              <a:ea typeface="Arial"/>
              <a:cs typeface="Arial"/>
              <a:sym typeface="Arial"/>
            </a:endParaRPr>
          </a:p>
        </p:txBody>
      </p:sp>
      <p:grpSp>
        <p:nvGrpSpPr>
          <p:cNvPr id="491" name="Google Shape;491;g27fab8e85f3_0_2131"/>
          <p:cNvGrpSpPr/>
          <p:nvPr/>
        </p:nvGrpSpPr>
        <p:grpSpPr>
          <a:xfrm>
            <a:off x="0" y="5948039"/>
            <a:ext cx="12192000" cy="909900"/>
            <a:chOff x="0" y="5948039"/>
            <a:chExt cx="12192000" cy="909900"/>
          </a:xfrm>
        </p:grpSpPr>
        <p:sp>
          <p:nvSpPr>
            <p:cNvPr id="492" name="Google Shape;492;g27fab8e85f3_0_2131"/>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93" name="Google Shape;493;g27fab8e85f3_0_2131"/>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494" name="Google Shape;494;g27fab8e85f3_0_2131"/>
          <p:cNvSpPr/>
          <p:nvPr/>
        </p:nvSpPr>
        <p:spPr>
          <a:xfrm>
            <a:off x="8028875" y="0"/>
            <a:ext cx="4163100" cy="5948100"/>
          </a:xfrm>
          <a:prstGeom prst="rect">
            <a:avLst/>
          </a:prstGeom>
          <a:solidFill>
            <a:schemeClr val="dk1">
              <a:alpha val="6431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27fab8e85f3_0_1833"/>
          <p:cNvSpPr/>
          <p:nvPr/>
        </p:nvSpPr>
        <p:spPr>
          <a:xfrm>
            <a:off x="4204357" y="1958108"/>
            <a:ext cx="7987500" cy="4899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500" name="Google Shape;500;g27fab8e85f3_0_1833"/>
          <p:cNvGrpSpPr/>
          <p:nvPr/>
        </p:nvGrpSpPr>
        <p:grpSpPr>
          <a:xfrm>
            <a:off x="0" y="5948039"/>
            <a:ext cx="12192000" cy="909900"/>
            <a:chOff x="0" y="5948039"/>
            <a:chExt cx="12192000" cy="909900"/>
          </a:xfrm>
        </p:grpSpPr>
        <p:sp>
          <p:nvSpPr>
            <p:cNvPr id="501" name="Google Shape;501;g27fab8e85f3_0_1833"/>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02" name="Google Shape;502;g27fab8e85f3_0_1833"/>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503" name="Google Shape;503;g27fab8e85f3_0_1833"/>
          <p:cNvSpPr txBox="1"/>
          <p:nvPr>
            <p:ph idx="1" type="body"/>
          </p:nvPr>
        </p:nvSpPr>
        <p:spPr>
          <a:xfrm>
            <a:off x="5961487" y="2199594"/>
            <a:ext cx="4931100" cy="310560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Free benefits card </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Minimize the amount of out-of-pocket spending</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Valid for three+ years</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Instant access to plan funds</a:t>
            </a:r>
            <a:endParaRPr sz="2000">
              <a:solidFill>
                <a:schemeClr val="dk1"/>
              </a:solidFill>
              <a:latin typeface="Arial"/>
              <a:ea typeface="Arial"/>
              <a:cs typeface="Arial"/>
              <a:sym typeface="Arial"/>
            </a:endParaRPr>
          </a:p>
          <a:p>
            <a:pPr indent="-228600" lvl="0" marL="457200" rtl="0" algn="l">
              <a:lnSpc>
                <a:spcPct val="90000"/>
              </a:lnSpc>
              <a:spcBef>
                <a:spcPts val="1000"/>
              </a:spcBef>
              <a:spcAft>
                <a:spcPts val="0"/>
              </a:spcAft>
              <a:buClr>
                <a:schemeClr val="lt1"/>
              </a:buClr>
              <a:buSzPts val="2000"/>
              <a:buNone/>
            </a:pPr>
            <a:r>
              <a:t/>
            </a:r>
            <a:endParaRPr sz="2000">
              <a:solidFill>
                <a:schemeClr val="dk1"/>
              </a:solidFill>
              <a:latin typeface="Arial"/>
              <a:ea typeface="Arial"/>
              <a:cs typeface="Arial"/>
              <a:sym typeface="Arial"/>
            </a:endParaRPr>
          </a:p>
        </p:txBody>
      </p:sp>
      <p:pic>
        <p:nvPicPr>
          <p:cNvPr id="504" name="Google Shape;504;g27fab8e85f3_0_1833"/>
          <p:cNvPicPr preferRelativeResize="0"/>
          <p:nvPr/>
        </p:nvPicPr>
        <p:blipFill rotWithShape="1">
          <a:blip r:embed="rId4">
            <a:alphaModFix/>
          </a:blip>
          <a:srcRect b="0" l="12271" r="40529" t="0"/>
          <a:stretch/>
        </p:blipFill>
        <p:spPr>
          <a:xfrm>
            <a:off x="0" y="2965"/>
            <a:ext cx="4204154" cy="5945071"/>
          </a:xfrm>
          <a:prstGeom prst="rect">
            <a:avLst/>
          </a:prstGeom>
          <a:noFill/>
          <a:ln>
            <a:noFill/>
          </a:ln>
        </p:spPr>
      </p:pic>
      <p:sp>
        <p:nvSpPr>
          <p:cNvPr id="505" name="Google Shape;505;g27fab8e85f3_0_1833"/>
          <p:cNvSpPr txBox="1"/>
          <p:nvPr>
            <p:ph type="title"/>
          </p:nvPr>
        </p:nvSpPr>
        <p:spPr>
          <a:xfrm>
            <a:off x="5612848" y="810214"/>
            <a:ext cx="5029200" cy="779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1" lang="en-US" sz="3600">
                <a:solidFill>
                  <a:schemeClr val="dk1"/>
                </a:solidFill>
                <a:latin typeface="Arial"/>
                <a:ea typeface="Arial"/>
                <a:cs typeface="Arial"/>
                <a:sym typeface="Arial"/>
              </a:rPr>
              <a:t>Benefits card</a:t>
            </a:r>
            <a:endParaRPr b="1" sz="36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27fab8e85f3_0_201"/>
          <p:cNvSpPr/>
          <p:nvPr/>
        </p:nvSpPr>
        <p:spPr>
          <a:xfrm>
            <a:off x="3755436" y="5176582"/>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1" name="Google Shape;511;g27fab8e85f3_0_201"/>
          <p:cNvSpPr/>
          <p:nvPr/>
        </p:nvSpPr>
        <p:spPr>
          <a:xfrm>
            <a:off x="3755436" y="4473933"/>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2" name="Google Shape;512;g27fab8e85f3_0_201"/>
          <p:cNvSpPr/>
          <p:nvPr/>
        </p:nvSpPr>
        <p:spPr>
          <a:xfrm>
            <a:off x="3755436" y="3771284"/>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3" name="Google Shape;513;g27fab8e85f3_0_201"/>
          <p:cNvSpPr/>
          <p:nvPr/>
        </p:nvSpPr>
        <p:spPr>
          <a:xfrm>
            <a:off x="3755436" y="3068635"/>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4" name="Google Shape;514;g27fab8e85f3_0_201"/>
          <p:cNvSpPr/>
          <p:nvPr/>
        </p:nvSpPr>
        <p:spPr>
          <a:xfrm>
            <a:off x="3755436" y="2365986"/>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5" name="Google Shape;515;g27fab8e85f3_0_201"/>
          <p:cNvSpPr/>
          <p:nvPr/>
        </p:nvSpPr>
        <p:spPr>
          <a:xfrm>
            <a:off x="3755436" y="1663337"/>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6" name="Google Shape;516;g27fab8e85f3_0_201"/>
          <p:cNvSpPr/>
          <p:nvPr/>
        </p:nvSpPr>
        <p:spPr>
          <a:xfrm>
            <a:off x="3755436" y="5879232"/>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7" name="Google Shape;517;g27fab8e85f3_0_201"/>
          <p:cNvSpPr txBox="1"/>
          <p:nvPr/>
        </p:nvSpPr>
        <p:spPr>
          <a:xfrm>
            <a:off x="685800" y="228279"/>
            <a:ext cx="9333000" cy="7587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With our mobile app you can:</a:t>
            </a:r>
            <a:endParaRPr b="0" i="0" sz="1400" u="none" cap="none" strike="noStrike">
              <a:solidFill>
                <a:srgbClr val="000000"/>
              </a:solidFill>
              <a:latin typeface="Arial"/>
              <a:ea typeface="Arial"/>
              <a:cs typeface="Arial"/>
              <a:sym typeface="Arial"/>
            </a:endParaRPr>
          </a:p>
        </p:txBody>
      </p:sp>
      <p:sp>
        <p:nvSpPr>
          <p:cNvPr id="518" name="Google Shape;518;g27fab8e85f3_0_201"/>
          <p:cNvSpPr txBox="1"/>
          <p:nvPr/>
        </p:nvSpPr>
        <p:spPr>
          <a:xfrm>
            <a:off x="4408120" y="1709644"/>
            <a:ext cx="406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Get instant updates on the status of your claims.</a:t>
            </a:r>
            <a:endParaRPr b="0" i="0" sz="1400" u="none" cap="none" strike="noStrike">
              <a:solidFill>
                <a:srgbClr val="000000"/>
              </a:solidFill>
              <a:latin typeface="Arial"/>
              <a:ea typeface="Arial"/>
              <a:cs typeface="Arial"/>
              <a:sym typeface="Arial"/>
            </a:endParaRPr>
          </a:p>
        </p:txBody>
      </p:sp>
      <p:sp>
        <p:nvSpPr>
          <p:cNvPr id="519" name="Google Shape;519;g27fab8e85f3_0_201"/>
          <p:cNvSpPr txBox="1"/>
          <p:nvPr/>
        </p:nvSpPr>
        <p:spPr>
          <a:xfrm>
            <a:off x="4421128" y="2373671"/>
            <a:ext cx="39459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File a claim and upload documentation in seconds using your phone’s camera.</a:t>
            </a:r>
            <a:endParaRPr b="0" i="0" sz="1400" u="none" cap="none" strike="noStrike">
              <a:solidFill>
                <a:srgbClr val="000000"/>
              </a:solidFill>
              <a:latin typeface="Arial"/>
              <a:ea typeface="Arial"/>
              <a:cs typeface="Arial"/>
              <a:sym typeface="Arial"/>
            </a:endParaRPr>
          </a:p>
        </p:txBody>
      </p:sp>
      <p:sp>
        <p:nvSpPr>
          <p:cNvPr id="520" name="Google Shape;520;g27fab8e85f3_0_201"/>
          <p:cNvSpPr txBox="1"/>
          <p:nvPr/>
        </p:nvSpPr>
        <p:spPr>
          <a:xfrm>
            <a:off x="4421128" y="3092872"/>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Report a card as lost or stolen, which cancels the card and ships you a new one.</a:t>
            </a:r>
            <a:endParaRPr b="0" i="0" sz="1400" u="none" cap="none" strike="noStrike">
              <a:solidFill>
                <a:srgbClr val="000000"/>
              </a:solidFill>
              <a:latin typeface="Arial"/>
              <a:ea typeface="Arial"/>
              <a:cs typeface="Arial"/>
              <a:sym typeface="Arial"/>
            </a:endParaRPr>
          </a:p>
        </p:txBody>
      </p:sp>
      <p:sp>
        <p:nvSpPr>
          <p:cNvPr id="521" name="Google Shape;521;g27fab8e85f3_0_201"/>
          <p:cNvSpPr txBox="1"/>
          <p:nvPr/>
        </p:nvSpPr>
        <p:spPr>
          <a:xfrm>
            <a:off x="4421128" y="3798412"/>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Log in through facial recognition or fingerprint (depending on your phone). </a:t>
            </a:r>
            <a:endParaRPr b="0" i="0" sz="1400" u="none" cap="none" strike="noStrike">
              <a:solidFill>
                <a:srgbClr val="000000"/>
              </a:solidFill>
              <a:latin typeface="Arial"/>
              <a:ea typeface="Arial"/>
              <a:cs typeface="Arial"/>
              <a:sym typeface="Arial"/>
            </a:endParaRPr>
          </a:p>
        </p:txBody>
      </p:sp>
      <p:sp>
        <p:nvSpPr>
          <p:cNvPr id="522" name="Google Shape;522;g27fab8e85f3_0_201"/>
          <p:cNvSpPr txBox="1"/>
          <p:nvPr/>
        </p:nvSpPr>
        <p:spPr>
          <a:xfrm>
            <a:off x="4431059" y="4499136"/>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Check your balance and view account activity.</a:t>
            </a:r>
            <a:endParaRPr b="0" i="0" sz="1400" u="none" cap="none" strike="noStrike">
              <a:solidFill>
                <a:srgbClr val="000000"/>
              </a:solidFill>
              <a:latin typeface="Arial"/>
              <a:ea typeface="Arial"/>
              <a:cs typeface="Arial"/>
              <a:sym typeface="Arial"/>
            </a:endParaRPr>
          </a:p>
        </p:txBody>
      </p:sp>
      <p:sp>
        <p:nvSpPr>
          <p:cNvPr id="523" name="Google Shape;523;g27fab8e85f3_0_201"/>
          <p:cNvSpPr txBox="1"/>
          <p:nvPr/>
        </p:nvSpPr>
        <p:spPr>
          <a:xfrm>
            <a:off x="4426779" y="5134150"/>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Scan an item’s barcode to determine if it is an IRS code section 213(d) eligible expense.</a:t>
            </a:r>
            <a:endParaRPr b="0" i="0" sz="1400" u="none" cap="none" strike="noStrike">
              <a:solidFill>
                <a:srgbClr val="000000"/>
              </a:solidFill>
              <a:latin typeface="Arial"/>
              <a:ea typeface="Arial"/>
              <a:cs typeface="Arial"/>
              <a:sym typeface="Arial"/>
            </a:endParaRPr>
          </a:p>
        </p:txBody>
      </p:sp>
      <p:sp>
        <p:nvSpPr>
          <p:cNvPr id="524" name="Google Shape;524;g27fab8e85f3_0_201"/>
          <p:cNvSpPr txBox="1"/>
          <p:nvPr/>
        </p:nvSpPr>
        <p:spPr>
          <a:xfrm>
            <a:off x="4408120" y="6006505"/>
            <a:ext cx="31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Reset login credentials.</a:t>
            </a:r>
            <a:endParaRPr b="0" i="0" sz="1400" u="none" cap="none" strike="noStrike">
              <a:solidFill>
                <a:srgbClr val="000000"/>
              </a:solidFill>
              <a:latin typeface="Arial"/>
              <a:ea typeface="Arial"/>
              <a:cs typeface="Arial"/>
              <a:sym typeface="Arial"/>
            </a:endParaRPr>
          </a:p>
        </p:txBody>
      </p:sp>
      <p:sp>
        <p:nvSpPr>
          <p:cNvPr id="525" name="Google Shape;525;g27fab8e85f3_0_201"/>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26" name="Google Shape;526;g27fab8e85f3_0_201"/>
          <p:cNvPicPr preferRelativeResize="0"/>
          <p:nvPr/>
        </p:nvPicPr>
        <p:blipFill rotWithShape="1">
          <a:blip r:embed="rId3">
            <a:alphaModFix/>
          </a:blip>
          <a:srcRect b="0" l="0" r="0" t="0"/>
          <a:stretch/>
        </p:blipFill>
        <p:spPr>
          <a:xfrm>
            <a:off x="8785507" y="5620206"/>
            <a:ext cx="2828026" cy="738664"/>
          </a:xfrm>
          <a:prstGeom prst="rect">
            <a:avLst/>
          </a:prstGeom>
          <a:noFill/>
          <a:ln>
            <a:noFill/>
          </a:ln>
        </p:spPr>
      </p:pic>
      <p:sp>
        <p:nvSpPr>
          <p:cNvPr id="527" name="Google Shape;527;g27fab8e85f3_0_201"/>
          <p:cNvSpPr txBox="1"/>
          <p:nvPr/>
        </p:nvSpPr>
        <p:spPr>
          <a:xfrm>
            <a:off x="8917020" y="5008081"/>
            <a:ext cx="2565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Download the app for free on Apple and Android smartphones and tablets. </a:t>
            </a:r>
            <a:endParaRPr b="0" i="0" sz="1400" u="none" cap="none" strike="noStrike">
              <a:solidFill>
                <a:srgbClr val="000000"/>
              </a:solidFill>
              <a:latin typeface="Arial"/>
              <a:ea typeface="Arial"/>
              <a:cs typeface="Arial"/>
              <a:sym typeface="Arial"/>
            </a:endParaRPr>
          </a:p>
        </p:txBody>
      </p:sp>
      <p:grpSp>
        <p:nvGrpSpPr>
          <p:cNvPr id="528" name="Google Shape;528;g27fab8e85f3_0_201"/>
          <p:cNvGrpSpPr/>
          <p:nvPr/>
        </p:nvGrpSpPr>
        <p:grpSpPr>
          <a:xfrm>
            <a:off x="8916953" y="1764769"/>
            <a:ext cx="2578304" cy="2883517"/>
            <a:chOff x="6042486" y="1757608"/>
            <a:chExt cx="2212757" cy="2474697"/>
          </a:xfrm>
        </p:grpSpPr>
        <p:grpSp>
          <p:nvGrpSpPr>
            <p:cNvPr id="529" name="Google Shape;529;g27fab8e85f3_0_201"/>
            <p:cNvGrpSpPr/>
            <p:nvPr/>
          </p:nvGrpSpPr>
          <p:grpSpPr>
            <a:xfrm>
              <a:off x="6042486" y="1979905"/>
              <a:ext cx="2212757" cy="2252400"/>
              <a:chOff x="-1502786" y="2199267"/>
              <a:chExt cx="2212757" cy="2252400"/>
            </a:xfrm>
          </p:grpSpPr>
          <p:sp>
            <p:nvSpPr>
              <p:cNvPr id="530" name="Google Shape;530;g27fab8e85f3_0_201"/>
              <p:cNvSpPr/>
              <p:nvPr/>
            </p:nvSpPr>
            <p:spPr>
              <a:xfrm>
                <a:off x="-1502229" y="2199267"/>
                <a:ext cx="2212200" cy="22524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1" name="Google Shape;531;g27fab8e85f3_0_201"/>
              <p:cNvSpPr/>
              <p:nvPr/>
            </p:nvSpPr>
            <p:spPr>
              <a:xfrm>
                <a:off x="-1502786" y="2329895"/>
                <a:ext cx="2212200" cy="2013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32" name="Google Shape;532;g27fab8e85f3_0_201"/>
            <p:cNvSpPr/>
            <p:nvPr/>
          </p:nvSpPr>
          <p:spPr>
            <a:xfrm>
              <a:off x="6319131" y="1757608"/>
              <a:ext cx="658500" cy="6669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33" name="Google Shape;533;g27fab8e85f3_0_201"/>
          <p:cNvSpPr txBox="1"/>
          <p:nvPr/>
        </p:nvSpPr>
        <p:spPr>
          <a:xfrm>
            <a:off x="9078298" y="2764291"/>
            <a:ext cx="2264700" cy="141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Security on the go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Our mobile apps use encryption and will not store pictures on your phone, keeping your documentation safe and secure. </a:t>
            </a:r>
            <a:endParaRPr b="0" i="0" sz="1400" u="none" cap="none" strike="noStrike">
              <a:solidFill>
                <a:srgbClr val="000000"/>
              </a:solidFill>
              <a:latin typeface="Arial"/>
              <a:ea typeface="Arial"/>
              <a:cs typeface="Arial"/>
              <a:sym typeface="Arial"/>
            </a:endParaRPr>
          </a:p>
        </p:txBody>
      </p:sp>
      <p:grpSp>
        <p:nvGrpSpPr>
          <p:cNvPr id="534" name="Google Shape;534;g27fab8e85f3_0_201"/>
          <p:cNvGrpSpPr/>
          <p:nvPr/>
        </p:nvGrpSpPr>
        <p:grpSpPr>
          <a:xfrm>
            <a:off x="3891970" y="1762188"/>
            <a:ext cx="264394" cy="373634"/>
            <a:chOff x="2586150" y="2009675"/>
            <a:chExt cx="64925" cy="91750"/>
          </a:xfrm>
        </p:grpSpPr>
        <p:sp>
          <p:nvSpPr>
            <p:cNvPr id="535" name="Google Shape;535;g27fab8e85f3_0_201"/>
            <p:cNvSpPr/>
            <p:nvPr/>
          </p:nvSpPr>
          <p:spPr>
            <a:xfrm>
              <a:off x="2592850" y="2053225"/>
              <a:ext cx="51525" cy="48200"/>
            </a:xfrm>
            <a:custGeom>
              <a:rect b="b" l="l" r="r" t="t"/>
              <a:pathLst>
                <a:path extrusionOk="0" h="1928" w="2061">
                  <a:moveTo>
                    <a:pt x="1022" y="1"/>
                  </a:moveTo>
                  <a:lnTo>
                    <a:pt x="921" y="18"/>
                  </a:lnTo>
                  <a:lnTo>
                    <a:pt x="821" y="34"/>
                  </a:lnTo>
                  <a:lnTo>
                    <a:pt x="720" y="51"/>
                  </a:lnTo>
                  <a:lnTo>
                    <a:pt x="620" y="85"/>
                  </a:lnTo>
                  <a:lnTo>
                    <a:pt x="452" y="185"/>
                  </a:lnTo>
                  <a:lnTo>
                    <a:pt x="302" y="302"/>
                  </a:lnTo>
                  <a:lnTo>
                    <a:pt x="168" y="470"/>
                  </a:lnTo>
                  <a:lnTo>
                    <a:pt x="84" y="637"/>
                  </a:lnTo>
                  <a:lnTo>
                    <a:pt x="50" y="738"/>
                  </a:lnTo>
                  <a:lnTo>
                    <a:pt x="17" y="838"/>
                  </a:lnTo>
                  <a:lnTo>
                    <a:pt x="0" y="939"/>
                  </a:lnTo>
                  <a:lnTo>
                    <a:pt x="0" y="1039"/>
                  </a:lnTo>
                  <a:lnTo>
                    <a:pt x="0" y="1827"/>
                  </a:lnTo>
                  <a:lnTo>
                    <a:pt x="0" y="1860"/>
                  </a:lnTo>
                  <a:lnTo>
                    <a:pt x="34" y="1894"/>
                  </a:lnTo>
                  <a:lnTo>
                    <a:pt x="67" y="1927"/>
                  </a:lnTo>
                  <a:lnTo>
                    <a:pt x="134" y="1927"/>
                  </a:lnTo>
                  <a:lnTo>
                    <a:pt x="168" y="1894"/>
                  </a:lnTo>
                  <a:lnTo>
                    <a:pt x="184" y="1860"/>
                  </a:lnTo>
                  <a:lnTo>
                    <a:pt x="201" y="1827"/>
                  </a:lnTo>
                  <a:lnTo>
                    <a:pt x="201" y="1039"/>
                  </a:lnTo>
                  <a:lnTo>
                    <a:pt x="218" y="872"/>
                  </a:lnTo>
                  <a:lnTo>
                    <a:pt x="268" y="721"/>
                  </a:lnTo>
                  <a:lnTo>
                    <a:pt x="335" y="570"/>
                  </a:lnTo>
                  <a:lnTo>
                    <a:pt x="436" y="453"/>
                  </a:lnTo>
                  <a:lnTo>
                    <a:pt x="570" y="353"/>
                  </a:lnTo>
                  <a:lnTo>
                    <a:pt x="704" y="269"/>
                  </a:lnTo>
                  <a:lnTo>
                    <a:pt x="854" y="219"/>
                  </a:lnTo>
                  <a:lnTo>
                    <a:pt x="1022" y="202"/>
                  </a:lnTo>
                  <a:lnTo>
                    <a:pt x="1189" y="219"/>
                  </a:lnTo>
                  <a:lnTo>
                    <a:pt x="1357" y="269"/>
                  </a:lnTo>
                  <a:lnTo>
                    <a:pt x="1491" y="353"/>
                  </a:lnTo>
                  <a:lnTo>
                    <a:pt x="1608" y="453"/>
                  </a:lnTo>
                  <a:lnTo>
                    <a:pt x="1709" y="570"/>
                  </a:lnTo>
                  <a:lnTo>
                    <a:pt x="1792" y="721"/>
                  </a:lnTo>
                  <a:lnTo>
                    <a:pt x="1843" y="872"/>
                  </a:lnTo>
                  <a:lnTo>
                    <a:pt x="1859" y="1039"/>
                  </a:lnTo>
                  <a:lnTo>
                    <a:pt x="1859" y="1827"/>
                  </a:lnTo>
                  <a:lnTo>
                    <a:pt x="1859" y="1860"/>
                  </a:lnTo>
                  <a:lnTo>
                    <a:pt x="1893" y="1894"/>
                  </a:lnTo>
                  <a:lnTo>
                    <a:pt x="1926" y="1927"/>
                  </a:lnTo>
                  <a:lnTo>
                    <a:pt x="1993" y="1927"/>
                  </a:lnTo>
                  <a:lnTo>
                    <a:pt x="2027" y="1894"/>
                  </a:lnTo>
                  <a:lnTo>
                    <a:pt x="2044" y="1860"/>
                  </a:lnTo>
                  <a:lnTo>
                    <a:pt x="2060" y="1827"/>
                  </a:lnTo>
                  <a:lnTo>
                    <a:pt x="2060" y="1039"/>
                  </a:lnTo>
                  <a:lnTo>
                    <a:pt x="2060" y="939"/>
                  </a:lnTo>
                  <a:lnTo>
                    <a:pt x="2044" y="838"/>
                  </a:lnTo>
                  <a:lnTo>
                    <a:pt x="2010" y="738"/>
                  </a:lnTo>
                  <a:lnTo>
                    <a:pt x="1977" y="637"/>
                  </a:lnTo>
                  <a:lnTo>
                    <a:pt x="1876" y="470"/>
                  </a:lnTo>
                  <a:lnTo>
                    <a:pt x="1759" y="302"/>
                  </a:lnTo>
                  <a:lnTo>
                    <a:pt x="1608" y="185"/>
                  </a:lnTo>
                  <a:lnTo>
                    <a:pt x="1424" y="85"/>
                  </a:lnTo>
                  <a:lnTo>
                    <a:pt x="1340" y="51"/>
                  </a:lnTo>
                  <a:lnTo>
                    <a:pt x="1240" y="34"/>
                  </a:lnTo>
                  <a:lnTo>
                    <a:pt x="1139" y="18"/>
                  </a:lnTo>
                  <a:lnTo>
                    <a:pt x="102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g27fab8e85f3_0_201"/>
            <p:cNvSpPr/>
            <p:nvPr/>
          </p:nvSpPr>
          <p:spPr>
            <a:xfrm>
              <a:off x="2586150" y="2096375"/>
              <a:ext cx="64925" cy="5050"/>
            </a:xfrm>
            <a:custGeom>
              <a:rect b="b" l="l" r="r" t="t"/>
              <a:pathLst>
                <a:path extrusionOk="0" h="202" w="2597">
                  <a:moveTo>
                    <a:pt x="50" y="0"/>
                  </a:moveTo>
                  <a:lnTo>
                    <a:pt x="17" y="34"/>
                  </a:lnTo>
                  <a:lnTo>
                    <a:pt x="0" y="67"/>
                  </a:lnTo>
                  <a:lnTo>
                    <a:pt x="0" y="101"/>
                  </a:lnTo>
                  <a:lnTo>
                    <a:pt x="0" y="134"/>
                  </a:lnTo>
                  <a:lnTo>
                    <a:pt x="17" y="168"/>
                  </a:lnTo>
                  <a:lnTo>
                    <a:pt x="50" y="201"/>
                  </a:lnTo>
                  <a:lnTo>
                    <a:pt x="2529" y="201"/>
                  </a:lnTo>
                  <a:lnTo>
                    <a:pt x="2563" y="168"/>
                  </a:lnTo>
                  <a:lnTo>
                    <a:pt x="2580" y="134"/>
                  </a:lnTo>
                  <a:lnTo>
                    <a:pt x="2596" y="101"/>
                  </a:lnTo>
                  <a:lnTo>
                    <a:pt x="2580" y="67"/>
                  </a:lnTo>
                  <a:lnTo>
                    <a:pt x="2563" y="34"/>
                  </a:lnTo>
                  <a:lnTo>
                    <a:pt x="252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g27fab8e85f3_0_201"/>
            <p:cNvSpPr/>
            <p:nvPr/>
          </p:nvSpPr>
          <p:spPr>
            <a:xfrm>
              <a:off x="2592850" y="2009675"/>
              <a:ext cx="51525" cy="48200"/>
            </a:xfrm>
            <a:custGeom>
              <a:rect b="b" l="l" r="r" t="t"/>
              <a:pathLst>
                <a:path extrusionOk="0" h="1928" w="2061">
                  <a:moveTo>
                    <a:pt x="101" y="1"/>
                  </a:moveTo>
                  <a:lnTo>
                    <a:pt x="50" y="18"/>
                  </a:lnTo>
                  <a:lnTo>
                    <a:pt x="17" y="34"/>
                  </a:lnTo>
                  <a:lnTo>
                    <a:pt x="0" y="68"/>
                  </a:lnTo>
                  <a:lnTo>
                    <a:pt x="0" y="101"/>
                  </a:lnTo>
                  <a:lnTo>
                    <a:pt x="0" y="889"/>
                  </a:lnTo>
                  <a:lnTo>
                    <a:pt x="0" y="1006"/>
                  </a:lnTo>
                  <a:lnTo>
                    <a:pt x="17" y="1106"/>
                  </a:lnTo>
                  <a:lnTo>
                    <a:pt x="34" y="1207"/>
                  </a:lnTo>
                  <a:lnTo>
                    <a:pt x="67" y="1291"/>
                  </a:lnTo>
                  <a:lnTo>
                    <a:pt x="168" y="1475"/>
                  </a:lnTo>
                  <a:lnTo>
                    <a:pt x="302" y="1626"/>
                  </a:lnTo>
                  <a:lnTo>
                    <a:pt x="452" y="1743"/>
                  </a:lnTo>
                  <a:lnTo>
                    <a:pt x="620" y="1843"/>
                  </a:lnTo>
                  <a:lnTo>
                    <a:pt x="720" y="1877"/>
                  </a:lnTo>
                  <a:lnTo>
                    <a:pt x="821" y="1910"/>
                  </a:lnTo>
                  <a:lnTo>
                    <a:pt x="921" y="1927"/>
                  </a:lnTo>
                  <a:lnTo>
                    <a:pt x="1122" y="1927"/>
                  </a:lnTo>
                  <a:lnTo>
                    <a:pt x="1223" y="1910"/>
                  </a:lnTo>
                  <a:lnTo>
                    <a:pt x="1323" y="1877"/>
                  </a:lnTo>
                  <a:lnTo>
                    <a:pt x="1424" y="1843"/>
                  </a:lnTo>
                  <a:lnTo>
                    <a:pt x="1591" y="1743"/>
                  </a:lnTo>
                  <a:lnTo>
                    <a:pt x="1759" y="1626"/>
                  </a:lnTo>
                  <a:lnTo>
                    <a:pt x="1876" y="1475"/>
                  </a:lnTo>
                  <a:lnTo>
                    <a:pt x="1977" y="1291"/>
                  </a:lnTo>
                  <a:lnTo>
                    <a:pt x="2010" y="1207"/>
                  </a:lnTo>
                  <a:lnTo>
                    <a:pt x="2027" y="1106"/>
                  </a:lnTo>
                  <a:lnTo>
                    <a:pt x="2044" y="1006"/>
                  </a:lnTo>
                  <a:lnTo>
                    <a:pt x="2060" y="889"/>
                  </a:lnTo>
                  <a:lnTo>
                    <a:pt x="2060" y="101"/>
                  </a:lnTo>
                  <a:lnTo>
                    <a:pt x="2044" y="68"/>
                  </a:lnTo>
                  <a:lnTo>
                    <a:pt x="2027" y="34"/>
                  </a:lnTo>
                  <a:lnTo>
                    <a:pt x="1993" y="18"/>
                  </a:lnTo>
                  <a:lnTo>
                    <a:pt x="1960" y="1"/>
                  </a:lnTo>
                  <a:lnTo>
                    <a:pt x="1910" y="18"/>
                  </a:lnTo>
                  <a:lnTo>
                    <a:pt x="1876" y="34"/>
                  </a:lnTo>
                  <a:lnTo>
                    <a:pt x="1859" y="68"/>
                  </a:lnTo>
                  <a:lnTo>
                    <a:pt x="1859" y="101"/>
                  </a:lnTo>
                  <a:lnTo>
                    <a:pt x="1859" y="889"/>
                  </a:lnTo>
                  <a:lnTo>
                    <a:pt x="1843" y="1056"/>
                  </a:lnTo>
                  <a:lnTo>
                    <a:pt x="1792" y="1224"/>
                  </a:lnTo>
                  <a:lnTo>
                    <a:pt x="1709" y="1358"/>
                  </a:lnTo>
                  <a:lnTo>
                    <a:pt x="1608" y="1475"/>
                  </a:lnTo>
                  <a:lnTo>
                    <a:pt x="1491" y="1592"/>
                  </a:lnTo>
                  <a:lnTo>
                    <a:pt x="1340" y="1659"/>
                  </a:lnTo>
                  <a:lnTo>
                    <a:pt x="1189" y="1709"/>
                  </a:lnTo>
                  <a:lnTo>
                    <a:pt x="1022" y="1726"/>
                  </a:lnTo>
                  <a:lnTo>
                    <a:pt x="854" y="1709"/>
                  </a:lnTo>
                  <a:lnTo>
                    <a:pt x="704" y="1659"/>
                  </a:lnTo>
                  <a:lnTo>
                    <a:pt x="553" y="1592"/>
                  </a:lnTo>
                  <a:lnTo>
                    <a:pt x="436" y="1475"/>
                  </a:lnTo>
                  <a:lnTo>
                    <a:pt x="335" y="1358"/>
                  </a:lnTo>
                  <a:lnTo>
                    <a:pt x="251" y="1224"/>
                  </a:lnTo>
                  <a:lnTo>
                    <a:pt x="218" y="1056"/>
                  </a:lnTo>
                  <a:lnTo>
                    <a:pt x="201" y="889"/>
                  </a:lnTo>
                  <a:lnTo>
                    <a:pt x="201" y="101"/>
                  </a:lnTo>
                  <a:lnTo>
                    <a:pt x="184" y="68"/>
                  </a:lnTo>
                  <a:lnTo>
                    <a:pt x="168" y="34"/>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g27fab8e85f3_0_201"/>
            <p:cNvSpPr/>
            <p:nvPr/>
          </p:nvSpPr>
          <p:spPr>
            <a:xfrm>
              <a:off x="2602900" y="2026025"/>
              <a:ext cx="31000" cy="23050"/>
            </a:xfrm>
            <a:custGeom>
              <a:rect b="b" l="l" r="r" t="t"/>
              <a:pathLst>
                <a:path extrusionOk="0" h="922" w="1240">
                  <a:moveTo>
                    <a:pt x="1039" y="201"/>
                  </a:moveTo>
                  <a:lnTo>
                    <a:pt x="1039" y="285"/>
                  </a:lnTo>
                  <a:lnTo>
                    <a:pt x="1039" y="369"/>
                  </a:lnTo>
                  <a:lnTo>
                    <a:pt x="1005" y="452"/>
                  </a:lnTo>
                  <a:lnTo>
                    <a:pt x="972" y="519"/>
                  </a:lnTo>
                  <a:lnTo>
                    <a:pt x="921" y="586"/>
                  </a:lnTo>
                  <a:lnTo>
                    <a:pt x="854" y="637"/>
                  </a:lnTo>
                  <a:lnTo>
                    <a:pt x="787" y="687"/>
                  </a:lnTo>
                  <a:lnTo>
                    <a:pt x="704" y="704"/>
                  </a:lnTo>
                  <a:lnTo>
                    <a:pt x="620" y="720"/>
                  </a:lnTo>
                  <a:lnTo>
                    <a:pt x="536" y="704"/>
                  </a:lnTo>
                  <a:lnTo>
                    <a:pt x="452" y="687"/>
                  </a:lnTo>
                  <a:lnTo>
                    <a:pt x="385" y="637"/>
                  </a:lnTo>
                  <a:lnTo>
                    <a:pt x="318" y="586"/>
                  </a:lnTo>
                  <a:lnTo>
                    <a:pt x="268" y="519"/>
                  </a:lnTo>
                  <a:lnTo>
                    <a:pt x="235" y="452"/>
                  </a:lnTo>
                  <a:lnTo>
                    <a:pt x="201" y="369"/>
                  </a:lnTo>
                  <a:lnTo>
                    <a:pt x="201" y="285"/>
                  </a:lnTo>
                  <a:lnTo>
                    <a:pt x="201" y="201"/>
                  </a:lnTo>
                  <a:close/>
                  <a:moveTo>
                    <a:pt x="67" y="0"/>
                  </a:moveTo>
                  <a:lnTo>
                    <a:pt x="34" y="17"/>
                  </a:lnTo>
                  <a:lnTo>
                    <a:pt x="0" y="50"/>
                  </a:lnTo>
                  <a:lnTo>
                    <a:pt x="0" y="101"/>
                  </a:lnTo>
                  <a:lnTo>
                    <a:pt x="0" y="285"/>
                  </a:lnTo>
                  <a:lnTo>
                    <a:pt x="17" y="419"/>
                  </a:lnTo>
                  <a:lnTo>
                    <a:pt x="50" y="536"/>
                  </a:lnTo>
                  <a:lnTo>
                    <a:pt x="101" y="637"/>
                  </a:lnTo>
                  <a:lnTo>
                    <a:pt x="184" y="737"/>
                  </a:lnTo>
                  <a:lnTo>
                    <a:pt x="268" y="804"/>
                  </a:lnTo>
                  <a:lnTo>
                    <a:pt x="385" y="871"/>
                  </a:lnTo>
                  <a:lnTo>
                    <a:pt x="503" y="905"/>
                  </a:lnTo>
                  <a:lnTo>
                    <a:pt x="620" y="921"/>
                  </a:lnTo>
                  <a:lnTo>
                    <a:pt x="754" y="905"/>
                  </a:lnTo>
                  <a:lnTo>
                    <a:pt x="871" y="871"/>
                  </a:lnTo>
                  <a:lnTo>
                    <a:pt x="972" y="804"/>
                  </a:lnTo>
                  <a:lnTo>
                    <a:pt x="1055" y="737"/>
                  </a:lnTo>
                  <a:lnTo>
                    <a:pt x="1139" y="637"/>
                  </a:lnTo>
                  <a:lnTo>
                    <a:pt x="1189" y="536"/>
                  </a:lnTo>
                  <a:lnTo>
                    <a:pt x="1223" y="419"/>
                  </a:lnTo>
                  <a:lnTo>
                    <a:pt x="1240" y="285"/>
                  </a:lnTo>
                  <a:lnTo>
                    <a:pt x="1240" y="101"/>
                  </a:lnTo>
                  <a:lnTo>
                    <a:pt x="1240" y="50"/>
                  </a:lnTo>
                  <a:lnTo>
                    <a:pt x="1206" y="17"/>
                  </a:lnTo>
                  <a:lnTo>
                    <a:pt x="118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g27fab8e85f3_0_201"/>
            <p:cNvSpPr/>
            <p:nvPr/>
          </p:nvSpPr>
          <p:spPr>
            <a:xfrm>
              <a:off x="2586150" y="2009675"/>
              <a:ext cx="64925" cy="5050"/>
            </a:xfrm>
            <a:custGeom>
              <a:rect b="b" l="l" r="r" t="t"/>
              <a:pathLst>
                <a:path extrusionOk="0" h="202" w="2597">
                  <a:moveTo>
                    <a:pt x="101" y="1"/>
                  </a:moveTo>
                  <a:lnTo>
                    <a:pt x="50" y="18"/>
                  </a:lnTo>
                  <a:lnTo>
                    <a:pt x="17" y="34"/>
                  </a:lnTo>
                  <a:lnTo>
                    <a:pt x="0" y="68"/>
                  </a:lnTo>
                  <a:lnTo>
                    <a:pt x="0" y="101"/>
                  </a:lnTo>
                  <a:lnTo>
                    <a:pt x="0" y="152"/>
                  </a:lnTo>
                  <a:lnTo>
                    <a:pt x="17" y="185"/>
                  </a:lnTo>
                  <a:lnTo>
                    <a:pt x="50" y="202"/>
                  </a:lnTo>
                  <a:lnTo>
                    <a:pt x="2529" y="202"/>
                  </a:lnTo>
                  <a:lnTo>
                    <a:pt x="2563" y="185"/>
                  </a:lnTo>
                  <a:lnTo>
                    <a:pt x="2580" y="152"/>
                  </a:lnTo>
                  <a:lnTo>
                    <a:pt x="2596" y="101"/>
                  </a:lnTo>
                  <a:lnTo>
                    <a:pt x="2580" y="68"/>
                  </a:lnTo>
                  <a:lnTo>
                    <a:pt x="2563" y="34"/>
                  </a:lnTo>
                  <a:lnTo>
                    <a:pt x="2529" y="18"/>
                  </a:lnTo>
                  <a:lnTo>
                    <a:pt x="249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g27fab8e85f3_0_201"/>
            <p:cNvSpPr/>
            <p:nvPr/>
          </p:nvSpPr>
          <p:spPr>
            <a:xfrm>
              <a:off x="2615875" y="2059100"/>
              <a:ext cx="5050" cy="9225"/>
            </a:xfrm>
            <a:custGeom>
              <a:rect b="b" l="l" r="r" t="t"/>
              <a:pathLst>
                <a:path extrusionOk="0" h="369" w="202">
                  <a:moveTo>
                    <a:pt x="67" y="0"/>
                  </a:moveTo>
                  <a:lnTo>
                    <a:pt x="34" y="17"/>
                  </a:lnTo>
                  <a:lnTo>
                    <a:pt x="17" y="51"/>
                  </a:lnTo>
                  <a:lnTo>
                    <a:pt x="0" y="101"/>
                  </a:lnTo>
                  <a:lnTo>
                    <a:pt x="0" y="268"/>
                  </a:lnTo>
                  <a:lnTo>
                    <a:pt x="17" y="302"/>
                  </a:lnTo>
                  <a:lnTo>
                    <a:pt x="34" y="335"/>
                  </a:lnTo>
                  <a:lnTo>
                    <a:pt x="67" y="352"/>
                  </a:lnTo>
                  <a:lnTo>
                    <a:pt x="101" y="369"/>
                  </a:lnTo>
                  <a:lnTo>
                    <a:pt x="134" y="352"/>
                  </a:lnTo>
                  <a:lnTo>
                    <a:pt x="168" y="335"/>
                  </a:lnTo>
                  <a:lnTo>
                    <a:pt x="201" y="302"/>
                  </a:lnTo>
                  <a:lnTo>
                    <a:pt x="201" y="268"/>
                  </a:lnTo>
                  <a:lnTo>
                    <a:pt x="201" y="101"/>
                  </a:lnTo>
                  <a:lnTo>
                    <a:pt x="201" y="51"/>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g27fab8e85f3_0_201"/>
            <p:cNvSpPr/>
            <p:nvPr/>
          </p:nvSpPr>
          <p:spPr>
            <a:xfrm>
              <a:off x="2615875" y="2072500"/>
              <a:ext cx="5050" cy="9225"/>
            </a:xfrm>
            <a:custGeom>
              <a:rect b="b" l="l" r="r" t="t"/>
              <a:pathLst>
                <a:path extrusionOk="0" h="369" w="202">
                  <a:moveTo>
                    <a:pt x="101" y="0"/>
                  </a:moveTo>
                  <a:lnTo>
                    <a:pt x="67" y="17"/>
                  </a:lnTo>
                  <a:lnTo>
                    <a:pt x="34" y="34"/>
                  </a:lnTo>
                  <a:lnTo>
                    <a:pt x="17" y="67"/>
                  </a:lnTo>
                  <a:lnTo>
                    <a:pt x="0" y="101"/>
                  </a:lnTo>
                  <a:lnTo>
                    <a:pt x="0" y="268"/>
                  </a:lnTo>
                  <a:lnTo>
                    <a:pt x="17" y="319"/>
                  </a:lnTo>
                  <a:lnTo>
                    <a:pt x="34" y="352"/>
                  </a:lnTo>
                  <a:lnTo>
                    <a:pt x="67" y="369"/>
                  </a:lnTo>
                  <a:lnTo>
                    <a:pt x="134" y="369"/>
                  </a:lnTo>
                  <a:lnTo>
                    <a:pt x="168" y="352"/>
                  </a:lnTo>
                  <a:lnTo>
                    <a:pt x="201" y="319"/>
                  </a:lnTo>
                  <a:lnTo>
                    <a:pt x="201" y="268"/>
                  </a:lnTo>
                  <a:lnTo>
                    <a:pt x="201" y="101"/>
                  </a:lnTo>
                  <a:lnTo>
                    <a:pt x="201"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2" name="Google Shape;542;g27fab8e85f3_0_201"/>
          <p:cNvGrpSpPr/>
          <p:nvPr/>
        </p:nvGrpSpPr>
        <p:grpSpPr>
          <a:xfrm>
            <a:off x="3834104" y="3193031"/>
            <a:ext cx="392264" cy="317334"/>
            <a:chOff x="2760775" y="1821225"/>
            <a:chExt cx="96325" cy="77925"/>
          </a:xfrm>
        </p:grpSpPr>
        <p:sp>
          <p:nvSpPr>
            <p:cNvPr id="543" name="Google Shape;543;g27fab8e85f3_0_201"/>
            <p:cNvSpPr/>
            <p:nvPr/>
          </p:nvSpPr>
          <p:spPr>
            <a:xfrm>
              <a:off x="2760775" y="1821225"/>
              <a:ext cx="96325" cy="77925"/>
            </a:xfrm>
            <a:custGeom>
              <a:rect b="b" l="l" r="r" t="t"/>
              <a:pathLst>
                <a:path extrusionOk="0" h="3117" w="3853">
                  <a:moveTo>
                    <a:pt x="1926" y="302"/>
                  </a:moveTo>
                  <a:lnTo>
                    <a:pt x="3568" y="2916"/>
                  </a:lnTo>
                  <a:lnTo>
                    <a:pt x="285" y="2916"/>
                  </a:lnTo>
                  <a:lnTo>
                    <a:pt x="1926" y="302"/>
                  </a:lnTo>
                  <a:close/>
                  <a:moveTo>
                    <a:pt x="1926" y="1"/>
                  </a:moveTo>
                  <a:lnTo>
                    <a:pt x="1876" y="18"/>
                  </a:lnTo>
                  <a:lnTo>
                    <a:pt x="1843" y="51"/>
                  </a:lnTo>
                  <a:lnTo>
                    <a:pt x="17" y="2966"/>
                  </a:lnTo>
                  <a:lnTo>
                    <a:pt x="0" y="3016"/>
                  </a:lnTo>
                  <a:lnTo>
                    <a:pt x="17" y="3066"/>
                  </a:lnTo>
                  <a:lnTo>
                    <a:pt x="50" y="3100"/>
                  </a:lnTo>
                  <a:lnTo>
                    <a:pt x="101" y="3117"/>
                  </a:lnTo>
                  <a:lnTo>
                    <a:pt x="3752" y="3117"/>
                  </a:lnTo>
                  <a:lnTo>
                    <a:pt x="3803" y="3100"/>
                  </a:lnTo>
                  <a:lnTo>
                    <a:pt x="3836" y="3066"/>
                  </a:lnTo>
                  <a:lnTo>
                    <a:pt x="3853" y="3016"/>
                  </a:lnTo>
                  <a:lnTo>
                    <a:pt x="3836" y="2966"/>
                  </a:lnTo>
                  <a:lnTo>
                    <a:pt x="2010" y="51"/>
                  </a:lnTo>
                  <a:lnTo>
                    <a:pt x="1977" y="18"/>
                  </a:lnTo>
                  <a:lnTo>
                    <a:pt x="192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g27fab8e85f3_0_201"/>
            <p:cNvSpPr/>
            <p:nvPr/>
          </p:nvSpPr>
          <p:spPr>
            <a:xfrm>
              <a:off x="2805575" y="1849700"/>
              <a:ext cx="7150" cy="37725"/>
            </a:xfrm>
            <a:custGeom>
              <a:rect b="b" l="l" r="r" t="t"/>
              <a:pathLst>
                <a:path extrusionOk="0" h="1509" w="286">
                  <a:moveTo>
                    <a:pt x="17" y="1"/>
                  </a:moveTo>
                  <a:lnTo>
                    <a:pt x="34" y="1056"/>
                  </a:lnTo>
                  <a:lnTo>
                    <a:pt x="235" y="1056"/>
                  </a:lnTo>
                  <a:lnTo>
                    <a:pt x="252" y="1"/>
                  </a:lnTo>
                  <a:close/>
                  <a:moveTo>
                    <a:pt x="134" y="1207"/>
                  </a:moveTo>
                  <a:lnTo>
                    <a:pt x="84" y="1224"/>
                  </a:lnTo>
                  <a:lnTo>
                    <a:pt x="34" y="1257"/>
                  </a:lnTo>
                  <a:lnTo>
                    <a:pt x="0" y="1308"/>
                  </a:lnTo>
                  <a:lnTo>
                    <a:pt x="0" y="1358"/>
                  </a:lnTo>
                  <a:lnTo>
                    <a:pt x="0" y="1408"/>
                  </a:lnTo>
                  <a:lnTo>
                    <a:pt x="34" y="1458"/>
                  </a:lnTo>
                  <a:lnTo>
                    <a:pt x="84" y="1492"/>
                  </a:lnTo>
                  <a:lnTo>
                    <a:pt x="134" y="1509"/>
                  </a:lnTo>
                  <a:lnTo>
                    <a:pt x="185" y="1492"/>
                  </a:lnTo>
                  <a:lnTo>
                    <a:pt x="235" y="1458"/>
                  </a:lnTo>
                  <a:lnTo>
                    <a:pt x="268" y="1408"/>
                  </a:lnTo>
                  <a:lnTo>
                    <a:pt x="285" y="1358"/>
                  </a:lnTo>
                  <a:lnTo>
                    <a:pt x="268" y="1308"/>
                  </a:lnTo>
                  <a:lnTo>
                    <a:pt x="235" y="1257"/>
                  </a:lnTo>
                  <a:lnTo>
                    <a:pt x="185" y="1224"/>
                  </a:lnTo>
                  <a:lnTo>
                    <a:pt x="134" y="1207"/>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5" name="Google Shape;545;g27fab8e85f3_0_201"/>
          <p:cNvGrpSpPr/>
          <p:nvPr/>
        </p:nvGrpSpPr>
        <p:grpSpPr>
          <a:xfrm>
            <a:off x="3844440" y="3858903"/>
            <a:ext cx="394265" cy="394265"/>
            <a:chOff x="1017850" y="1431775"/>
            <a:chExt cx="97600" cy="97600"/>
          </a:xfrm>
        </p:grpSpPr>
        <p:sp>
          <p:nvSpPr>
            <p:cNvPr id="546" name="Google Shape;546;g27fab8e85f3_0_201"/>
            <p:cNvSpPr/>
            <p:nvPr/>
          </p:nvSpPr>
          <p:spPr>
            <a:xfrm>
              <a:off x="1017850" y="1499625"/>
              <a:ext cx="29350" cy="29750"/>
            </a:xfrm>
            <a:custGeom>
              <a:rect b="b" l="l" r="r" t="t"/>
              <a:pathLst>
                <a:path extrusionOk="0" h="1190" w="1174">
                  <a:moveTo>
                    <a:pt x="68" y="0"/>
                  </a:moveTo>
                  <a:lnTo>
                    <a:pt x="34" y="17"/>
                  </a:lnTo>
                  <a:lnTo>
                    <a:pt x="18" y="51"/>
                  </a:lnTo>
                  <a:lnTo>
                    <a:pt x="1" y="101"/>
                  </a:lnTo>
                  <a:lnTo>
                    <a:pt x="1" y="587"/>
                  </a:lnTo>
                  <a:lnTo>
                    <a:pt x="18" y="704"/>
                  </a:lnTo>
                  <a:lnTo>
                    <a:pt x="51" y="821"/>
                  </a:lnTo>
                  <a:lnTo>
                    <a:pt x="101" y="922"/>
                  </a:lnTo>
                  <a:lnTo>
                    <a:pt x="185" y="1005"/>
                  </a:lnTo>
                  <a:lnTo>
                    <a:pt x="269" y="1089"/>
                  </a:lnTo>
                  <a:lnTo>
                    <a:pt x="369" y="1139"/>
                  </a:lnTo>
                  <a:lnTo>
                    <a:pt x="487" y="1173"/>
                  </a:lnTo>
                  <a:lnTo>
                    <a:pt x="604" y="1190"/>
                  </a:lnTo>
                  <a:lnTo>
                    <a:pt x="1106" y="1190"/>
                  </a:lnTo>
                  <a:lnTo>
                    <a:pt x="1140" y="1156"/>
                  </a:lnTo>
                  <a:lnTo>
                    <a:pt x="1157" y="1123"/>
                  </a:lnTo>
                  <a:lnTo>
                    <a:pt x="1173" y="1089"/>
                  </a:lnTo>
                  <a:lnTo>
                    <a:pt x="1157" y="1056"/>
                  </a:lnTo>
                  <a:lnTo>
                    <a:pt x="1140" y="1022"/>
                  </a:lnTo>
                  <a:lnTo>
                    <a:pt x="1106" y="1005"/>
                  </a:lnTo>
                  <a:lnTo>
                    <a:pt x="1073" y="989"/>
                  </a:lnTo>
                  <a:lnTo>
                    <a:pt x="520" y="989"/>
                  </a:lnTo>
                  <a:lnTo>
                    <a:pt x="453" y="955"/>
                  </a:lnTo>
                  <a:lnTo>
                    <a:pt x="386" y="922"/>
                  </a:lnTo>
                  <a:lnTo>
                    <a:pt x="319" y="871"/>
                  </a:lnTo>
                  <a:lnTo>
                    <a:pt x="269" y="804"/>
                  </a:lnTo>
                  <a:lnTo>
                    <a:pt x="235" y="737"/>
                  </a:lnTo>
                  <a:lnTo>
                    <a:pt x="219" y="670"/>
                  </a:lnTo>
                  <a:lnTo>
                    <a:pt x="202" y="587"/>
                  </a:lnTo>
                  <a:lnTo>
                    <a:pt x="202" y="101"/>
                  </a:lnTo>
                  <a:lnTo>
                    <a:pt x="202" y="51"/>
                  </a:lnTo>
                  <a:lnTo>
                    <a:pt x="168" y="17"/>
                  </a:lnTo>
                  <a:lnTo>
                    <a:pt x="15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g27fab8e85f3_0_201"/>
            <p:cNvSpPr/>
            <p:nvPr/>
          </p:nvSpPr>
          <p:spPr>
            <a:xfrm>
              <a:off x="1085700" y="1499625"/>
              <a:ext cx="29750" cy="29750"/>
            </a:xfrm>
            <a:custGeom>
              <a:rect b="b" l="l" r="r" t="t"/>
              <a:pathLst>
                <a:path extrusionOk="0" h="1190" w="1190">
                  <a:moveTo>
                    <a:pt x="1056" y="0"/>
                  </a:moveTo>
                  <a:lnTo>
                    <a:pt x="1022" y="17"/>
                  </a:lnTo>
                  <a:lnTo>
                    <a:pt x="989" y="51"/>
                  </a:lnTo>
                  <a:lnTo>
                    <a:pt x="989" y="101"/>
                  </a:lnTo>
                  <a:lnTo>
                    <a:pt x="989" y="587"/>
                  </a:lnTo>
                  <a:lnTo>
                    <a:pt x="972" y="670"/>
                  </a:lnTo>
                  <a:lnTo>
                    <a:pt x="955" y="737"/>
                  </a:lnTo>
                  <a:lnTo>
                    <a:pt x="922" y="804"/>
                  </a:lnTo>
                  <a:lnTo>
                    <a:pt x="871" y="871"/>
                  </a:lnTo>
                  <a:lnTo>
                    <a:pt x="804" y="922"/>
                  </a:lnTo>
                  <a:lnTo>
                    <a:pt x="737" y="955"/>
                  </a:lnTo>
                  <a:lnTo>
                    <a:pt x="670" y="989"/>
                  </a:lnTo>
                  <a:lnTo>
                    <a:pt x="101" y="989"/>
                  </a:lnTo>
                  <a:lnTo>
                    <a:pt x="67" y="1005"/>
                  </a:lnTo>
                  <a:lnTo>
                    <a:pt x="34" y="1022"/>
                  </a:lnTo>
                  <a:lnTo>
                    <a:pt x="17" y="1056"/>
                  </a:lnTo>
                  <a:lnTo>
                    <a:pt x="0" y="1089"/>
                  </a:lnTo>
                  <a:lnTo>
                    <a:pt x="17" y="1123"/>
                  </a:lnTo>
                  <a:lnTo>
                    <a:pt x="34" y="1156"/>
                  </a:lnTo>
                  <a:lnTo>
                    <a:pt x="67" y="1190"/>
                  </a:lnTo>
                  <a:lnTo>
                    <a:pt x="587" y="1190"/>
                  </a:lnTo>
                  <a:lnTo>
                    <a:pt x="704" y="1173"/>
                  </a:lnTo>
                  <a:lnTo>
                    <a:pt x="821" y="1139"/>
                  </a:lnTo>
                  <a:lnTo>
                    <a:pt x="922" y="1089"/>
                  </a:lnTo>
                  <a:lnTo>
                    <a:pt x="1005" y="1005"/>
                  </a:lnTo>
                  <a:lnTo>
                    <a:pt x="1089" y="922"/>
                  </a:lnTo>
                  <a:lnTo>
                    <a:pt x="1139" y="821"/>
                  </a:lnTo>
                  <a:lnTo>
                    <a:pt x="1173" y="704"/>
                  </a:lnTo>
                  <a:lnTo>
                    <a:pt x="1190" y="587"/>
                  </a:lnTo>
                  <a:lnTo>
                    <a:pt x="1190" y="101"/>
                  </a:lnTo>
                  <a:lnTo>
                    <a:pt x="1173" y="51"/>
                  </a:lnTo>
                  <a:lnTo>
                    <a:pt x="1156"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g27fab8e85f3_0_201"/>
            <p:cNvSpPr/>
            <p:nvPr/>
          </p:nvSpPr>
          <p:spPr>
            <a:xfrm>
              <a:off x="1085700" y="1431775"/>
              <a:ext cx="29750" cy="28925"/>
            </a:xfrm>
            <a:custGeom>
              <a:rect b="b" l="l" r="r" t="t"/>
              <a:pathLst>
                <a:path extrusionOk="0" h="1157" w="1190">
                  <a:moveTo>
                    <a:pt x="101" y="1"/>
                  </a:moveTo>
                  <a:lnTo>
                    <a:pt x="67" y="18"/>
                  </a:lnTo>
                  <a:lnTo>
                    <a:pt x="34" y="34"/>
                  </a:lnTo>
                  <a:lnTo>
                    <a:pt x="17" y="68"/>
                  </a:lnTo>
                  <a:lnTo>
                    <a:pt x="0" y="101"/>
                  </a:lnTo>
                  <a:lnTo>
                    <a:pt x="17" y="152"/>
                  </a:lnTo>
                  <a:lnTo>
                    <a:pt x="34" y="185"/>
                  </a:lnTo>
                  <a:lnTo>
                    <a:pt x="67" y="202"/>
                  </a:lnTo>
                  <a:lnTo>
                    <a:pt x="587" y="202"/>
                  </a:lnTo>
                  <a:lnTo>
                    <a:pt x="670" y="219"/>
                  </a:lnTo>
                  <a:lnTo>
                    <a:pt x="737" y="235"/>
                  </a:lnTo>
                  <a:lnTo>
                    <a:pt x="804" y="269"/>
                  </a:lnTo>
                  <a:lnTo>
                    <a:pt x="871" y="319"/>
                  </a:lnTo>
                  <a:lnTo>
                    <a:pt x="922" y="386"/>
                  </a:lnTo>
                  <a:lnTo>
                    <a:pt x="955" y="453"/>
                  </a:lnTo>
                  <a:lnTo>
                    <a:pt x="972" y="537"/>
                  </a:lnTo>
                  <a:lnTo>
                    <a:pt x="989" y="604"/>
                  </a:lnTo>
                  <a:lnTo>
                    <a:pt x="989" y="1056"/>
                  </a:lnTo>
                  <a:lnTo>
                    <a:pt x="989" y="1106"/>
                  </a:lnTo>
                  <a:lnTo>
                    <a:pt x="1022" y="1123"/>
                  </a:lnTo>
                  <a:lnTo>
                    <a:pt x="1056" y="1157"/>
                  </a:lnTo>
                  <a:lnTo>
                    <a:pt x="1123" y="1157"/>
                  </a:lnTo>
                  <a:lnTo>
                    <a:pt x="1156" y="1123"/>
                  </a:lnTo>
                  <a:lnTo>
                    <a:pt x="1173" y="1106"/>
                  </a:lnTo>
                  <a:lnTo>
                    <a:pt x="1190" y="1056"/>
                  </a:lnTo>
                  <a:lnTo>
                    <a:pt x="1190" y="604"/>
                  </a:lnTo>
                  <a:lnTo>
                    <a:pt x="1173" y="487"/>
                  </a:lnTo>
                  <a:lnTo>
                    <a:pt x="1139" y="369"/>
                  </a:lnTo>
                  <a:lnTo>
                    <a:pt x="1089" y="269"/>
                  </a:lnTo>
                  <a:lnTo>
                    <a:pt x="1005" y="185"/>
                  </a:lnTo>
                  <a:lnTo>
                    <a:pt x="922" y="118"/>
                  </a:lnTo>
                  <a:lnTo>
                    <a:pt x="821" y="51"/>
                  </a:lnTo>
                  <a:lnTo>
                    <a:pt x="704" y="18"/>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g27fab8e85f3_0_201"/>
            <p:cNvSpPr/>
            <p:nvPr/>
          </p:nvSpPr>
          <p:spPr>
            <a:xfrm>
              <a:off x="1017850" y="1431775"/>
              <a:ext cx="29350" cy="28925"/>
            </a:xfrm>
            <a:custGeom>
              <a:rect b="b" l="l" r="r" t="t"/>
              <a:pathLst>
                <a:path extrusionOk="0" h="1157" w="1174">
                  <a:moveTo>
                    <a:pt x="604" y="1"/>
                  </a:moveTo>
                  <a:lnTo>
                    <a:pt x="487" y="18"/>
                  </a:lnTo>
                  <a:lnTo>
                    <a:pt x="369" y="51"/>
                  </a:lnTo>
                  <a:lnTo>
                    <a:pt x="269" y="118"/>
                  </a:lnTo>
                  <a:lnTo>
                    <a:pt x="185" y="185"/>
                  </a:lnTo>
                  <a:lnTo>
                    <a:pt x="101" y="269"/>
                  </a:lnTo>
                  <a:lnTo>
                    <a:pt x="51" y="369"/>
                  </a:lnTo>
                  <a:lnTo>
                    <a:pt x="18" y="487"/>
                  </a:lnTo>
                  <a:lnTo>
                    <a:pt x="1" y="604"/>
                  </a:lnTo>
                  <a:lnTo>
                    <a:pt x="1" y="1056"/>
                  </a:lnTo>
                  <a:lnTo>
                    <a:pt x="18" y="1106"/>
                  </a:lnTo>
                  <a:lnTo>
                    <a:pt x="34" y="1123"/>
                  </a:lnTo>
                  <a:lnTo>
                    <a:pt x="68" y="1157"/>
                  </a:lnTo>
                  <a:lnTo>
                    <a:pt x="152" y="1157"/>
                  </a:lnTo>
                  <a:lnTo>
                    <a:pt x="168" y="1123"/>
                  </a:lnTo>
                  <a:lnTo>
                    <a:pt x="202" y="1106"/>
                  </a:lnTo>
                  <a:lnTo>
                    <a:pt x="202" y="1056"/>
                  </a:lnTo>
                  <a:lnTo>
                    <a:pt x="202" y="604"/>
                  </a:lnTo>
                  <a:lnTo>
                    <a:pt x="219" y="537"/>
                  </a:lnTo>
                  <a:lnTo>
                    <a:pt x="235" y="453"/>
                  </a:lnTo>
                  <a:lnTo>
                    <a:pt x="269" y="386"/>
                  </a:lnTo>
                  <a:lnTo>
                    <a:pt x="319" y="319"/>
                  </a:lnTo>
                  <a:lnTo>
                    <a:pt x="386" y="269"/>
                  </a:lnTo>
                  <a:lnTo>
                    <a:pt x="453" y="235"/>
                  </a:lnTo>
                  <a:lnTo>
                    <a:pt x="520" y="219"/>
                  </a:lnTo>
                  <a:lnTo>
                    <a:pt x="604" y="202"/>
                  </a:lnTo>
                  <a:lnTo>
                    <a:pt x="1106" y="202"/>
                  </a:lnTo>
                  <a:lnTo>
                    <a:pt x="1140" y="185"/>
                  </a:lnTo>
                  <a:lnTo>
                    <a:pt x="1157" y="152"/>
                  </a:lnTo>
                  <a:lnTo>
                    <a:pt x="1173" y="101"/>
                  </a:lnTo>
                  <a:lnTo>
                    <a:pt x="1157" y="68"/>
                  </a:lnTo>
                  <a:lnTo>
                    <a:pt x="1140" y="34"/>
                  </a:lnTo>
                  <a:lnTo>
                    <a:pt x="1106" y="18"/>
                  </a:lnTo>
                  <a:lnTo>
                    <a:pt x="107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g27fab8e85f3_0_201"/>
            <p:cNvSpPr/>
            <p:nvPr/>
          </p:nvSpPr>
          <p:spPr>
            <a:xfrm>
              <a:off x="1086950" y="1462350"/>
              <a:ext cx="5050" cy="15100"/>
            </a:xfrm>
            <a:custGeom>
              <a:rect b="b" l="l" r="r" t="t"/>
              <a:pathLst>
                <a:path extrusionOk="0" h="604" w="202">
                  <a:moveTo>
                    <a:pt x="101" y="1"/>
                  </a:moveTo>
                  <a:lnTo>
                    <a:pt x="51" y="17"/>
                  </a:lnTo>
                  <a:lnTo>
                    <a:pt x="17" y="34"/>
                  </a:lnTo>
                  <a:lnTo>
                    <a:pt x="1" y="68"/>
                  </a:lnTo>
                  <a:lnTo>
                    <a:pt x="1" y="101"/>
                  </a:lnTo>
                  <a:lnTo>
                    <a:pt x="1" y="503"/>
                  </a:lnTo>
                  <a:lnTo>
                    <a:pt x="1" y="537"/>
                  </a:lnTo>
                  <a:lnTo>
                    <a:pt x="17" y="570"/>
                  </a:lnTo>
                  <a:lnTo>
                    <a:pt x="51" y="587"/>
                  </a:lnTo>
                  <a:lnTo>
                    <a:pt x="101" y="604"/>
                  </a:lnTo>
                  <a:lnTo>
                    <a:pt x="135" y="587"/>
                  </a:lnTo>
                  <a:lnTo>
                    <a:pt x="168" y="570"/>
                  </a:lnTo>
                  <a:lnTo>
                    <a:pt x="185" y="537"/>
                  </a:lnTo>
                  <a:lnTo>
                    <a:pt x="202" y="503"/>
                  </a:lnTo>
                  <a:lnTo>
                    <a:pt x="202" y="101"/>
                  </a:lnTo>
                  <a:lnTo>
                    <a:pt x="185" y="68"/>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g27fab8e85f3_0_201"/>
            <p:cNvSpPr/>
            <p:nvPr/>
          </p:nvSpPr>
          <p:spPr>
            <a:xfrm>
              <a:off x="1042975" y="1462350"/>
              <a:ext cx="5050" cy="15100"/>
            </a:xfrm>
            <a:custGeom>
              <a:rect b="b" l="l" r="r" t="t"/>
              <a:pathLst>
                <a:path extrusionOk="0" h="604" w="202">
                  <a:moveTo>
                    <a:pt x="101" y="1"/>
                  </a:moveTo>
                  <a:lnTo>
                    <a:pt x="68" y="17"/>
                  </a:lnTo>
                  <a:lnTo>
                    <a:pt x="34" y="34"/>
                  </a:lnTo>
                  <a:lnTo>
                    <a:pt x="1" y="68"/>
                  </a:lnTo>
                  <a:lnTo>
                    <a:pt x="1" y="101"/>
                  </a:lnTo>
                  <a:lnTo>
                    <a:pt x="1" y="503"/>
                  </a:lnTo>
                  <a:lnTo>
                    <a:pt x="1" y="537"/>
                  </a:lnTo>
                  <a:lnTo>
                    <a:pt x="34" y="570"/>
                  </a:lnTo>
                  <a:lnTo>
                    <a:pt x="68" y="587"/>
                  </a:lnTo>
                  <a:lnTo>
                    <a:pt x="101" y="604"/>
                  </a:lnTo>
                  <a:lnTo>
                    <a:pt x="135" y="587"/>
                  </a:lnTo>
                  <a:lnTo>
                    <a:pt x="168" y="570"/>
                  </a:lnTo>
                  <a:lnTo>
                    <a:pt x="185" y="537"/>
                  </a:lnTo>
                  <a:lnTo>
                    <a:pt x="202" y="503"/>
                  </a:lnTo>
                  <a:lnTo>
                    <a:pt x="202" y="101"/>
                  </a:lnTo>
                  <a:lnTo>
                    <a:pt x="185" y="68"/>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g27fab8e85f3_0_201"/>
            <p:cNvSpPr/>
            <p:nvPr/>
          </p:nvSpPr>
          <p:spPr>
            <a:xfrm>
              <a:off x="1066025" y="1462350"/>
              <a:ext cx="5050" cy="23050"/>
            </a:xfrm>
            <a:custGeom>
              <a:rect b="b" l="l" r="r" t="t"/>
              <a:pathLst>
                <a:path extrusionOk="0" h="922" w="202">
                  <a:moveTo>
                    <a:pt x="101" y="1"/>
                  </a:moveTo>
                  <a:lnTo>
                    <a:pt x="50" y="17"/>
                  </a:lnTo>
                  <a:lnTo>
                    <a:pt x="17" y="34"/>
                  </a:lnTo>
                  <a:lnTo>
                    <a:pt x="0" y="68"/>
                  </a:lnTo>
                  <a:lnTo>
                    <a:pt x="0" y="101"/>
                  </a:lnTo>
                  <a:lnTo>
                    <a:pt x="0" y="821"/>
                  </a:lnTo>
                  <a:lnTo>
                    <a:pt x="0" y="855"/>
                  </a:lnTo>
                  <a:lnTo>
                    <a:pt x="17" y="888"/>
                  </a:lnTo>
                  <a:lnTo>
                    <a:pt x="50" y="905"/>
                  </a:lnTo>
                  <a:lnTo>
                    <a:pt x="101" y="922"/>
                  </a:lnTo>
                  <a:lnTo>
                    <a:pt x="134" y="905"/>
                  </a:lnTo>
                  <a:lnTo>
                    <a:pt x="168" y="888"/>
                  </a:lnTo>
                  <a:lnTo>
                    <a:pt x="184" y="855"/>
                  </a:lnTo>
                  <a:lnTo>
                    <a:pt x="201" y="821"/>
                  </a:lnTo>
                  <a:lnTo>
                    <a:pt x="201" y="101"/>
                  </a:lnTo>
                  <a:lnTo>
                    <a:pt x="184" y="68"/>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g27fab8e85f3_0_201"/>
            <p:cNvSpPr/>
            <p:nvPr/>
          </p:nvSpPr>
          <p:spPr>
            <a:xfrm>
              <a:off x="1061000" y="1481200"/>
              <a:ext cx="10075" cy="10075"/>
            </a:xfrm>
            <a:custGeom>
              <a:rect b="b" l="l" r="r" t="t"/>
              <a:pathLst>
                <a:path extrusionOk="0" h="403" w="403">
                  <a:moveTo>
                    <a:pt x="302" y="0"/>
                  </a:moveTo>
                  <a:lnTo>
                    <a:pt x="251" y="17"/>
                  </a:lnTo>
                  <a:lnTo>
                    <a:pt x="218" y="34"/>
                  </a:lnTo>
                  <a:lnTo>
                    <a:pt x="201" y="67"/>
                  </a:lnTo>
                  <a:lnTo>
                    <a:pt x="201" y="101"/>
                  </a:lnTo>
                  <a:lnTo>
                    <a:pt x="184" y="134"/>
                  </a:lnTo>
                  <a:lnTo>
                    <a:pt x="168" y="168"/>
                  </a:lnTo>
                  <a:lnTo>
                    <a:pt x="134" y="185"/>
                  </a:lnTo>
                  <a:lnTo>
                    <a:pt x="101" y="201"/>
                  </a:lnTo>
                  <a:lnTo>
                    <a:pt x="67" y="201"/>
                  </a:lnTo>
                  <a:lnTo>
                    <a:pt x="34" y="218"/>
                  </a:lnTo>
                  <a:lnTo>
                    <a:pt x="17" y="252"/>
                  </a:lnTo>
                  <a:lnTo>
                    <a:pt x="0" y="302"/>
                  </a:lnTo>
                  <a:lnTo>
                    <a:pt x="17" y="335"/>
                  </a:lnTo>
                  <a:lnTo>
                    <a:pt x="34" y="369"/>
                  </a:lnTo>
                  <a:lnTo>
                    <a:pt x="67" y="386"/>
                  </a:lnTo>
                  <a:lnTo>
                    <a:pt x="101" y="402"/>
                  </a:lnTo>
                  <a:lnTo>
                    <a:pt x="168" y="386"/>
                  </a:lnTo>
                  <a:lnTo>
                    <a:pt x="218" y="369"/>
                  </a:lnTo>
                  <a:lnTo>
                    <a:pt x="268" y="352"/>
                  </a:lnTo>
                  <a:lnTo>
                    <a:pt x="318" y="302"/>
                  </a:lnTo>
                  <a:lnTo>
                    <a:pt x="352" y="268"/>
                  </a:lnTo>
                  <a:lnTo>
                    <a:pt x="369" y="218"/>
                  </a:lnTo>
                  <a:lnTo>
                    <a:pt x="385" y="168"/>
                  </a:lnTo>
                  <a:lnTo>
                    <a:pt x="402" y="101"/>
                  </a:lnTo>
                  <a:lnTo>
                    <a:pt x="385" y="67"/>
                  </a:lnTo>
                  <a:lnTo>
                    <a:pt x="369" y="34"/>
                  </a:lnTo>
                  <a:lnTo>
                    <a:pt x="335" y="17"/>
                  </a:lnTo>
                  <a:lnTo>
                    <a:pt x="30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g27fab8e85f3_0_201"/>
            <p:cNvSpPr/>
            <p:nvPr/>
          </p:nvSpPr>
          <p:spPr>
            <a:xfrm>
              <a:off x="1047175" y="1499200"/>
              <a:ext cx="38550" cy="11325"/>
            </a:xfrm>
            <a:custGeom>
              <a:rect b="b" l="l" r="r" t="t"/>
              <a:pathLst>
                <a:path extrusionOk="0" h="453" w="1542">
                  <a:moveTo>
                    <a:pt x="84" y="1"/>
                  </a:moveTo>
                  <a:lnTo>
                    <a:pt x="51" y="17"/>
                  </a:lnTo>
                  <a:lnTo>
                    <a:pt x="17" y="34"/>
                  </a:lnTo>
                  <a:lnTo>
                    <a:pt x="0" y="68"/>
                  </a:lnTo>
                  <a:lnTo>
                    <a:pt x="0" y="118"/>
                  </a:lnTo>
                  <a:lnTo>
                    <a:pt x="0" y="151"/>
                  </a:lnTo>
                  <a:lnTo>
                    <a:pt x="34" y="185"/>
                  </a:lnTo>
                  <a:lnTo>
                    <a:pt x="201" y="302"/>
                  </a:lnTo>
                  <a:lnTo>
                    <a:pt x="386" y="386"/>
                  </a:lnTo>
                  <a:lnTo>
                    <a:pt x="570" y="436"/>
                  </a:lnTo>
                  <a:lnTo>
                    <a:pt x="788" y="453"/>
                  </a:lnTo>
                  <a:lnTo>
                    <a:pt x="972" y="436"/>
                  </a:lnTo>
                  <a:lnTo>
                    <a:pt x="1173" y="386"/>
                  </a:lnTo>
                  <a:lnTo>
                    <a:pt x="1340" y="302"/>
                  </a:lnTo>
                  <a:lnTo>
                    <a:pt x="1508" y="202"/>
                  </a:lnTo>
                  <a:lnTo>
                    <a:pt x="1525" y="168"/>
                  </a:lnTo>
                  <a:lnTo>
                    <a:pt x="1541" y="135"/>
                  </a:lnTo>
                  <a:lnTo>
                    <a:pt x="1541" y="84"/>
                  </a:lnTo>
                  <a:lnTo>
                    <a:pt x="1525" y="51"/>
                  </a:lnTo>
                  <a:lnTo>
                    <a:pt x="1491" y="34"/>
                  </a:lnTo>
                  <a:lnTo>
                    <a:pt x="1458" y="17"/>
                  </a:lnTo>
                  <a:lnTo>
                    <a:pt x="1407" y="17"/>
                  </a:lnTo>
                  <a:lnTo>
                    <a:pt x="1374" y="51"/>
                  </a:lnTo>
                  <a:lnTo>
                    <a:pt x="1240" y="135"/>
                  </a:lnTo>
                  <a:lnTo>
                    <a:pt x="1106" y="202"/>
                  </a:lnTo>
                  <a:lnTo>
                    <a:pt x="938" y="252"/>
                  </a:lnTo>
                  <a:lnTo>
                    <a:pt x="788" y="252"/>
                  </a:lnTo>
                  <a:lnTo>
                    <a:pt x="603" y="235"/>
                  </a:lnTo>
                  <a:lnTo>
                    <a:pt x="453" y="202"/>
                  </a:lnTo>
                  <a:lnTo>
                    <a:pt x="302" y="135"/>
                  </a:lnTo>
                  <a:lnTo>
                    <a:pt x="168" y="34"/>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5" name="Google Shape;555;g27fab8e85f3_0_201"/>
          <p:cNvGrpSpPr/>
          <p:nvPr/>
        </p:nvGrpSpPr>
        <p:grpSpPr>
          <a:xfrm>
            <a:off x="3870780" y="4522102"/>
            <a:ext cx="318118" cy="470411"/>
            <a:chOff x="1972650" y="1038975"/>
            <a:chExt cx="78750" cy="116450"/>
          </a:xfrm>
        </p:grpSpPr>
        <p:sp>
          <p:nvSpPr>
            <p:cNvPr id="556" name="Google Shape;556;g27fab8e85f3_0_201"/>
            <p:cNvSpPr/>
            <p:nvPr/>
          </p:nvSpPr>
          <p:spPr>
            <a:xfrm>
              <a:off x="1998600" y="1066625"/>
              <a:ext cx="17200" cy="58650"/>
            </a:xfrm>
            <a:custGeom>
              <a:rect b="b" l="l" r="r" t="t"/>
              <a:pathLst>
                <a:path extrusionOk="0" h="2346" w="688">
                  <a:moveTo>
                    <a:pt x="286" y="0"/>
                  </a:moveTo>
                  <a:lnTo>
                    <a:pt x="219" y="34"/>
                  </a:lnTo>
                  <a:lnTo>
                    <a:pt x="152" y="50"/>
                  </a:lnTo>
                  <a:lnTo>
                    <a:pt x="101" y="101"/>
                  </a:lnTo>
                  <a:lnTo>
                    <a:pt x="68" y="151"/>
                  </a:lnTo>
                  <a:lnTo>
                    <a:pt x="34" y="201"/>
                  </a:lnTo>
                  <a:lnTo>
                    <a:pt x="18" y="268"/>
                  </a:lnTo>
                  <a:lnTo>
                    <a:pt x="1" y="335"/>
                  </a:lnTo>
                  <a:lnTo>
                    <a:pt x="1" y="2245"/>
                  </a:lnTo>
                  <a:lnTo>
                    <a:pt x="18" y="2295"/>
                  </a:lnTo>
                  <a:lnTo>
                    <a:pt x="34" y="2329"/>
                  </a:lnTo>
                  <a:lnTo>
                    <a:pt x="68" y="2345"/>
                  </a:lnTo>
                  <a:lnTo>
                    <a:pt x="152" y="2345"/>
                  </a:lnTo>
                  <a:lnTo>
                    <a:pt x="185" y="2329"/>
                  </a:lnTo>
                  <a:lnTo>
                    <a:pt x="202" y="2295"/>
                  </a:lnTo>
                  <a:lnTo>
                    <a:pt x="202" y="2245"/>
                  </a:lnTo>
                  <a:lnTo>
                    <a:pt x="202" y="335"/>
                  </a:lnTo>
                  <a:lnTo>
                    <a:pt x="219" y="285"/>
                  </a:lnTo>
                  <a:lnTo>
                    <a:pt x="252" y="235"/>
                  </a:lnTo>
                  <a:lnTo>
                    <a:pt x="286" y="218"/>
                  </a:lnTo>
                  <a:lnTo>
                    <a:pt x="353" y="201"/>
                  </a:lnTo>
                  <a:lnTo>
                    <a:pt x="403" y="218"/>
                  </a:lnTo>
                  <a:lnTo>
                    <a:pt x="436" y="235"/>
                  </a:lnTo>
                  <a:lnTo>
                    <a:pt x="470" y="285"/>
                  </a:lnTo>
                  <a:lnTo>
                    <a:pt x="487" y="335"/>
                  </a:lnTo>
                  <a:lnTo>
                    <a:pt x="487" y="1642"/>
                  </a:lnTo>
                  <a:lnTo>
                    <a:pt x="487" y="1692"/>
                  </a:lnTo>
                  <a:lnTo>
                    <a:pt x="520" y="1709"/>
                  </a:lnTo>
                  <a:lnTo>
                    <a:pt x="554" y="1742"/>
                  </a:lnTo>
                  <a:lnTo>
                    <a:pt x="621" y="1742"/>
                  </a:lnTo>
                  <a:lnTo>
                    <a:pt x="654" y="1709"/>
                  </a:lnTo>
                  <a:lnTo>
                    <a:pt x="671" y="1692"/>
                  </a:lnTo>
                  <a:lnTo>
                    <a:pt x="688" y="1642"/>
                  </a:lnTo>
                  <a:lnTo>
                    <a:pt x="688" y="335"/>
                  </a:lnTo>
                  <a:lnTo>
                    <a:pt x="671" y="268"/>
                  </a:lnTo>
                  <a:lnTo>
                    <a:pt x="654" y="201"/>
                  </a:lnTo>
                  <a:lnTo>
                    <a:pt x="621" y="151"/>
                  </a:lnTo>
                  <a:lnTo>
                    <a:pt x="587" y="101"/>
                  </a:lnTo>
                  <a:lnTo>
                    <a:pt x="537" y="50"/>
                  </a:lnTo>
                  <a:lnTo>
                    <a:pt x="487" y="34"/>
                  </a:lnTo>
                  <a:lnTo>
                    <a:pt x="42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g27fab8e85f3_0_201"/>
            <p:cNvSpPr/>
            <p:nvPr/>
          </p:nvSpPr>
          <p:spPr>
            <a:xfrm>
              <a:off x="1978100" y="1108075"/>
              <a:ext cx="32250" cy="40650"/>
            </a:xfrm>
            <a:custGeom>
              <a:rect b="b" l="l" r="r" t="t"/>
              <a:pathLst>
                <a:path extrusionOk="0" h="1626" w="1290">
                  <a:moveTo>
                    <a:pt x="335" y="1"/>
                  </a:moveTo>
                  <a:lnTo>
                    <a:pt x="268" y="17"/>
                  </a:lnTo>
                  <a:lnTo>
                    <a:pt x="218" y="34"/>
                  </a:lnTo>
                  <a:lnTo>
                    <a:pt x="151" y="68"/>
                  </a:lnTo>
                  <a:lnTo>
                    <a:pt x="101" y="101"/>
                  </a:lnTo>
                  <a:lnTo>
                    <a:pt x="67" y="151"/>
                  </a:lnTo>
                  <a:lnTo>
                    <a:pt x="34" y="218"/>
                  </a:lnTo>
                  <a:lnTo>
                    <a:pt x="17" y="285"/>
                  </a:lnTo>
                  <a:lnTo>
                    <a:pt x="0" y="336"/>
                  </a:lnTo>
                  <a:lnTo>
                    <a:pt x="17" y="403"/>
                  </a:lnTo>
                  <a:lnTo>
                    <a:pt x="34" y="470"/>
                  </a:lnTo>
                  <a:lnTo>
                    <a:pt x="67" y="537"/>
                  </a:lnTo>
                  <a:lnTo>
                    <a:pt x="101" y="587"/>
                  </a:lnTo>
                  <a:lnTo>
                    <a:pt x="1122" y="1609"/>
                  </a:lnTo>
                  <a:lnTo>
                    <a:pt x="1156" y="1625"/>
                  </a:lnTo>
                  <a:lnTo>
                    <a:pt x="1223" y="1625"/>
                  </a:lnTo>
                  <a:lnTo>
                    <a:pt x="1256" y="1609"/>
                  </a:lnTo>
                  <a:lnTo>
                    <a:pt x="1290" y="1575"/>
                  </a:lnTo>
                  <a:lnTo>
                    <a:pt x="1290" y="1525"/>
                  </a:lnTo>
                  <a:lnTo>
                    <a:pt x="1290" y="1491"/>
                  </a:lnTo>
                  <a:lnTo>
                    <a:pt x="1256" y="1458"/>
                  </a:lnTo>
                  <a:lnTo>
                    <a:pt x="251" y="436"/>
                  </a:lnTo>
                  <a:lnTo>
                    <a:pt x="218" y="403"/>
                  </a:lnTo>
                  <a:lnTo>
                    <a:pt x="201" y="336"/>
                  </a:lnTo>
                  <a:lnTo>
                    <a:pt x="218" y="285"/>
                  </a:lnTo>
                  <a:lnTo>
                    <a:pt x="251" y="252"/>
                  </a:lnTo>
                  <a:lnTo>
                    <a:pt x="285" y="218"/>
                  </a:lnTo>
                  <a:lnTo>
                    <a:pt x="335" y="202"/>
                  </a:lnTo>
                  <a:lnTo>
                    <a:pt x="402" y="218"/>
                  </a:lnTo>
                  <a:lnTo>
                    <a:pt x="436" y="252"/>
                  </a:lnTo>
                  <a:lnTo>
                    <a:pt x="838" y="654"/>
                  </a:lnTo>
                  <a:lnTo>
                    <a:pt x="871" y="671"/>
                  </a:lnTo>
                  <a:lnTo>
                    <a:pt x="955" y="671"/>
                  </a:lnTo>
                  <a:lnTo>
                    <a:pt x="988" y="654"/>
                  </a:lnTo>
                  <a:lnTo>
                    <a:pt x="1005" y="620"/>
                  </a:lnTo>
                  <a:lnTo>
                    <a:pt x="1005" y="570"/>
                  </a:lnTo>
                  <a:lnTo>
                    <a:pt x="1005" y="537"/>
                  </a:lnTo>
                  <a:lnTo>
                    <a:pt x="988" y="503"/>
                  </a:lnTo>
                  <a:lnTo>
                    <a:pt x="586" y="101"/>
                  </a:lnTo>
                  <a:lnTo>
                    <a:pt x="536" y="68"/>
                  </a:lnTo>
                  <a:lnTo>
                    <a:pt x="469" y="34"/>
                  </a:lnTo>
                  <a:lnTo>
                    <a:pt x="402" y="17"/>
                  </a:lnTo>
                  <a:lnTo>
                    <a:pt x="3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g27fab8e85f3_0_201"/>
            <p:cNvSpPr/>
            <p:nvPr/>
          </p:nvSpPr>
          <p:spPr>
            <a:xfrm>
              <a:off x="2010750" y="1084625"/>
              <a:ext cx="16775" cy="25575"/>
            </a:xfrm>
            <a:custGeom>
              <a:rect b="b" l="l" r="r" t="t"/>
              <a:pathLst>
                <a:path extrusionOk="0" h="1023" w="671">
                  <a:moveTo>
                    <a:pt x="336" y="1"/>
                  </a:moveTo>
                  <a:lnTo>
                    <a:pt x="269" y="17"/>
                  </a:lnTo>
                  <a:lnTo>
                    <a:pt x="202" y="34"/>
                  </a:lnTo>
                  <a:lnTo>
                    <a:pt x="151" y="68"/>
                  </a:lnTo>
                  <a:lnTo>
                    <a:pt x="101" y="101"/>
                  </a:lnTo>
                  <a:lnTo>
                    <a:pt x="51" y="151"/>
                  </a:lnTo>
                  <a:lnTo>
                    <a:pt x="34" y="218"/>
                  </a:lnTo>
                  <a:lnTo>
                    <a:pt x="1" y="269"/>
                  </a:lnTo>
                  <a:lnTo>
                    <a:pt x="1" y="352"/>
                  </a:lnTo>
                  <a:lnTo>
                    <a:pt x="1" y="386"/>
                  </a:lnTo>
                  <a:lnTo>
                    <a:pt x="34" y="419"/>
                  </a:lnTo>
                  <a:lnTo>
                    <a:pt x="68" y="436"/>
                  </a:lnTo>
                  <a:lnTo>
                    <a:pt x="101" y="453"/>
                  </a:lnTo>
                  <a:lnTo>
                    <a:pt x="135" y="436"/>
                  </a:lnTo>
                  <a:lnTo>
                    <a:pt x="168" y="419"/>
                  </a:lnTo>
                  <a:lnTo>
                    <a:pt x="185" y="386"/>
                  </a:lnTo>
                  <a:lnTo>
                    <a:pt x="202" y="352"/>
                  </a:lnTo>
                  <a:lnTo>
                    <a:pt x="218" y="285"/>
                  </a:lnTo>
                  <a:lnTo>
                    <a:pt x="235" y="252"/>
                  </a:lnTo>
                  <a:lnTo>
                    <a:pt x="285" y="218"/>
                  </a:lnTo>
                  <a:lnTo>
                    <a:pt x="336" y="202"/>
                  </a:lnTo>
                  <a:lnTo>
                    <a:pt x="386" y="218"/>
                  </a:lnTo>
                  <a:lnTo>
                    <a:pt x="436" y="252"/>
                  </a:lnTo>
                  <a:lnTo>
                    <a:pt x="470" y="285"/>
                  </a:lnTo>
                  <a:lnTo>
                    <a:pt x="470" y="352"/>
                  </a:lnTo>
                  <a:lnTo>
                    <a:pt x="470" y="922"/>
                  </a:lnTo>
                  <a:lnTo>
                    <a:pt x="486" y="972"/>
                  </a:lnTo>
                  <a:lnTo>
                    <a:pt x="503" y="989"/>
                  </a:lnTo>
                  <a:lnTo>
                    <a:pt x="537" y="1022"/>
                  </a:lnTo>
                  <a:lnTo>
                    <a:pt x="620" y="1022"/>
                  </a:lnTo>
                  <a:lnTo>
                    <a:pt x="654" y="989"/>
                  </a:lnTo>
                  <a:lnTo>
                    <a:pt x="671" y="972"/>
                  </a:lnTo>
                  <a:lnTo>
                    <a:pt x="671" y="922"/>
                  </a:lnTo>
                  <a:lnTo>
                    <a:pt x="671" y="352"/>
                  </a:lnTo>
                  <a:lnTo>
                    <a:pt x="671" y="269"/>
                  </a:lnTo>
                  <a:lnTo>
                    <a:pt x="654" y="218"/>
                  </a:lnTo>
                  <a:lnTo>
                    <a:pt x="620" y="151"/>
                  </a:lnTo>
                  <a:lnTo>
                    <a:pt x="570" y="101"/>
                  </a:lnTo>
                  <a:lnTo>
                    <a:pt x="520" y="68"/>
                  </a:lnTo>
                  <a:lnTo>
                    <a:pt x="470" y="34"/>
                  </a:lnTo>
                  <a:lnTo>
                    <a:pt x="403" y="17"/>
                  </a:lnTo>
                  <a:lnTo>
                    <a:pt x="3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g27fab8e85f3_0_201"/>
            <p:cNvSpPr/>
            <p:nvPr/>
          </p:nvSpPr>
          <p:spPr>
            <a:xfrm>
              <a:off x="2022475" y="1088825"/>
              <a:ext cx="17200" cy="21375"/>
            </a:xfrm>
            <a:custGeom>
              <a:rect b="b" l="l" r="r" t="t"/>
              <a:pathLst>
                <a:path extrusionOk="0" h="855" w="688">
                  <a:moveTo>
                    <a:pt x="285" y="0"/>
                  </a:moveTo>
                  <a:lnTo>
                    <a:pt x="218" y="17"/>
                  </a:lnTo>
                  <a:lnTo>
                    <a:pt x="151" y="50"/>
                  </a:lnTo>
                  <a:lnTo>
                    <a:pt x="101" y="101"/>
                  </a:lnTo>
                  <a:lnTo>
                    <a:pt x="68" y="151"/>
                  </a:lnTo>
                  <a:lnTo>
                    <a:pt x="34" y="201"/>
                  </a:lnTo>
                  <a:lnTo>
                    <a:pt x="17" y="268"/>
                  </a:lnTo>
                  <a:lnTo>
                    <a:pt x="1" y="335"/>
                  </a:lnTo>
                  <a:lnTo>
                    <a:pt x="17" y="369"/>
                  </a:lnTo>
                  <a:lnTo>
                    <a:pt x="34" y="402"/>
                  </a:lnTo>
                  <a:lnTo>
                    <a:pt x="68" y="419"/>
                  </a:lnTo>
                  <a:lnTo>
                    <a:pt x="101" y="436"/>
                  </a:lnTo>
                  <a:lnTo>
                    <a:pt x="151" y="419"/>
                  </a:lnTo>
                  <a:lnTo>
                    <a:pt x="185" y="402"/>
                  </a:lnTo>
                  <a:lnTo>
                    <a:pt x="202" y="369"/>
                  </a:lnTo>
                  <a:lnTo>
                    <a:pt x="202" y="335"/>
                  </a:lnTo>
                  <a:lnTo>
                    <a:pt x="218" y="285"/>
                  </a:lnTo>
                  <a:lnTo>
                    <a:pt x="252" y="235"/>
                  </a:lnTo>
                  <a:lnTo>
                    <a:pt x="285" y="201"/>
                  </a:lnTo>
                  <a:lnTo>
                    <a:pt x="403" y="201"/>
                  </a:lnTo>
                  <a:lnTo>
                    <a:pt x="436" y="235"/>
                  </a:lnTo>
                  <a:lnTo>
                    <a:pt x="470" y="285"/>
                  </a:lnTo>
                  <a:lnTo>
                    <a:pt x="486" y="335"/>
                  </a:lnTo>
                  <a:lnTo>
                    <a:pt x="486" y="754"/>
                  </a:lnTo>
                  <a:lnTo>
                    <a:pt x="486" y="804"/>
                  </a:lnTo>
                  <a:lnTo>
                    <a:pt x="520" y="821"/>
                  </a:lnTo>
                  <a:lnTo>
                    <a:pt x="553" y="854"/>
                  </a:lnTo>
                  <a:lnTo>
                    <a:pt x="620" y="854"/>
                  </a:lnTo>
                  <a:lnTo>
                    <a:pt x="654" y="821"/>
                  </a:lnTo>
                  <a:lnTo>
                    <a:pt x="671" y="804"/>
                  </a:lnTo>
                  <a:lnTo>
                    <a:pt x="687" y="754"/>
                  </a:lnTo>
                  <a:lnTo>
                    <a:pt x="687" y="335"/>
                  </a:lnTo>
                  <a:lnTo>
                    <a:pt x="671" y="268"/>
                  </a:lnTo>
                  <a:lnTo>
                    <a:pt x="654" y="201"/>
                  </a:lnTo>
                  <a:lnTo>
                    <a:pt x="620" y="151"/>
                  </a:lnTo>
                  <a:lnTo>
                    <a:pt x="587" y="101"/>
                  </a:lnTo>
                  <a:lnTo>
                    <a:pt x="537" y="50"/>
                  </a:lnTo>
                  <a:lnTo>
                    <a:pt x="470" y="17"/>
                  </a:lnTo>
                  <a:lnTo>
                    <a:pt x="41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g27fab8e85f3_0_201"/>
            <p:cNvSpPr/>
            <p:nvPr/>
          </p:nvSpPr>
          <p:spPr>
            <a:xfrm>
              <a:off x="2034625" y="1092575"/>
              <a:ext cx="16775" cy="39400"/>
            </a:xfrm>
            <a:custGeom>
              <a:rect b="b" l="l" r="r" t="t"/>
              <a:pathLst>
                <a:path extrusionOk="0" h="1576" w="671">
                  <a:moveTo>
                    <a:pt x="268" y="1"/>
                  </a:moveTo>
                  <a:lnTo>
                    <a:pt x="201" y="18"/>
                  </a:lnTo>
                  <a:lnTo>
                    <a:pt x="151" y="51"/>
                  </a:lnTo>
                  <a:lnTo>
                    <a:pt x="101" y="85"/>
                  </a:lnTo>
                  <a:lnTo>
                    <a:pt x="51" y="135"/>
                  </a:lnTo>
                  <a:lnTo>
                    <a:pt x="17" y="202"/>
                  </a:lnTo>
                  <a:lnTo>
                    <a:pt x="0" y="269"/>
                  </a:lnTo>
                  <a:lnTo>
                    <a:pt x="0" y="336"/>
                  </a:lnTo>
                  <a:lnTo>
                    <a:pt x="0" y="369"/>
                  </a:lnTo>
                  <a:lnTo>
                    <a:pt x="34" y="403"/>
                  </a:lnTo>
                  <a:lnTo>
                    <a:pt x="67" y="420"/>
                  </a:lnTo>
                  <a:lnTo>
                    <a:pt x="101" y="436"/>
                  </a:lnTo>
                  <a:lnTo>
                    <a:pt x="134" y="420"/>
                  </a:lnTo>
                  <a:lnTo>
                    <a:pt x="168" y="403"/>
                  </a:lnTo>
                  <a:lnTo>
                    <a:pt x="185" y="369"/>
                  </a:lnTo>
                  <a:lnTo>
                    <a:pt x="201" y="336"/>
                  </a:lnTo>
                  <a:lnTo>
                    <a:pt x="201" y="286"/>
                  </a:lnTo>
                  <a:lnTo>
                    <a:pt x="235" y="235"/>
                  </a:lnTo>
                  <a:lnTo>
                    <a:pt x="285" y="202"/>
                  </a:lnTo>
                  <a:lnTo>
                    <a:pt x="386" y="202"/>
                  </a:lnTo>
                  <a:lnTo>
                    <a:pt x="436" y="235"/>
                  </a:lnTo>
                  <a:lnTo>
                    <a:pt x="469" y="286"/>
                  </a:lnTo>
                  <a:lnTo>
                    <a:pt x="469" y="336"/>
                  </a:lnTo>
                  <a:lnTo>
                    <a:pt x="469" y="1475"/>
                  </a:lnTo>
                  <a:lnTo>
                    <a:pt x="486" y="1508"/>
                  </a:lnTo>
                  <a:lnTo>
                    <a:pt x="503" y="1542"/>
                  </a:lnTo>
                  <a:lnTo>
                    <a:pt x="536" y="1559"/>
                  </a:lnTo>
                  <a:lnTo>
                    <a:pt x="570" y="1575"/>
                  </a:lnTo>
                  <a:lnTo>
                    <a:pt x="620" y="1559"/>
                  </a:lnTo>
                  <a:lnTo>
                    <a:pt x="654" y="1542"/>
                  </a:lnTo>
                  <a:lnTo>
                    <a:pt x="670" y="1508"/>
                  </a:lnTo>
                  <a:lnTo>
                    <a:pt x="670" y="1475"/>
                  </a:lnTo>
                  <a:lnTo>
                    <a:pt x="670" y="336"/>
                  </a:lnTo>
                  <a:lnTo>
                    <a:pt x="670" y="269"/>
                  </a:lnTo>
                  <a:lnTo>
                    <a:pt x="654" y="202"/>
                  </a:lnTo>
                  <a:lnTo>
                    <a:pt x="620" y="135"/>
                  </a:lnTo>
                  <a:lnTo>
                    <a:pt x="570" y="85"/>
                  </a:lnTo>
                  <a:lnTo>
                    <a:pt x="520" y="51"/>
                  </a:lnTo>
                  <a:lnTo>
                    <a:pt x="469" y="18"/>
                  </a:lnTo>
                  <a:lnTo>
                    <a:pt x="40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g27fab8e85f3_0_201"/>
            <p:cNvSpPr/>
            <p:nvPr/>
          </p:nvSpPr>
          <p:spPr>
            <a:xfrm>
              <a:off x="2004050" y="1126075"/>
              <a:ext cx="47350" cy="29350"/>
            </a:xfrm>
            <a:custGeom>
              <a:rect b="b" l="l" r="r" t="t"/>
              <a:pathLst>
                <a:path extrusionOk="0" h="1174" w="1894">
                  <a:moveTo>
                    <a:pt x="1759" y="1"/>
                  </a:moveTo>
                  <a:lnTo>
                    <a:pt x="1726" y="34"/>
                  </a:lnTo>
                  <a:lnTo>
                    <a:pt x="1709" y="51"/>
                  </a:lnTo>
                  <a:lnTo>
                    <a:pt x="1692" y="101"/>
                  </a:lnTo>
                  <a:lnTo>
                    <a:pt x="1676" y="269"/>
                  </a:lnTo>
                  <a:lnTo>
                    <a:pt x="1625" y="436"/>
                  </a:lnTo>
                  <a:lnTo>
                    <a:pt x="1542" y="587"/>
                  </a:lnTo>
                  <a:lnTo>
                    <a:pt x="1441" y="721"/>
                  </a:lnTo>
                  <a:lnTo>
                    <a:pt x="1307" y="822"/>
                  </a:lnTo>
                  <a:lnTo>
                    <a:pt x="1156" y="905"/>
                  </a:lnTo>
                  <a:lnTo>
                    <a:pt x="989" y="956"/>
                  </a:lnTo>
                  <a:lnTo>
                    <a:pt x="821" y="972"/>
                  </a:lnTo>
                  <a:lnTo>
                    <a:pt x="637" y="956"/>
                  </a:lnTo>
                  <a:lnTo>
                    <a:pt x="470" y="905"/>
                  </a:lnTo>
                  <a:lnTo>
                    <a:pt x="302" y="805"/>
                  </a:lnTo>
                  <a:lnTo>
                    <a:pt x="168" y="688"/>
                  </a:lnTo>
                  <a:lnTo>
                    <a:pt x="135" y="654"/>
                  </a:lnTo>
                  <a:lnTo>
                    <a:pt x="68" y="654"/>
                  </a:lnTo>
                  <a:lnTo>
                    <a:pt x="34" y="671"/>
                  </a:lnTo>
                  <a:lnTo>
                    <a:pt x="1" y="704"/>
                  </a:lnTo>
                  <a:lnTo>
                    <a:pt x="1" y="738"/>
                  </a:lnTo>
                  <a:lnTo>
                    <a:pt x="1" y="788"/>
                  </a:lnTo>
                  <a:lnTo>
                    <a:pt x="17" y="822"/>
                  </a:lnTo>
                  <a:lnTo>
                    <a:pt x="101" y="905"/>
                  </a:lnTo>
                  <a:lnTo>
                    <a:pt x="185" y="972"/>
                  </a:lnTo>
                  <a:lnTo>
                    <a:pt x="285" y="1039"/>
                  </a:lnTo>
                  <a:lnTo>
                    <a:pt x="386" y="1090"/>
                  </a:lnTo>
                  <a:lnTo>
                    <a:pt x="486" y="1123"/>
                  </a:lnTo>
                  <a:lnTo>
                    <a:pt x="587" y="1157"/>
                  </a:lnTo>
                  <a:lnTo>
                    <a:pt x="704" y="1173"/>
                  </a:lnTo>
                  <a:lnTo>
                    <a:pt x="939" y="1173"/>
                  </a:lnTo>
                  <a:lnTo>
                    <a:pt x="1039" y="1157"/>
                  </a:lnTo>
                  <a:lnTo>
                    <a:pt x="1140" y="1123"/>
                  </a:lnTo>
                  <a:lnTo>
                    <a:pt x="1240" y="1090"/>
                  </a:lnTo>
                  <a:lnTo>
                    <a:pt x="1341" y="1039"/>
                  </a:lnTo>
                  <a:lnTo>
                    <a:pt x="1424" y="989"/>
                  </a:lnTo>
                  <a:lnTo>
                    <a:pt x="1575" y="855"/>
                  </a:lnTo>
                  <a:lnTo>
                    <a:pt x="1709" y="704"/>
                  </a:lnTo>
                  <a:lnTo>
                    <a:pt x="1776" y="604"/>
                  </a:lnTo>
                  <a:lnTo>
                    <a:pt x="1810" y="520"/>
                  </a:lnTo>
                  <a:lnTo>
                    <a:pt x="1843" y="420"/>
                  </a:lnTo>
                  <a:lnTo>
                    <a:pt x="1877" y="319"/>
                  </a:lnTo>
                  <a:lnTo>
                    <a:pt x="1893" y="202"/>
                  </a:lnTo>
                  <a:lnTo>
                    <a:pt x="1893" y="101"/>
                  </a:lnTo>
                  <a:lnTo>
                    <a:pt x="1893" y="51"/>
                  </a:lnTo>
                  <a:lnTo>
                    <a:pt x="1877" y="34"/>
                  </a:lnTo>
                  <a:lnTo>
                    <a:pt x="184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g27fab8e85f3_0_201"/>
            <p:cNvSpPr/>
            <p:nvPr/>
          </p:nvSpPr>
          <p:spPr>
            <a:xfrm>
              <a:off x="2006150" y="1038975"/>
              <a:ext cx="5050" cy="15950"/>
            </a:xfrm>
            <a:custGeom>
              <a:rect b="b" l="l" r="r" t="t"/>
              <a:pathLst>
                <a:path extrusionOk="0" h="638" w="202">
                  <a:moveTo>
                    <a:pt x="67" y="1"/>
                  </a:moveTo>
                  <a:lnTo>
                    <a:pt x="34" y="17"/>
                  </a:lnTo>
                  <a:lnTo>
                    <a:pt x="17" y="51"/>
                  </a:lnTo>
                  <a:lnTo>
                    <a:pt x="0" y="101"/>
                  </a:lnTo>
                  <a:lnTo>
                    <a:pt x="0" y="537"/>
                  </a:lnTo>
                  <a:lnTo>
                    <a:pt x="17" y="587"/>
                  </a:lnTo>
                  <a:lnTo>
                    <a:pt x="34" y="620"/>
                  </a:lnTo>
                  <a:lnTo>
                    <a:pt x="67" y="637"/>
                  </a:lnTo>
                  <a:lnTo>
                    <a:pt x="151" y="637"/>
                  </a:lnTo>
                  <a:lnTo>
                    <a:pt x="185" y="620"/>
                  </a:lnTo>
                  <a:lnTo>
                    <a:pt x="201" y="587"/>
                  </a:lnTo>
                  <a:lnTo>
                    <a:pt x="201" y="537"/>
                  </a:lnTo>
                  <a:lnTo>
                    <a:pt x="201" y="101"/>
                  </a:lnTo>
                  <a:lnTo>
                    <a:pt x="201" y="51"/>
                  </a:lnTo>
                  <a:lnTo>
                    <a:pt x="185" y="17"/>
                  </a:lnTo>
                  <a:lnTo>
                    <a:pt x="15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g27fab8e85f3_0_201"/>
            <p:cNvSpPr/>
            <p:nvPr/>
          </p:nvSpPr>
          <p:spPr>
            <a:xfrm>
              <a:off x="1981450" y="1047350"/>
              <a:ext cx="13000" cy="13000"/>
            </a:xfrm>
            <a:custGeom>
              <a:rect b="b" l="l" r="r" t="t"/>
              <a:pathLst>
                <a:path extrusionOk="0" h="520" w="520">
                  <a:moveTo>
                    <a:pt x="101" y="1"/>
                  </a:moveTo>
                  <a:lnTo>
                    <a:pt x="67" y="17"/>
                  </a:lnTo>
                  <a:lnTo>
                    <a:pt x="34" y="34"/>
                  </a:lnTo>
                  <a:lnTo>
                    <a:pt x="0" y="68"/>
                  </a:lnTo>
                  <a:lnTo>
                    <a:pt x="0" y="101"/>
                  </a:lnTo>
                  <a:lnTo>
                    <a:pt x="0" y="151"/>
                  </a:lnTo>
                  <a:lnTo>
                    <a:pt x="34" y="185"/>
                  </a:lnTo>
                  <a:lnTo>
                    <a:pt x="352" y="503"/>
                  </a:lnTo>
                  <a:lnTo>
                    <a:pt x="385" y="520"/>
                  </a:lnTo>
                  <a:lnTo>
                    <a:pt x="452" y="520"/>
                  </a:lnTo>
                  <a:lnTo>
                    <a:pt x="486" y="503"/>
                  </a:lnTo>
                  <a:lnTo>
                    <a:pt x="519" y="470"/>
                  </a:lnTo>
                  <a:lnTo>
                    <a:pt x="519" y="419"/>
                  </a:lnTo>
                  <a:lnTo>
                    <a:pt x="519" y="386"/>
                  </a:lnTo>
                  <a:lnTo>
                    <a:pt x="486" y="352"/>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g27fab8e85f3_0_201"/>
            <p:cNvSpPr/>
            <p:nvPr/>
          </p:nvSpPr>
          <p:spPr>
            <a:xfrm>
              <a:off x="1972650" y="1072475"/>
              <a:ext cx="16350" cy="5050"/>
            </a:xfrm>
            <a:custGeom>
              <a:rect b="b" l="l" r="r" t="t"/>
              <a:pathLst>
                <a:path extrusionOk="0" h="202" w="654">
                  <a:moveTo>
                    <a:pt x="51" y="1"/>
                  </a:moveTo>
                  <a:lnTo>
                    <a:pt x="17" y="34"/>
                  </a:lnTo>
                  <a:lnTo>
                    <a:pt x="0" y="51"/>
                  </a:lnTo>
                  <a:lnTo>
                    <a:pt x="0" y="101"/>
                  </a:lnTo>
                  <a:lnTo>
                    <a:pt x="0" y="135"/>
                  </a:lnTo>
                  <a:lnTo>
                    <a:pt x="17" y="168"/>
                  </a:lnTo>
                  <a:lnTo>
                    <a:pt x="51"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g27fab8e85f3_0_201"/>
            <p:cNvSpPr/>
            <p:nvPr/>
          </p:nvSpPr>
          <p:spPr>
            <a:xfrm>
              <a:off x="2029175" y="1072475"/>
              <a:ext cx="16350" cy="5050"/>
            </a:xfrm>
            <a:custGeom>
              <a:rect b="b" l="l" r="r" t="t"/>
              <a:pathLst>
                <a:path extrusionOk="0" h="202" w="654">
                  <a:moveTo>
                    <a:pt x="68" y="1"/>
                  </a:moveTo>
                  <a:lnTo>
                    <a:pt x="34" y="34"/>
                  </a:lnTo>
                  <a:lnTo>
                    <a:pt x="1" y="51"/>
                  </a:lnTo>
                  <a:lnTo>
                    <a:pt x="1" y="101"/>
                  </a:lnTo>
                  <a:lnTo>
                    <a:pt x="1" y="135"/>
                  </a:lnTo>
                  <a:lnTo>
                    <a:pt x="34" y="168"/>
                  </a:lnTo>
                  <a:lnTo>
                    <a:pt x="68"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g27fab8e85f3_0_201"/>
            <p:cNvSpPr/>
            <p:nvPr/>
          </p:nvSpPr>
          <p:spPr>
            <a:xfrm>
              <a:off x="2023325" y="1047350"/>
              <a:ext cx="13425" cy="13000"/>
            </a:xfrm>
            <a:custGeom>
              <a:rect b="b" l="l" r="r" t="t"/>
              <a:pathLst>
                <a:path extrusionOk="0" h="520" w="537">
                  <a:moveTo>
                    <a:pt x="436" y="1"/>
                  </a:moveTo>
                  <a:lnTo>
                    <a:pt x="385" y="17"/>
                  </a:lnTo>
                  <a:lnTo>
                    <a:pt x="352" y="34"/>
                  </a:lnTo>
                  <a:lnTo>
                    <a:pt x="34" y="352"/>
                  </a:lnTo>
                  <a:lnTo>
                    <a:pt x="17" y="386"/>
                  </a:lnTo>
                  <a:lnTo>
                    <a:pt x="0" y="419"/>
                  </a:lnTo>
                  <a:lnTo>
                    <a:pt x="17" y="470"/>
                  </a:lnTo>
                  <a:lnTo>
                    <a:pt x="34" y="503"/>
                  </a:lnTo>
                  <a:lnTo>
                    <a:pt x="67" y="520"/>
                  </a:lnTo>
                  <a:lnTo>
                    <a:pt x="151" y="520"/>
                  </a:lnTo>
                  <a:lnTo>
                    <a:pt x="184" y="503"/>
                  </a:lnTo>
                  <a:lnTo>
                    <a:pt x="503" y="185"/>
                  </a:lnTo>
                  <a:lnTo>
                    <a:pt x="519" y="151"/>
                  </a:lnTo>
                  <a:lnTo>
                    <a:pt x="536" y="101"/>
                  </a:lnTo>
                  <a:lnTo>
                    <a:pt x="519" y="68"/>
                  </a:lnTo>
                  <a:lnTo>
                    <a:pt x="503" y="34"/>
                  </a:lnTo>
                  <a:lnTo>
                    <a:pt x="469"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7" name="Google Shape;567;g27fab8e85f3_0_201"/>
          <p:cNvGrpSpPr/>
          <p:nvPr/>
        </p:nvGrpSpPr>
        <p:grpSpPr>
          <a:xfrm>
            <a:off x="3884253" y="5268374"/>
            <a:ext cx="304687" cy="395881"/>
            <a:chOff x="648075" y="1240000"/>
            <a:chExt cx="75425" cy="98000"/>
          </a:xfrm>
        </p:grpSpPr>
        <p:sp>
          <p:nvSpPr>
            <p:cNvPr id="568" name="Google Shape;568;g27fab8e85f3_0_201"/>
            <p:cNvSpPr/>
            <p:nvPr/>
          </p:nvSpPr>
          <p:spPr>
            <a:xfrm>
              <a:off x="657300" y="1240000"/>
              <a:ext cx="55725" cy="98000"/>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g27fab8e85f3_0_201"/>
            <p:cNvSpPr/>
            <p:nvPr/>
          </p:nvSpPr>
          <p:spPr>
            <a:xfrm>
              <a:off x="675725" y="1323750"/>
              <a:ext cx="19700" cy="505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g27fab8e85f3_0_201"/>
            <p:cNvSpPr/>
            <p:nvPr/>
          </p:nvSpPr>
          <p:spPr>
            <a:xfrm>
              <a:off x="669025" y="1240000"/>
              <a:ext cx="32700" cy="13425"/>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g27fab8e85f3_0_201"/>
            <p:cNvSpPr/>
            <p:nvPr/>
          </p:nvSpPr>
          <p:spPr>
            <a:xfrm>
              <a:off x="669025" y="1275175"/>
              <a:ext cx="5050" cy="23475"/>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g27fab8e85f3_0_201"/>
            <p:cNvSpPr/>
            <p:nvPr/>
          </p:nvSpPr>
          <p:spPr>
            <a:xfrm>
              <a:off x="678225" y="1275175"/>
              <a:ext cx="5050" cy="23475"/>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g27fab8e85f3_0_201"/>
            <p:cNvSpPr/>
            <p:nvPr/>
          </p:nvSpPr>
          <p:spPr>
            <a:xfrm>
              <a:off x="697500" y="1275175"/>
              <a:ext cx="5050" cy="23475"/>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g27fab8e85f3_0_201"/>
            <p:cNvSpPr/>
            <p:nvPr/>
          </p:nvSpPr>
          <p:spPr>
            <a:xfrm>
              <a:off x="687875" y="1275175"/>
              <a:ext cx="5050" cy="23475"/>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g27fab8e85f3_0_201"/>
            <p:cNvSpPr/>
            <p:nvPr/>
          </p:nvSpPr>
          <p:spPr>
            <a:xfrm>
              <a:off x="648075" y="1261350"/>
              <a:ext cx="23475" cy="18875"/>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g27fab8e85f3_0_201"/>
            <p:cNvSpPr/>
            <p:nvPr/>
          </p:nvSpPr>
          <p:spPr>
            <a:xfrm>
              <a:off x="700025" y="1261350"/>
              <a:ext cx="23475" cy="18875"/>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g27fab8e85f3_0_201"/>
            <p:cNvSpPr/>
            <p:nvPr/>
          </p:nvSpPr>
          <p:spPr>
            <a:xfrm>
              <a:off x="700025" y="1298200"/>
              <a:ext cx="23475" cy="16350"/>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g27fab8e85f3_0_201"/>
            <p:cNvSpPr/>
            <p:nvPr/>
          </p:nvSpPr>
          <p:spPr>
            <a:xfrm>
              <a:off x="648075" y="1298200"/>
              <a:ext cx="23475" cy="16350"/>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79" name="Google Shape;579;g27fab8e85f3_0_201"/>
          <p:cNvGrpSpPr/>
          <p:nvPr/>
        </p:nvGrpSpPr>
        <p:grpSpPr>
          <a:xfrm>
            <a:off x="3859312" y="5917209"/>
            <a:ext cx="354591" cy="441659"/>
            <a:chOff x="3721825" y="1434300"/>
            <a:chExt cx="76675" cy="95500"/>
          </a:xfrm>
        </p:grpSpPr>
        <p:sp>
          <p:nvSpPr>
            <p:cNvPr id="580" name="Google Shape;580;g27fab8e85f3_0_201"/>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g27fab8e85f3_0_201"/>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2" name="Google Shape;582;g27fab8e85f3_0_201"/>
          <p:cNvGrpSpPr/>
          <p:nvPr/>
        </p:nvGrpSpPr>
        <p:grpSpPr>
          <a:xfrm>
            <a:off x="3827272" y="2478538"/>
            <a:ext cx="434793" cy="337230"/>
            <a:chOff x="1775825" y="2585900"/>
            <a:chExt cx="106400" cy="82525"/>
          </a:xfrm>
        </p:grpSpPr>
        <p:sp>
          <p:nvSpPr>
            <p:cNvPr id="583" name="Google Shape;583;g27fab8e85f3_0_201"/>
            <p:cNvSpPr/>
            <p:nvPr/>
          </p:nvSpPr>
          <p:spPr>
            <a:xfrm>
              <a:off x="1775825" y="2599300"/>
              <a:ext cx="101375" cy="69125"/>
            </a:xfrm>
            <a:custGeom>
              <a:rect b="b" l="l" r="r" t="t"/>
              <a:pathLst>
                <a:path extrusionOk="0" h="2765" w="4055">
                  <a:moveTo>
                    <a:pt x="101" y="1"/>
                  </a:moveTo>
                  <a:lnTo>
                    <a:pt x="51" y="17"/>
                  </a:lnTo>
                  <a:lnTo>
                    <a:pt x="17" y="51"/>
                  </a:lnTo>
                  <a:lnTo>
                    <a:pt x="1" y="101"/>
                  </a:lnTo>
                  <a:lnTo>
                    <a:pt x="17" y="151"/>
                  </a:lnTo>
                  <a:lnTo>
                    <a:pt x="302" y="654"/>
                  </a:lnTo>
                  <a:lnTo>
                    <a:pt x="17" y="1240"/>
                  </a:lnTo>
                  <a:lnTo>
                    <a:pt x="1" y="1291"/>
                  </a:lnTo>
                  <a:lnTo>
                    <a:pt x="17" y="1341"/>
                  </a:lnTo>
                  <a:lnTo>
                    <a:pt x="302" y="1944"/>
                  </a:lnTo>
                  <a:lnTo>
                    <a:pt x="17" y="2631"/>
                  </a:lnTo>
                  <a:lnTo>
                    <a:pt x="1" y="2681"/>
                  </a:lnTo>
                  <a:lnTo>
                    <a:pt x="17" y="2714"/>
                  </a:lnTo>
                  <a:lnTo>
                    <a:pt x="51" y="2748"/>
                  </a:lnTo>
                  <a:lnTo>
                    <a:pt x="101" y="2765"/>
                  </a:lnTo>
                  <a:lnTo>
                    <a:pt x="3954" y="2765"/>
                  </a:lnTo>
                  <a:lnTo>
                    <a:pt x="4004" y="2748"/>
                  </a:lnTo>
                  <a:lnTo>
                    <a:pt x="4037" y="2714"/>
                  </a:lnTo>
                  <a:lnTo>
                    <a:pt x="4054" y="2681"/>
                  </a:lnTo>
                  <a:lnTo>
                    <a:pt x="4037" y="2631"/>
                  </a:lnTo>
                  <a:lnTo>
                    <a:pt x="3753" y="1944"/>
                  </a:lnTo>
                  <a:lnTo>
                    <a:pt x="4037" y="1324"/>
                  </a:lnTo>
                  <a:lnTo>
                    <a:pt x="4054" y="1291"/>
                  </a:lnTo>
                  <a:lnTo>
                    <a:pt x="4037" y="1257"/>
                  </a:lnTo>
                  <a:lnTo>
                    <a:pt x="4021" y="1224"/>
                  </a:lnTo>
                  <a:lnTo>
                    <a:pt x="3987" y="1190"/>
                  </a:lnTo>
                  <a:lnTo>
                    <a:pt x="3920" y="1190"/>
                  </a:lnTo>
                  <a:lnTo>
                    <a:pt x="3887" y="1207"/>
                  </a:lnTo>
                  <a:lnTo>
                    <a:pt x="3853" y="1240"/>
                  </a:lnTo>
                  <a:lnTo>
                    <a:pt x="3552" y="1894"/>
                  </a:lnTo>
                  <a:lnTo>
                    <a:pt x="3535" y="1927"/>
                  </a:lnTo>
                  <a:lnTo>
                    <a:pt x="3552" y="1977"/>
                  </a:lnTo>
                  <a:lnTo>
                    <a:pt x="3803" y="2564"/>
                  </a:lnTo>
                  <a:lnTo>
                    <a:pt x="252" y="2564"/>
                  </a:lnTo>
                  <a:lnTo>
                    <a:pt x="520" y="1977"/>
                  </a:lnTo>
                  <a:lnTo>
                    <a:pt x="520" y="1927"/>
                  </a:lnTo>
                  <a:lnTo>
                    <a:pt x="503" y="1894"/>
                  </a:lnTo>
                  <a:lnTo>
                    <a:pt x="218" y="1291"/>
                  </a:lnTo>
                  <a:lnTo>
                    <a:pt x="503" y="687"/>
                  </a:lnTo>
                  <a:lnTo>
                    <a:pt x="520" y="637"/>
                  </a:lnTo>
                  <a:lnTo>
                    <a:pt x="503" y="604"/>
                  </a:lnTo>
                  <a:lnTo>
                    <a:pt x="285" y="202"/>
                  </a:lnTo>
                  <a:lnTo>
                    <a:pt x="2295" y="202"/>
                  </a:lnTo>
                  <a:lnTo>
                    <a:pt x="2329" y="168"/>
                  </a:lnTo>
                  <a:lnTo>
                    <a:pt x="2346" y="135"/>
                  </a:lnTo>
                  <a:lnTo>
                    <a:pt x="2346" y="101"/>
                  </a:lnTo>
                  <a:lnTo>
                    <a:pt x="2346" y="68"/>
                  </a:lnTo>
                  <a:lnTo>
                    <a:pt x="2329" y="34"/>
                  </a:lnTo>
                  <a:lnTo>
                    <a:pt x="2295" y="17"/>
                  </a:lnTo>
                  <a:lnTo>
                    <a:pt x="224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g27fab8e85f3_0_201"/>
            <p:cNvSpPr/>
            <p:nvPr/>
          </p:nvSpPr>
          <p:spPr>
            <a:xfrm>
              <a:off x="1810575" y="2640775"/>
              <a:ext cx="31850" cy="5050"/>
            </a:xfrm>
            <a:custGeom>
              <a:rect b="b" l="l" r="r" t="t"/>
              <a:pathLst>
                <a:path extrusionOk="0" h="202" w="1274">
                  <a:moveTo>
                    <a:pt x="68" y="0"/>
                  </a:moveTo>
                  <a:lnTo>
                    <a:pt x="34" y="17"/>
                  </a:lnTo>
                  <a:lnTo>
                    <a:pt x="1" y="50"/>
                  </a:lnTo>
                  <a:lnTo>
                    <a:pt x="1" y="101"/>
                  </a:lnTo>
                  <a:lnTo>
                    <a:pt x="1" y="134"/>
                  </a:lnTo>
                  <a:lnTo>
                    <a:pt x="34" y="168"/>
                  </a:lnTo>
                  <a:lnTo>
                    <a:pt x="68" y="184"/>
                  </a:lnTo>
                  <a:lnTo>
                    <a:pt x="101" y="201"/>
                  </a:lnTo>
                  <a:lnTo>
                    <a:pt x="1173" y="201"/>
                  </a:lnTo>
                  <a:lnTo>
                    <a:pt x="1207" y="184"/>
                  </a:lnTo>
                  <a:lnTo>
                    <a:pt x="1240" y="168"/>
                  </a:lnTo>
                  <a:lnTo>
                    <a:pt x="1257" y="134"/>
                  </a:lnTo>
                  <a:lnTo>
                    <a:pt x="1274" y="101"/>
                  </a:lnTo>
                  <a:lnTo>
                    <a:pt x="1257" y="50"/>
                  </a:lnTo>
                  <a:lnTo>
                    <a:pt x="1240" y="17"/>
                  </a:lnTo>
                  <a:lnTo>
                    <a:pt x="120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g27fab8e85f3_0_201"/>
            <p:cNvSpPr/>
            <p:nvPr/>
          </p:nvSpPr>
          <p:spPr>
            <a:xfrm>
              <a:off x="1810575" y="2629050"/>
              <a:ext cx="31850" cy="5050"/>
            </a:xfrm>
            <a:custGeom>
              <a:rect b="b" l="l" r="r" t="t"/>
              <a:pathLst>
                <a:path extrusionOk="0" h="202" w="1274">
                  <a:moveTo>
                    <a:pt x="101" y="0"/>
                  </a:moveTo>
                  <a:lnTo>
                    <a:pt x="68" y="17"/>
                  </a:lnTo>
                  <a:lnTo>
                    <a:pt x="34" y="34"/>
                  </a:lnTo>
                  <a:lnTo>
                    <a:pt x="1" y="67"/>
                  </a:lnTo>
                  <a:lnTo>
                    <a:pt x="1" y="101"/>
                  </a:lnTo>
                  <a:lnTo>
                    <a:pt x="1" y="134"/>
                  </a:lnTo>
                  <a:lnTo>
                    <a:pt x="34" y="168"/>
                  </a:lnTo>
                  <a:lnTo>
                    <a:pt x="68" y="201"/>
                  </a:lnTo>
                  <a:lnTo>
                    <a:pt x="1207" y="201"/>
                  </a:lnTo>
                  <a:lnTo>
                    <a:pt x="1240" y="168"/>
                  </a:lnTo>
                  <a:lnTo>
                    <a:pt x="1257" y="134"/>
                  </a:lnTo>
                  <a:lnTo>
                    <a:pt x="1274" y="101"/>
                  </a:lnTo>
                  <a:lnTo>
                    <a:pt x="1257" y="67"/>
                  </a:lnTo>
                  <a:lnTo>
                    <a:pt x="1240" y="34"/>
                  </a:lnTo>
                  <a:lnTo>
                    <a:pt x="1207" y="17"/>
                  </a:lnTo>
                  <a:lnTo>
                    <a:pt x="11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g27fab8e85f3_0_201"/>
            <p:cNvSpPr/>
            <p:nvPr/>
          </p:nvSpPr>
          <p:spPr>
            <a:xfrm>
              <a:off x="1841150" y="2585900"/>
              <a:ext cx="41075" cy="41075"/>
            </a:xfrm>
            <a:custGeom>
              <a:rect b="b" l="l" r="r" t="t"/>
              <a:pathLst>
                <a:path extrusionOk="0" h="1643" w="1643">
                  <a:moveTo>
                    <a:pt x="821" y="202"/>
                  </a:moveTo>
                  <a:lnTo>
                    <a:pt x="939" y="218"/>
                  </a:lnTo>
                  <a:lnTo>
                    <a:pt x="1056" y="252"/>
                  </a:lnTo>
                  <a:lnTo>
                    <a:pt x="1156" y="319"/>
                  </a:lnTo>
                  <a:lnTo>
                    <a:pt x="1257" y="386"/>
                  </a:lnTo>
                  <a:lnTo>
                    <a:pt x="1324" y="486"/>
                  </a:lnTo>
                  <a:lnTo>
                    <a:pt x="1391" y="587"/>
                  </a:lnTo>
                  <a:lnTo>
                    <a:pt x="1424" y="704"/>
                  </a:lnTo>
                  <a:lnTo>
                    <a:pt x="1441" y="821"/>
                  </a:lnTo>
                  <a:lnTo>
                    <a:pt x="1424" y="955"/>
                  </a:lnTo>
                  <a:lnTo>
                    <a:pt x="1391" y="1073"/>
                  </a:lnTo>
                  <a:lnTo>
                    <a:pt x="1324" y="1173"/>
                  </a:lnTo>
                  <a:lnTo>
                    <a:pt x="1257" y="1257"/>
                  </a:lnTo>
                  <a:lnTo>
                    <a:pt x="1156" y="1341"/>
                  </a:lnTo>
                  <a:lnTo>
                    <a:pt x="1056" y="1391"/>
                  </a:lnTo>
                  <a:lnTo>
                    <a:pt x="939" y="1441"/>
                  </a:lnTo>
                  <a:lnTo>
                    <a:pt x="687" y="1441"/>
                  </a:lnTo>
                  <a:lnTo>
                    <a:pt x="570" y="1391"/>
                  </a:lnTo>
                  <a:lnTo>
                    <a:pt x="470" y="1341"/>
                  </a:lnTo>
                  <a:lnTo>
                    <a:pt x="369" y="1257"/>
                  </a:lnTo>
                  <a:lnTo>
                    <a:pt x="302" y="1173"/>
                  </a:lnTo>
                  <a:lnTo>
                    <a:pt x="252" y="1073"/>
                  </a:lnTo>
                  <a:lnTo>
                    <a:pt x="202" y="955"/>
                  </a:lnTo>
                  <a:lnTo>
                    <a:pt x="202" y="821"/>
                  </a:lnTo>
                  <a:lnTo>
                    <a:pt x="202" y="704"/>
                  </a:lnTo>
                  <a:lnTo>
                    <a:pt x="252" y="587"/>
                  </a:lnTo>
                  <a:lnTo>
                    <a:pt x="302" y="486"/>
                  </a:lnTo>
                  <a:lnTo>
                    <a:pt x="369" y="386"/>
                  </a:lnTo>
                  <a:lnTo>
                    <a:pt x="470" y="319"/>
                  </a:lnTo>
                  <a:lnTo>
                    <a:pt x="570" y="252"/>
                  </a:lnTo>
                  <a:lnTo>
                    <a:pt x="687" y="218"/>
                  </a:lnTo>
                  <a:lnTo>
                    <a:pt x="821" y="202"/>
                  </a:lnTo>
                  <a:close/>
                  <a:moveTo>
                    <a:pt x="821" y="1"/>
                  </a:moveTo>
                  <a:lnTo>
                    <a:pt x="654" y="17"/>
                  </a:lnTo>
                  <a:lnTo>
                    <a:pt x="503" y="68"/>
                  </a:lnTo>
                  <a:lnTo>
                    <a:pt x="352" y="151"/>
                  </a:lnTo>
                  <a:lnTo>
                    <a:pt x="235" y="252"/>
                  </a:lnTo>
                  <a:lnTo>
                    <a:pt x="135" y="369"/>
                  </a:lnTo>
                  <a:lnTo>
                    <a:pt x="51" y="503"/>
                  </a:lnTo>
                  <a:lnTo>
                    <a:pt x="17" y="654"/>
                  </a:lnTo>
                  <a:lnTo>
                    <a:pt x="1" y="821"/>
                  </a:lnTo>
                  <a:lnTo>
                    <a:pt x="17" y="989"/>
                  </a:lnTo>
                  <a:lnTo>
                    <a:pt x="51" y="1140"/>
                  </a:lnTo>
                  <a:lnTo>
                    <a:pt x="135" y="1290"/>
                  </a:lnTo>
                  <a:lnTo>
                    <a:pt x="235" y="1408"/>
                  </a:lnTo>
                  <a:lnTo>
                    <a:pt x="352" y="1508"/>
                  </a:lnTo>
                  <a:lnTo>
                    <a:pt x="503" y="1575"/>
                  </a:lnTo>
                  <a:lnTo>
                    <a:pt x="654" y="1626"/>
                  </a:lnTo>
                  <a:lnTo>
                    <a:pt x="821" y="1642"/>
                  </a:lnTo>
                  <a:lnTo>
                    <a:pt x="972" y="1626"/>
                  </a:lnTo>
                  <a:lnTo>
                    <a:pt x="1140" y="1575"/>
                  </a:lnTo>
                  <a:lnTo>
                    <a:pt x="1274" y="1508"/>
                  </a:lnTo>
                  <a:lnTo>
                    <a:pt x="1391" y="1408"/>
                  </a:lnTo>
                  <a:lnTo>
                    <a:pt x="1491" y="1290"/>
                  </a:lnTo>
                  <a:lnTo>
                    <a:pt x="1575" y="1140"/>
                  </a:lnTo>
                  <a:lnTo>
                    <a:pt x="1625" y="989"/>
                  </a:lnTo>
                  <a:lnTo>
                    <a:pt x="1642" y="821"/>
                  </a:lnTo>
                  <a:lnTo>
                    <a:pt x="1625" y="654"/>
                  </a:lnTo>
                  <a:lnTo>
                    <a:pt x="1575" y="503"/>
                  </a:lnTo>
                  <a:lnTo>
                    <a:pt x="1491" y="369"/>
                  </a:lnTo>
                  <a:lnTo>
                    <a:pt x="1391" y="252"/>
                  </a:lnTo>
                  <a:lnTo>
                    <a:pt x="1274" y="151"/>
                  </a:lnTo>
                  <a:lnTo>
                    <a:pt x="1140" y="68"/>
                  </a:lnTo>
                  <a:lnTo>
                    <a:pt x="972" y="17"/>
                  </a:lnTo>
                  <a:lnTo>
                    <a:pt x="82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g27fab8e85f3_0_201"/>
            <p:cNvSpPr/>
            <p:nvPr/>
          </p:nvSpPr>
          <p:spPr>
            <a:xfrm>
              <a:off x="1852450" y="2599300"/>
              <a:ext cx="18875" cy="16775"/>
            </a:xfrm>
            <a:custGeom>
              <a:rect b="b" l="l" r="r" t="t"/>
              <a:pathLst>
                <a:path extrusionOk="0" h="671" w="755">
                  <a:moveTo>
                    <a:pt x="637" y="1"/>
                  </a:moveTo>
                  <a:lnTo>
                    <a:pt x="604" y="17"/>
                  </a:lnTo>
                  <a:lnTo>
                    <a:pt x="570" y="34"/>
                  </a:lnTo>
                  <a:lnTo>
                    <a:pt x="286" y="419"/>
                  </a:lnTo>
                  <a:lnTo>
                    <a:pt x="168" y="302"/>
                  </a:lnTo>
                  <a:lnTo>
                    <a:pt x="135" y="285"/>
                  </a:lnTo>
                  <a:lnTo>
                    <a:pt x="101" y="269"/>
                  </a:lnTo>
                  <a:lnTo>
                    <a:pt x="68" y="285"/>
                  </a:lnTo>
                  <a:lnTo>
                    <a:pt x="34" y="302"/>
                  </a:lnTo>
                  <a:lnTo>
                    <a:pt x="1" y="336"/>
                  </a:lnTo>
                  <a:lnTo>
                    <a:pt x="1" y="369"/>
                  </a:lnTo>
                  <a:lnTo>
                    <a:pt x="1" y="419"/>
                  </a:lnTo>
                  <a:lnTo>
                    <a:pt x="34" y="453"/>
                  </a:lnTo>
                  <a:lnTo>
                    <a:pt x="219" y="637"/>
                  </a:lnTo>
                  <a:lnTo>
                    <a:pt x="252" y="671"/>
                  </a:lnTo>
                  <a:lnTo>
                    <a:pt x="302" y="671"/>
                  </a:lnTo>
                  <a:lnTo>
                    <a:pt x="353" y="654"/>
                  </a:lnTo>
                  <a:lnTo>
                    <a:pt x="369" y="637"/>
                  </a:lnTo>
                  <a:lnTo>
                    <a:pt x="738" y="151"/>
                  </a:lnTo>
                  <a:lnTo>
                    <a:pt x="755" y="118"/>
                  </a:lnTo>
                  <a:lnTo>
                    <a:pt x="755" y="84"/>
                  </a:lnTo>
                  <a:lnTo>
                    <a:pt x="738" y="51"/>
                  </a:lnTo>
                  <a:lnTo>
                    <a:pt x="704" y="17"/>
                  </a:lnTo>
                  <a:lnTo>
                    <a:pt x="67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8" name="Google Shape;588;g27fab8e85f3_0_201"/>
          <p:cNvGrpSpPr/>
          <p:nvPr/>
        </p:nvGrpSpPr>
        <p:grpSpPr>
          <a:xfrm>
            <a:off x="9425768" y="1861859"/>
            <a:ext cx="354462" cy="547827"/>
            <a:chOff x="3159850" y="1430950"/>
            <a:chExt cx="59075" cy="91300"/>
          </a:xfrm>
        </p:grpSpPr>
        <p:sp>
          <p:nvSpPr>
            <p:cNvPr id="589" name="Google Shape;589;g27fab8e85f3_0_201"/>
            <p:cNvSpPr/>
            <p:nvPr/>
          </p:nvSpPr>
          <p:spPr>
            <a:xfrm>
              <a:off x="3159850" y="1463200"/>
              <a:ext cx="59075" cy="59050"/>
            </a:xfrm>
            <a:custGeom>
              <a:rect b="b" l="l" r="r" t="t"/>
              <a:pathLst>
                <a:path extrusionOk="0" h="2362" w="2363">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g27fab8e85f3_0_201"/>
            <p:cNvSpPr/>
            <p:nvPr/>
          </p:nvSpPr>
          <p:spPr>
            <a:xfrm>
              <a:off x="3166975" y="1430950"/>
              <a:ext cx="44825" cy="37300"/>
            </a:xfrm>
            <a:custGeom>
              <a:rect b="b" l="l" r="r" t="t"/>
              <a:pathLst>
                <a:path extrusionOk="0" h="1492" w="1793">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g27fab8e85f3_0_201"/>
            <p:cNvSpPr/>
            <p:nvPr/>
          </p:nvSpPr>
          <p:spPr>
            <a:xfrm>
              <a:off x="3174500" y="1479950"/>
              <a:ext cx="29775" cy="26400"/>
            </a:xfrm>
            <a:custGeom>
              <a:rect b="b" l="l" r="r" t="t"/>
              <a:pathLst>
                <a:path extrusionOk="0" h="1056" w="1191">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92" name="Google Shape;592;g27fab8e85f3_0_201"/>
          <p:cNvPicPr preferRelativeResize="0"/>
          <p:nvPr/>
        </p:nvPicPr>
        <p:blipFill rotWithShape="1">
          <a:blip r:embed="rId4">
            <a:alphaModFix/>
          </a:blip>
          <a:srcRect b="0" l="0" r="0" t="2476"/>
          <a:stretch/>
        </p:blipFill>
        <p:spPr>
          <a:xfrm>
            <a:off x="156525" y="1590198"/>
            <a:ext cx="3362450" cy="52678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30700d54fa4_0_0"/>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Contact Participant Services</a:t>
            </a:r>
            <a:endParaRPr b="1" sz="3600">
              <a:solidFill>
                <a:schemeClr val="dk1"/>
              </a:solidFill>
              <a:latin typeface="Arial"/>
              <a:ea typeface="Arial"/>
              <a:cs typeface="Arial"/>
              <a:sym typeface="Arial"/>
            </a:endParaRPr>
          </a:p>
        </p:txBody>
      </p:sp>
      <p:grpSp>
        <p:nvGrpSpPr>
          <p:cNvPr id="598" name="Google Shape;598;g30700d54fa4_0_0"/>
          <p:cNvGrpSpPr/>
          <p:nvPr/>
        </p:nvGrpSpPr>
        <p:grpSpPr>
          <a:xfrm>
            <a:off x="0" y="5948039"/>
            <a:ext cx="12192000" cy="909900"/>
            <a:chOff x="0" y="5948039"/>
            <a:chExt cx="12192000" cy="909900"/>
          </a:xfrm>
        </p:grpSpPr>
        <p:sp>
          <p:nvSpPr>
            <p:cNvPr id="599" name="Google Shape;599;g30700d54fa4_0_0"/>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600" name="Google Shape;600;g30700d54fa4_0_0"/>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601" name="Google Shape;601;g30700d54fa4_0_0"/>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02" name="Google Shape;602;g30700d54fa4_0_0"/>
          <p:cNvSpPr/>
          <p:nvPr/>
        </p:nvSpPr>
        <p:spPr>
          <a:xfrm>
            <a:off x="5261554" y="1657676"/>
            <a:ext cx="1155300" cy="11553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03" name="Google Shape;603;g30700d54fa4_0_0"/>
          <p:cNvSpPr/>
          <p:nvPr/>
        </p:nvSpPr>
        <p:spPr>
          <a:xfrm>
            <a:off x="5303327" y="4293939"/>
            <a:ext cx="1155300" cy="11553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04" name="Google Shape;604;g30700d54fa4_0_0"/>
          <p:cNvSpPr txBox="1"/>
          <p:nvPr/>
        </p:nvSpPr>
        <p:spPr>
          <a:xfrm>
            <a:off x="6731075" y="2072425"/>
            <a:ext cx="2771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latin typeface="Arial"/>
                <a:ea typeface="Arial"/>
                <a:cs typeface="Arial"/>
                <a:sym typeface="Arial"/>
              </a:rPr>
              <a:t>Live Chat</a:t>
            </a:r>
            <a:endParaRPr b="1" baseline="30000" i="0" sz="3200" u="none" cap="none" strike="noStrike">
              <a:solidFill>
                <a:schemeClr val="dk1"/>
              </a:solidFill>
              <a:latin typeface="Arial"/>
              <a:ea typeface="Arial"/>
              <a:cs typeface="Arial"/>
              <a:sym typeface="Arial"/>
            </a:endParaRPr>
          </a:p>
        </p:txBody>
      </p:sp>
      <p:sp>
        <p:nvSpPr>
          <p:cNvPr id="605" name="Google Shape;605;g30700d54fa4_0_0"/>
          <p:cNvSpPr txBox="1"/>
          <p:nvPr/>
        </p:nvSpPr>
        <p:spPr>
          <a:xfrm>
            <a:off x="6731071" y="4540613"/>
            <a:ext cx="2771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latin typeface="Arial"/>
                <a:ea typeface="Arial"/>
                <a:cs typeface="Arial"/>
                <a:sym typeface="Arial"/>
              </a:rPr>
              <a:t>Phone</a:t>
            </a:r>
            <a:endParaRPr b="1" baseline="30000" i="0" sz="3200" u="none" cap="none" strike="noStrike">
              <a:solidFill>
                <a:schemeClr val="dk1"/>
              </a:solidFill>
              <a:latin typeface="Arial"/>
              <a:ea typeface="Arial"/>
              <a:cs typeface="Arial"/>
              <a:sym typeface="Arial"/>
            </a:endParaRPr>
          </a:p>
        </p:txBody>
      </p:sp>
      <p:sp>
        <p:nvSpPr>
          <p:cNvPr id="606" name="Google Shape;606;g30700d54fa4_0_0"/>
          <p:cNvSpPr txBox="1"/>
          <p:nvPr/>
        </p:nvSpPr>
        <p:spPr>
          <a:xfrm>
            <a:off x="1325466" y="2965348"/>
            <a:ext cx="34254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0" i="0" lang="en-US" sz="2000" u="none" cap="none" strike="noStrike">
                <a:solidFill>
                  <a:schemeClr val="dk1"/>
                </a:solidFill>
                <a:latin typeface="Arial"/>
                <a:ea typeface="Arial"/>
                <a:cs typeface="Arial"/>
                <a:sym typeface="Arial"/>
              </a:rPr>
              <a:t>Our Participant Services team is available </a:t>
            </a:r>
            <a:r>
              <a:rPr b="1" i="0" lang="en-US" sz="2000" u="none" cap="none" strike="noStrike">
                <a:solidFill>
                  <a:schemeClr val="dk1"/>
                </a:solidFill>
                <a:latin typeface="Arial"/>
                <a:ea typeface="Arial"/>
                <a:cs typeface="Arial"/>
                <a:sym typeface="Arial"/>
              </a:rPr>
              <a:t>Monday through Friday, </a:t>
            </a:r>
            <a:r>
              <a:rPr b="0" i="0" lang="en-US" sz="2000" u="none" cap="none" strike="noStrike">
                <a:solidFill>
                  <a:schemeClr val="dk1"/>
                </a:solidFill>
                <a:latin typeface="Arial"/>
                <a:ea typeface="Arial"/>
                <a:cs typeface="Arial"/>
                <a:sym typeface="Arial"/>
              </a:rPr>
              <a:t>from 6 a.m. to 9 p.m. CST,  except holidays.</a:t>
            </a:r>
            <a:endParaRPr b="0" i="0" sz="1600" u="none" cap="none" strike="noStrike">
              <a:solidFill>
                <a:schemeClr val="dk1"/>
              </a:solidFill>
              <a:latin typeface="Arial"/>
              <a:ea typeface="Arial"/>
              <a:cs typeface="Arial"/>
              <a:sym typeface="Arial"/>
            </a:endParaRPr>
          </a:p>
        </p:txBody>
      </p:sp>
      <p:sp>
        <p:nvSpPr>
          <p:cNvPr id="607" name="Google Shape;607;g30700d54fa4_0_0"/>
          <p:cNvSpPr/>
          <p:nvPr/>
        </p:nvSpPr>
        <p:spPr>
          <a:xfrm>
            <a:off x="5261554" y="2962132"/>
            <a:ext cx="1155300" cy="11553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08" name="Google Shape;608;g30700d54fa4_0_0"/>
          <p:cNvSpPr txBox="1"/>
          <p:nvPr/>
        </p:nvSpPr>
        <p:spPr>
          <a:xfrm>
            <a:off x="6731085" y="3215374"/>
            <a:ext cx="2771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1" baseline="30000" lang="en-US" sz="3200">
                <a:solidFill>
                  <a:schemeClr val="dk1"/>
                </a:solidFill>
              </a:rPr>
              <a:t>Online Account</a:t>
            </a:r>
            <a:endParaRPr b="1" baseline="30000" i="0" sz="3200" u="none" cap="none" strike="noStrike">
              <a:solidFill>
                <a:schemeClr val="dk1"/>
              </a:solidFill>
              <a:latin typeface="Arial"/>
              <a:ea typeface="Arial"/>
              <a:cs typeface="Arial"/>
              <a:sym typeface="Arial"/>
            </a:endParaRPr>
          </a:p>
        </p:txBody>
      </p:sp>
      <p:sp>
        <p:nvSpPr>
          <p:cNvPr id="609" name="Google Shape;609;g30700d54fa4_0_0"/>
          <p:cNvSpPr txBox="1"/>
          <p:nvPr/>
        </p:nvSpPr>
        <p:spPr>
          <a:xfrm>
            <a:off x="6731073" y="3662175"/>
            <a:ext cx="4033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aseline="30000" lang="en-US" sz="2400">
                <a:solidFill>
                  <a:schemeClr val="dk1"/>
                </a:solidFill>
              </a:rPr>
              <a:t>Submit your questions via the Contact Us Form </a:t>
            </a:r>
            <a:endParaRPr b="0" baseline="30000" i="0" sz="2400" u="none" cap="none" strike="noStrike">
              <a:solidFill>
                <a:schemeClr val="dk1"/>
              </a:solidFill>
              <a:latin typeface="Arial"/>
              <a:ea typeface="Arial"/>
              <a:cs typeface="Arial"/>
              <a:sym typeface="Arial"/>
            </a:endParaRPr>
          </a:p>
        </p:txBody>
      </p:sp>
      <p:sp>
        <p:nvSpPr>
          <p:cNvPr id="610" name="Google Shape;610;g30700d54fa4_0_0"/>
          <p:cNvSpPr txBox="1"/>
          <p:nvPr/>
        </p:nvSpPr>
        <p:spPr>
          <a:xfrm>
            <a:off x="6731066" y="4987550"/>
            <a:ext cx="364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0" baseline="30000" i="0" lang="en-US" sz="2400" u="none" cap="none" strike="noStrike">
                <a:solidFill>
                  <a:schemeClr val="dk1"/>
                </a:solidFill>
                <a:latin typeface="Arial"/>
                <a:ea typeface="Arial"/>
                <a:cs typeface="Arial"/>
                <a:sym typeface="Arial"/>
              </a:rPr>
              <a:t>Toll-Free: 877-248-0510</a:t>
            </a:r>
            <a:endParaRPr b="0" baseline="30000" i="0" sz="2400" u="none" cap="none" strike="noStrike">
              <a:solidFill>
                <a:schemeClr val="dk1"/>
              </a:solidFill>
              <a:latin typeface="Arial"/>
              <a:ea typeface="Arial"/>
              <a:cs typeface="Arial"/>
              <a:sym typeface="Arial"/>
            </a:endParaRPr>
          </a:p>
        </p:txBody>
      </p:sp>
      <p:pic>
        <p:nvPicPr>
          <p:cNvPr id="611" name="Google Shape;611;g30700d54fa4_0_0"/>
          <p:cNvPicPr preferRelativeResize="0"/>
          <p:nvPr/>
        </p:nvPicPr>
        <p:blipFill rotWithShape="1">
          <a:blip r:embed="rId4">
            <a:alphaModFix/>
          </a:blip>
          <a:srcRect b="0" l="0" r="0" t="0"/>
          <a:stretch/>
        </p:blipFill>
        <p:spPr>
          <a:xfrm>
            <a:off x="5420953" y="1831536"/>
            <a:ext cx="836471" cy="807549"/>
          </a:xfrm>
          <a:prstGeom prst="rect">
            <a:avLst/>
          </a:prstGeom>
          <a:noFill/>
          <a:ln>
            <a:noFill/>
          </a:ln>
        </p:spPr>
      </p:pic>
      <p:pic>
        <p:nvPicPr>
          <p:cNvPr id="612" name="Google Shape;612;g30700d54fa4_0_0"/>
          <p:cNvPicPr preferRelativeResize="0"/>
          <p:nvPr/>
        </p:nvPicPr>
        <p:blipFill rotWithShape="1">
          <a:blip r:embed="rId5">
            <a:alphaModFix/>
          </a:blip>
          <a:srcRect b="0" l="0" r="0" t="0"/>
          <a:stretch/>
        </p:blipFill>
        <p:spPr>
          <a:xfrm>
            <a:off x="5419841" y="3105037"/>
            <a:ext cx="838696" cy="809774"/>
          </a:xfrm>
          <a:prstGeom prst="rect">
            <a:avLst/>
          </a:prstGeom>
          <a:noFill/>
          <a:ln>
            <a:noFill/>
          </a:ln>
        </p:spPr>
      </p:pic>
      <p:pic>
        <p:nvPicPr>
          <p:cNvPr id="613" name="Google Shape;613;g30700d54fa4_0_0"/>
          <p:cNvPicPr preferRelativeResize="0"/>
          <p:nvPr/>
        </p:nvPicPr>
        <p:blipFill rotWithShape="1">
          <a:blip r:embed="rId6">
            <a:alphaModFix/>
          </a:blip>
          <a:srcRect b="0" l="0" r="0" t="0"/>
          <a:stretch/>
        </p:blipFill>
        <p:spPr>
          <a:xfrm>
            <a:off x="5462727" y="4429344"/>
            <a:ext cx="836471" cy="807549"/>
          </a:xfrm>
          <a:prstGeom prst="rect">
            <a:avLst/>
          </a:prstGeom>
          <a:noFill/>
          <a:ln>
            <a:noFill/>
          </a:ln>
        </p:spPr>
      </p:pic>
      <p:sp>
        <p:nvSpPr>
          <p:cNvPr id="614" name="Google Shape;614;g30700d54fa4_0_0"/>
          <p:cNvSpPr/>
          <p:nvPr/>
        </p:nvSpPr>
        <p:spPr>
          <a:xfrm>
            <a:off x="5261554" y="2962132"/>
            <a:ext cx="1155300" cy="1155300"/>
          </a:xfrm>
          <a:prstGeom prst="ellipse">
            <a:avLst/>
          </a:prstGeom>
          <a:solidFill>
            <a:srgbClr val="FFB7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615" name="Google Shape;615;g30700d54fa4_0_0"/>
          <p:cNvGrpSpPr/>
          <p:nvPr/>
        </p:nvGrpSpPr>
        <p:grpSpPr>
          <a:xfrm>
            <a:off x="5471785" y="3303358"/>
            <a:ext cx="734805" cy="461699"/>
            <a:chOff x="627575" y="1056975"/>
            <a:chExt cx="116425" cy="82125"/>
          </a:xfrm>
        </p:grpSpPr>
        <p:sp>
          <p:nvSpPr>
            <p:cNvPr id="616" name="Google Shape;616;g30700d54fa4_0_0"/>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g30700d54fa4_0_0"/>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g30700d54fa4_0_0"/>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g30700d54fa4_0_0"/>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g30700d54fa4_0_0"/>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g27fab8e85f3_0_307"/>
          <p:cNvPicPr preferRelativeResize="0"/>
          <p:nvPr/>
        </p:nvPicPr>
        <p:blipFill rotWithShape="1">
          <a:blip r:embed="rId3">
            <a:alphaModFix/>
          </a:blip>
          <a:srcRect b="33701" l="0" r="0" t="3958"/>
          <a:stretch/>
        </p:blipFill>
        <p:spPr>
          <a:xfrm>
            <a:off x="0" y="0"/>
            <a:ext cx="12192000" cy="5069151"/>
          </a:xfrm>
          <a:prstGeom prst="rect">
            <a:avLst/>
          </a:prstGeom>
          <a:noFill/>
          <a:ln>
            <a:noFill/>
          </a:ln>
        </p:spPr>
      </p:pic>
      <p:sp>
        <p:nvSpPr>
          <p:cNvPr id="626" name="Google Shape;626;g27fab8e85f3_0_307"/>
          <p:cNvSpPr/>
          <p:nvPr/>
        </p:nvSpPr>
        <p:spPr>
          <a:xfrm>
            <a:off x="0" y="0"/>
            <a:ext cx="12192000" cy="5069100"/>
          </a:xfrm>
          <a:prstGeom prst="rect">
            <a:avLst/>
          </a:prstGeom>
          <a:solidFill>
            <a:schemeClr val="dk1">
              <a:alpha val="6431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7" name="Google Shape;627;g27fab8e85f3_0_307"/>
          <p:cNvSpPr txBox="1"/>
          <p:nvPr/>
        </p:nvSpPr>
        <p:spPr>
          <a:xfrm>
            <a:off x="1096220" y="5592420"/>
            <a:ext cx="8366700" cy="8310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Arial"/>
                <a:ea typeface="Arial"/>
                <a:cs typeface="Arial"/>
                <a:sym typeface="Arial"/>
              </a:rPr>
              <a:t>Thank you</a:t>
            </a:r>
            <a:endParaRPr b="1" i="0" sz="1400" u="none" cap="none" strike="noStrike">
              <a:solidFill>
                <a:schemeClr val="dk1"/>
              </a:solidFill>
              <a:latin typeface="Arial"/>
              <a:ea typeface="Arial"/>
              <a:cs typeface="Arial"/>
              <a:sym typeface="Arial"/>
            </a:endParaRPr>
          </a:p>
        </p:txBody>
      </p:sp>
      <p:pic>
        <p:nvPicPr>
          <p:cNvPr id="628" name="Google Shape;628;g27fab8e85f3_0_307"/>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g27fab8e85f3_0_504"/>
          <p:cNvPicPr preferRelativeResize="0"/>
          <p:nvPr/>
        </p:nvPicPr>
        <p:blipFill rotWithShape="1">
          <a:blip r:embed="rId3">
            <a:alphaModFix/>
          </a:blip>
          <a:srcRect b="29817" l="0" r="0" t="7807"/>
          <a:stretch/>
        </p:blipFill>
        <p:spPr>
          <a:xfrm>
            <a:off x="0" y="0"/>
            <a:ext cx="12191999" cy="5069151"/>
          </a:xfrm>
          <a:prstGeom prst="rect">
            <a:avLst/>
          </a:prstGeom>
          <a:noFill/>
          <a:ln>
            <a:noFill/>
          </a:ln>
        </p:spPr>
      </p:pic>
      <p:sp>
        <p:nvSpPr>
          <p:cNvPr id="124" name="Google Shape;124;g27fab8e85f3_0_504"/>
          <p:cNvSpPr/>
          <p:nvPr/>
        </p:nvSpPr>
        <p:spPr>
          <a:xfrm>
            <a:off x="0" y="25"/>
            <a:ext cx="12192000" cy="5069100"/>
          </a:xfrm>
          <a:prstGeom prst="rect">
            <a:avLst/>
          </a:prstGeom>
          <a:solidFill>
            <a:schemeClr val="dk1">
              <a:alpha val="6431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5" name="Google Shape;125;g27fab8e85f3_0_504"/>
          <p:cNvSpPr txBox="1"/>
          <p:nvPr/>
        </p:nvSpPr>
        <p:spPr>
          <a:xfrm>
            <a:off x="518250" y="2705745"/>
            <a:ext cx="11155500" cy="7695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400" u="none" cap="none" strike="noStrike">
                <a:solidFill>
                  <a:schemeClr val="accent1"/>
                </a:solidFill>
                <a:latin typeface="Arial"/>
                <a:ea typeface="Arial"/>
                <a:cs typeface="Arial"/>
                <a:sym typeface="Arial"/>
              </a:rPr>
              <a:t>Health</a:t>
            </a:r>
            <a:r>
              <a:rPr b="1" i="0" lang="en-US" sz="4400" u="none" cap="none" strike="noStrike">
                <a:solidFill>
                  <a:schemeClr val="lt1"/>
                </a:solidFill>
                <a:latin typeface="Arial"/>
                <a:ea typeface="Arial"/>
                <a:cs typeface="Arial"/>
                <a:sym typeface="Arial"/>
              </a:rPr>
              <a:t> savings account (HSA)</a:t>
            </a:r>
            <a:endParaRPr b="1" i="0" sz="1200" u="none" cap="none" strike="noStrike">
              <a:solidFill>
                <a:srgbClr val="000000"/>
              </a:solidFill>
              <a:latin typeface="Arial"/>
              <a:ea typeface="Arial"/>
              <a:cs typeface="Arial"/>
              <a:sym typeface="Arial"/>
            </a:endParaRPr>
          </a:p>
        </p:txBody>
      </p:sp>
      <p:pic>
        <p:nvPicPr>
          <p:cNvPr id="126" name="Google Shape;126;g27fab8e85f3_0_504"/>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27fab8e85f3_0_691"/>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What is a health savings account?</a:t>
            </a:r>
            <a:endParaRPr b="1" sz="3600">
              <a:latin typeface="Arial"/>
              <a:ea typeface="Arial"/>
              <a:cs typeface="Arial"/>
              <a:sym typeface="Arial"/>
            </a:endParaRPr>
          </a:p>
        </p:txBody>
      </p:sp>
      <p:sp>
        <p:nvSpPr>
          <p:cNvPr id="132" name="Google Shape;132;g27fab8e85f3_0_691"/>
          <p:cNvSpPr txBox="1"/>
          <p:nvPr/>
        </p:nvSpPr>
        <p:spPr>
          <a:xfrm>
            <a:off x="1460821" y="4333671"/>
            <a:ext cx="22941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Individually owned account</a:t>
            </a:r>
            <a:endParaRPr b="1" i="0" sz="2000" u="none" cap="none" strike="noStrike">
              <a:solidFill>
                <a:schemeClr val="dk1"/>
              </a:solidFill>
              <a:latin typeface="Arial"/>
              <a:ea typeface="Arial"/>
              <a:cs typeface="Arial"/>
              <a:sym typeface="Arial"/>
            </a:endParaRPr>
          </a:p>
        </p:txBody>
      </p:sp>
      <p:sp>
        <p:nvSpPr>
          <p:cNvPr id="133" name="Google Shape;133;g27fab8e85f3_0_691"/>
          <p:cNvSpPr txBox="1"/>
          <p:nvPr/>
        </p:nvSpPr>
        <p:spPr>
          <a:xfrm>
            <a:off x="5092352" y="4333675"/>
            <a:ext cx="20073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Funds rollover every year</a:t>
            </a:r>
            <a:endParaRPr b="1" i="0" sz="2000" u="none" cap="none" strike="noStrike">
              <a:solidFill>
                <a:schemeClr val="dk1"/>
              </a:solidFill>
              <a:latin typeface="Arial"/>
              <a:ea typeface="Arial"/>
              <a:cs typeface="Arial"/>
              <a:sym typeface="Arial"/>
            </a:endParaRPr>
          </a:p>
        </p:txBody>
      </p:sp>
      <p:sp>
        <p:nvSpPr>
          <p:cNvPr id="134" name="Google Shape;134;g27fab8e85f3_0_691"/>
          <p:cNvSpPr/>
          <p:nvPr/>
        </p:nvSpPr>
        <p:spPr>
          <a:xfrm>
            <a:off x="1650133" y="2242817"/>
            <a:ext cx="1915500" cy="1915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5" name="Google Shape;135;g27fab8e85f3_0_691"/>
          <p:cNvSpPr txBox="1"/>
          <p:nvPr/>
        </p:nvSpPr>
        <p:spPr>
          <a:xfrm>
            <a:off x="7883200" y="4333675"/>
            <a:ext cx="28938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Grow account through investments</a:t>
            </a:r>
            <a:endParaRPr b="1" i="0" sz="2000" u="none" cap="none" strike="noStrike">
              <a:solidFill>
                <a:schemeClr val="dk1"/>
              </a:solidFill>
              <a:latin typeface="Arial"/>
              <a:ea typeface="Arial"/>
              <a:cs typeface="Arial"/>
              <a:sym typeface="Arial"/>
            </a:endParaRPr>
          </a:p>
        </p:txBody>
      </p:sp>
      <p:sp>
        <p:nvSpPr>
          <p:cNvPr id="136" name="Google Shape;136;g27fab8e85f3_0_691"/>
          <p:cNvSpPr/>
          <p:nvPr/>
        </p:nvSpPr>
        <p:spPr>
          <a:xfrm>
            <a:off x="5140337" y="2242817"/>
            <a:ext cx="1915500" cy="19155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7" name="Google Shape;137;g27fab8e85f3_0_691"/>
          <p:cNvSpPr/>
          <p:nvPr/>
        </p:nvSpPr>
        <p:spPr>
          <a:xfrm>
            <a:off x="8372348" y="2242817"/>
            <a:ext cx="1915500" cy="1915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38" name="Google Shape;138;g27fab8e85f3_0_691"/>
          <p:cNvGrpSpPr/>
          <p:nvPr/>
        </p:nvGrpSpPr>
        <p:grpSpPr>
          <a:xfrm>
            <a:off x="0" y="5948039"/>
            <a:ext cx="12192000" cy="909900"/>
            <a:chOff x="0" y="5948039"/>
            <a:chExt cx="12192000" cy="909900"/>
          </a:xfrm>
        </p:grpSpPr>
        <p:sp>
          <p:nvSpPr>
            <p:cNvPr id="139" name="Google Shape;139;g27fab8e85f3_0_691"/>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40" name="Google Shape;140;g27fab8e85f3_0_691"/>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141" name="Google Shape;141;g27fab8e85f3_0_691"/>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42" name="Google Shape;142;g27fab8e85f3_0_691"/>
          <p:cNvPicPr preferRelativeResize="0"/>
          <p:nvPr/>
        </p:nvPicPr>
        <p:blipFill rotWithShape="1">
          <a:blip r:embed="rId4">
            <a:alphaModFix/>
          </a:blip>
          <a:srcRect b="0" l="0" r="0" t="0"/>
          <a:stretch/>
        </p:blipFill>
        <p:spPr>
          <a:xfrm>
            <a:off x="5233543" y="2273000"/>
            <a:ext cx="1647725" cy="1590750"/>
          </a:xfrm>
          <a:prstGeom prst="rect">
            <a:avLst/>
          </a:prstGeom>
          <a:noFill/>
          <a:ln>
            <a:noFill/>
          </a:ln>
        </p:spPr>
      </p:pic>
      <p:grpSp>
        <p:nvGrpSpPr>
          <p:cNvPr id="143" name="Google Shape;143;g27fab8e85f3_0_691"/>
          <p:cNvGrpSpPr/>
          <p:nvPr/>
        </p:nvGrpSpPr>
        <p:grpSpPr>
          <a:xfrm>
            <a:off x="2215799" y="2654004"/>
            <a:ext cx="783975" cy="940723"/>
            <a:chOff x="2576500" y="474475"/>
            <a:chExt cx="83775" cy="100525"/>
          </a:xfrm>
        </p:grpSpPr>
        <p:sp>
          <p:nvSpPr>
            <p:cNvPr id="144" name="Google Shape;144;g27fab8e85f3_0_691"/>
            <p:cNvSpPr/>
            <p:nvPr/>
          </p:nvSpPr>
          <p:spPr>
            <a:xfrm>
              <a:off x="2592850" y="474475"/>
              <a:ext cx="51100" cy="32275"/>
            </a:xfrm>
            <a:custGeom>
              <a:rect b="b" l="l" r="r" t="t"/>
              <a:pathLst>
                <a:path extrusionOk="0" h="1291" w="2044">
                  <a:moveTo>
                    <a:pt x="1089" y="202"/>
                  </a:move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558" y="822"/>
                  </a:lnTo>
                  <a:lnTo>
                    <a:pt x="1524" y="922"/>
                  </a:lnTo>
                  <a:lnTo>
                    <a:pt x="1508" y="1023"/>
                  </a:lnTo>
                  <a:lnTo>
                    <a:pt x="1374" y="1056"/>
                  </a:lnTo>
                  <a:lnTo>
                    <a:pt x="1223" y="1073"/>
                  </a:lnTo>
                  <a:lnTo>
                    <a:pt x="1022" y="1090"/>
                  </a:lnTo>
                  <a:lnTo>
                    <a:pt x="804" y="1073"/>
                  </a:lnTo>
                  <a:lnTo>
                    <a:pt x="670" y="1056"/>
                  </a:lnTo>
                  <a:lnTo>
                    <a:pt x="536" y="1023"/>
                  </a:lnTo>
                  <a:lnTo>
                    <a:pt x="519" y="922"/>
                  </a:lnTo>
                  <a:lnTo>
                    <a:pt x="469" y="822"/>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close/>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23"/>
                  </a:lnTo>
                  <a:lnTo>
                    <a:pt x="352" y="1157"/>
                  </a:lnTo>
                  <a:lnTo>
                    <a:pt x="385" y="1173"/>
                  </a:lnTo>
                  <a:lnTo>
                    <a:pt x="402" y="1190"/>
                  </a:lnTo>
                  <a:lnTo>
                    <a:pt x="603" y="1240"/>
                  </a:lnTo>
                  <a:lnTo>
                    <a:pt x="787" y="1274"/>
                  </a:lnTo>
                  <a:lnTo>
                    <a:pt x="1022" y="1291"/>
                  </a:lnTo>
                  <a:lnTo>
                    <a:pt x="1256" y="1274"/>
                  </a:lnTo>
                  <a:lnTo>
                    <a:pt x="1441" y="1240"/>
                  </a:lnTo>
                  <a:lnTo>
                    <a:pt x="1625" y="1190"/>
                  </a:lnTo>
                  <a:lnTo>
                    <a:pt x="1658" y="1173"/>
                  </a:lnTo>
                  <a:lnTo>
                    <a:pt x="1675" y="1157"/>
                  </a:lnTo>
                  <a:lnTo>
                    <a:pt x="1692" y="1123"/>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g27fab8e85f3_0_691"/>
            <p:cNvSpPr/>
            <p:nvPr/>
          </p:nvSpPr>
          <p:spPr>
            <a:xfrm>
              <a:off x="2576500" y="499200"/>
              <a:ext cx="83775" cy="75800"/>
            </a:xfrm>
            <a:custGeom>
              <a:rect b="b" l="l" r="r" t="t"/>
              <a:pathLst>
                <a:path extrusionOk="0" h="3032" w="3351">
                  <a:moveTo>
                    <a:pt x="2229" y="218"/>
                  </a:moveTo>
                  <a:lnTo>
                    <a:pt x="2446" y="469"/>
                  </a:lnTo>
                  <a:lnTo>
                    <a:pt x="2597" y="653"/>
                  </a:lnTo>
                  <a:lnTo>
                    <a:pt x="2765" y="854"/>
                  </a:lnTo>
                  <a:lnTo>
                    <a:pt x="2915" y="1089"/>
                  </a:lnTo>
                  <a:lnTo>
                    <a:pt x="3033" y="1323"/>
                  </a:lnTo>
                  <a:lnTo>
                    <a:pt x="3083" y="1441"/>
                  </a:lnTo>
                  <a:lnTo>
                    <a:pt x="3116" y="1558"/>
                  </a:lnTo>
                  <a:lnTo>
                    <a:pt x="3150" y="1658"/>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58"/>
                  </a:lnTo>
                  <a:lnTo>
                    <a:pt x="235" y="1558"/>
                  </a:lnTo>
                  <a:lnTo>
                    <a:pt x="269" y="1441"/>
                  </a:lnTo>
                  <a:lnTo>
                    <a:pt x="319" y="1323"/>
                  </a:lnTo>
                  <a:lnTo>
                    <a:pt x="436" y="1089"/>
                  </a:lnTo>
                  <a:lnTo>
                    <a:pt x="587" y="854"/>
                  </a:lnTo>
                  <a:lnTo>
                    <a:pt x="755" y="653"/>
                  </a:lnTo>
                  <a:lnTo>
                    <a:pt x="905" y="469"/>
                  </a:lnTo>
                  <a:lnTo>
                    <a:pt x="1123" y="218"/>
                  </a:lnTo>
                  <a:lnTo>
                    <a:pt x="1291" y="251"/>
                  </a:lnTo>
                  <a:lnTo>
                    <a:pt x="1441" y="285"/>
                  </a:lnTo>
                  <a:lnTo>
                    <a:pt x="1676" y="302"/>
                  </a:lnTo>
                  <a:lnTo>
                    <a:pt x="1910" y="285"/>
                  </a:lnTo>
                  <a:lnTo>
                    <a:pt x="2061" y="251"/>
                  </a:lnTo>
                  <a:lnTo>
                    <a:pt x="2229" y="218"/>
                  </a:lnTo>
                  <a:close/>
                  <a:moveTo>
                    <a:pt x="1073" y="0"/>
                  </a:move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79" y="0"/>
                  </a:lnTo>
                  <a:lnTo>
                    <a:pt x="2229" y="0"/>
                  </a:lnTo>
                  <a:lnTo>
                    <a:pt x="2044" y="50"/>
                  </a:lnTo>
                  <a:lnTo>
                    <a:pt x="1877" y="84"/>
                  </a:lnTo>
                  <a:lnTo>
                    <a:pt x="1676" y="101"/>
                  </a:lnTo>
                  <a:lnTo>
                    <a:pt x="1458" y="84"/>
                  </a:lnTo>
                  <a:lnTo>
                    <a:pt x="1291" y="50"/>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g27fab8e85f3_0_691"/>
            <p:cNvSpPr/>
            <p:nvPr/>
          </p:nvSpPr>
          <p:spPr>
            <a:xfrm>
              <a:off x="2576500" y="499200"/>
              <a:ext cx="83775" cy="75800"/>
            </a:xfrm>
            <a:custGeom>
              <a:rect b="b" l="l" r="r" t="t"/>
              <a:pathLst>
                <a:path extrusionOk="0" h="3032" w="3351">
                  <a:moveTo>
                    <a:pt x="1090" y="0"/>
                  </a:moveTo>
                  <a:lnTo>
                    <a:pt x="1056" y="17"/>
                  </a:ln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96" y="17"/>
                  </a:lnTo>
                  <a:lnTo>
                    <a:pt x="2262" y="0"/>
                  </a:lnTo>
                  <a:lnTo>
                    <a:pt x="2212" y="17"/>
                  </a:lnTo>
                  <a:lnTo>
                    <a:pt x="2178" y="34"/>
                  </a:lnTo>
                  <a:lnTo>
                    <a:pt x="2162" y="67"/>
                  </a:lnTo>
                  <a:lnTo>
                    <a:pt x="2162" y="101"/>
                  </a:lnTo>
                  <a:lnTo>
                    <a:pt x="2162" y="134"/>
                  </a:lnTo>
                  <a:lnTo>
                    <a:pt x="2178" y="168"/>
                  </a:lnTo>
                  <a:lnTo>
                    <a:pt x="2346" y="335"/>
                  </a:lnTo>
                  <a:lnTo>
                    <a:pt x="2497" y="519"/>
                  </a:lnTo>
                  <a:lnTo>
                    <a:pt x="2664" y="737"/>
                  </a:lnTo>
                  <a:lnTo>
                    <a:pt x="2848" y="988"/>
                  </a:lnTo>
                  <a:lnTo>
                    <a:pt x="2999" y="1256"/>
                  </a:lnTo>
                  <a:lnTo>
                    <a:pt x="3066" y="1390"/>
                  </a:lnTo>
                  <a:lnTo>
                    <a:pt x="3116" y="1524"/>
                  </a:lnTo>
                  <a:lnTo>
                    <a:pt x="3133" y="1642"/>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42"/>
                  </a:lnTo>
                  <a:lnTo>
                    <a:pt x="235" y="1524"/>
                  </a:lnTo>
                  <a:lnTo>
                    <a:pt x="286" y="1390"/>
                  </a:lnTo>
                  <a:lnTo>
                    <a:pt x="353" y="1256"/>
                  </a:lnTo>
                  <a:lnTo>
                    <a:pt x="503" y="988"/>
                  </a:lnTo>
                  <a:lnTo>
                    <a:pt x="671" y="737"/>
                  </a:lnTo>
                  <a:lnTo>
                    <a:pt x="855" y="519"/>
                  </a:lnTo>
                  <a:lnTo>
                    <a:pt x="1006" y="335"/>
                  </a:lnTo>
                  <a:lnTo>
                    <a:pt x="1157" y="168"/>
                  </a:lnTo>
                  <a:lnTo>
                    <a:pt x="1190" y="134"/>
                  </a:lnTo>
                  <a:lnTo>
                    <a:pt x="1190" y="101"/>
                  </a:lnTo>
                  <a:lnTo>
                    <a:pt x="1190" y="67"/>
                  </a:lnTo>
                  <a:lnTo>
                    <a:pt x="1157" y="34"/>
                  </a:lnTo>
                  <a:lnTo>
                    <a:pt x="1123" y="17"/>
                  </a:lnTo>
                  <a:lnTo>
                    <a:pt x="109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g27fab8e85f3_0_691"/>
            <p:cNvSpPr/>
            <p:nvPr/>
          </p:nvSpPr>
          <p:spPr>
            <a:xfrm>
              <a:off x="2601225" y="499200"/>
              <a:ext cx="34350" cy="7550"/>
            </a:xfrm>
            <a:custGeom>
              <a:rect b="b" l="l" r="r" t="t"/>
              <a:pathLst>
                <a:path extrusionOk="0" h="302" w="1374">
                  <a:moveTo>
                    <a:pt x="101" y="0"/>
                  </a:moveTo>
                  <a:lnTo>
                    <a:pt x="50" y="17"/>
                  </a:lnTo>
                  <a:lnTo>
                    <a:pt x="34" y="34"/>
                  </a:lnTo>
                  <a:lnTo>
                    <a:pt x="0" y="67"/>
                  </a:lnTo>
                  <a:lnTo>
                    <a:pt x="0" y="117"/>
                  </a:lnTo>
                  <a:lnTo>
                    <a:pt x="17" y="151"/>
                  </a:lnTo>
                  <a:lnTo>
                    <a:pt x="34" y="184"/>
                  </a:lnTo>
                  <a:lnTo>
                    <a:pt x="67" y="201"/>
                  </a:lnTo>
                  <a:lnTo>
                    <a:pt x="268" y="251"/>
                  </a:lnTo>
                  <a:lnTo>
                    <a:pt x="452" y="285"/>
                  </a:lnTo>
                  <a:lnTo>
                    <a:pt x="687" y="302"/>
                  </a:lnTo>
                  <a:lnTo>
                    <a:pt x="921" y="285"/>
                  </a:lnTo>
                  <a:lnTo>
                    <a:pt x="1106" y="251"/>
                  </a:lnTo>
                  <a:lnTo>
                    <a:pt x="1290" y="201"/>
                  </a:lnTo>
                  <a:lnTo>
                    <a:pt x="1340" y="184"/>
                  </a:lnTo>
                  <a:lnTo>
                    <a:pt x="1357" y="151"/>
                  </a:lnTo>
                  <a:lnTo>
                    <a:pt x="1374" y="117"/>
                  </a:lnTo>
                  <a:lnTo>
                    <a:pt x="1357" y="67"/>
                  </a:lnTo>
                  <a:lnTo>
                    <a:pt x="1340" y="34"/>
                  </a:lnTo>
                  <a:lnTo>
                    <a:pt x="1307" y="17"/>
                  </a:lnTo>
                  <a:lnTo>
                    <a:pt x="1273" y="0"/>
                  </a:lnTo>
                  <a:lnTo>
                    <a:pt x="1240" y="0"/>
                  </a:lnTo>
                  <a:lnTo>
                    <a:pt x="1055" y="50"/>
                  </a:lnTo>
                  <a:lnTo>
                    <a:pt x="888" y="84"/>
                  </a:lnTo>
                  <a:lnTo>
                    <a:pt x="687" y="101"/>
                  </a:lnTo>
                  <a:lnTo>
                    <a:pt x="469" y="84"/>
                  </a:lnTo>
                  <a:lnTo>
                    <a:pt x="302" y="50"/>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g27fab8e85f3_0_691"/>
            <p:cNvSpPr/>
            <p:nvPr/>
          </p:nvSpPr>
          <p:spPr>
            <a:xfrm>
              <a:off x="2592850" y="474475"/>
              <a:ext cx="51100" cy="29775"/>
            </a:xfrm>
            <a:custGeom>
              <a:rect b="b" l="l" r="r" t="t"/>
              <a:pathLst>
                <a:path extrusionOk="0" h="1191" w="2044">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40"/>
                  </a:lnTo>
                  <a:lnTo>
                    <a:pt x="369" y="1157"/>
                  </a:lnTo>
                  <a:lnTo>
                    <a:pt x="402" y="1190"/>
                  </a:lnTo>
                  <a:lnTo>
                    <a:pt x="486" y="1190"/>
                  </a:lnTo>
                  <a:lnTo>
                    <a:pt x="503" y="1157"/>
                  </a:lnTo>
                  <a:lnTo>
                    <a:pt x="536" y="1140"/>
                  </a:lnTo>
                  <a:lnTo>
                    <a:pt x="536" y="1090"/>
                  </a:lnTo>
                  <a:lnTo>
                    <a:pt x="519" y="956"/>
                  </a:lnTo>
                  <a:lnTo>
                    <a:pt x="486" y="855"/>
                  </a:lnTo>
                  <a:lnTo>
                    <a:pt x="436" y="755"/>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lnTo>
                    <a:pt x="1089" y="202"/>
                  </a:ln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608" y="755"/>
                  </a:lnTo>
                  <a:lnTo>
                    <a:pt x="1558" y="855"/>
                  </a:lnTo>
                  <a:lnTo>
                    <a:pt x="1508" y="956"/>
                  </a:lnTo>
                  <a:lnTo>
                    <a:pt x="1508" y="1090"/>
                  </a:lnTo>
                  <a:lnTo>
                    <a:pt x="1508" y="1140"/>
                  </a:lnTo>
                  <a:lnTo>
                    <a:pt x="1524" y="1157"/>
                  </a:lnTo>
                  <a:lnTo>
                    <a:pt x="1558" y="1190"/>
                  </a:lnTo>
                  <a:lnTo>
                    <a:pt x="1642" y="1190"/>
                  </a:lnTo>
                  <a:lnTo>
                    <a:pt x="1675" y="1157"/>
                  </a:lnTo>
                  <a:lnTo>
                    <a:pt x="1692" y="1140"/>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27fab8e85f3_0_691"/>
            <p:cNvSpPr/>
            <p:nvPr/>
          </p:nvSpPr>
          <p:spPr>
            <a:xfrm>
              <a:off x="2594925" y="499200"/>
              <a:ext cx="11350" cy="7550"/>
            </a:xfrm>
            <a:custGeom>
              <a:rect b="b" l="l" r="r" t="t"/>
              <a:pathLst>
                <a:path extrusionOk="0" h="302" w="454">
                  <a:moveTo>
                    <a:pt x="353" y="0"/>
                  </a:moveTo>
                  <a:lnTo>
                    <a:pt x="319" y="17"/>
                  </a:lnTo>
                  <a:lnTo>
                    <a:pt x="252" y="34"/>
                  </a:lnTo>
                  <a:lnTo>
                    <a:pt x="85" y="101"/>
                  </a:lnTo>
                  <a:lnTo>
                    <a:pt x="51" y="117"/>
                  </a:lnTo>
                  <a:lnTo>
                    <a:pt x="18" y="151"/>
                  </a:lnTo>
                  <a:lnTo>
                    <a:pt x="1" y="184"/>
                  </a:lnTo>
                  <a:lnTo>
                    <a:pt x="18" y="218"/>
                  </a:lnTo>
                  <a:lnTo>
                    <a:pt x="18" y="251"/>
                  </a:lnTo>
                  <a:lnTo>
                    <a:pt x="51" y="268"/>
                  </a:lnTo>
                  <a:lnTo>
                    <a:pt x="68" y="285"/>
                  </a:lnTo>
                  <a:lnTo>
                    <a:pt x="101" y="302"/>
                  </a:lnTo>
                  <a:lnTo>
                    <a:pt x="135" y="285"/>
                  </a:lnTo>
                  <a:lnTo>
                    <a:pt x="319" y="235"/>
                  </a:lnTo>
                  <a:lnTo>
                    <a:pt x="403" y="201"/>
                  </a:lnTo>
                  <a:lnTo>
                    <a:pt x="436" y="168"/>
                  </a:lnTo>
                  <a:lnTo>
                    <a:pt x="453" y="134"/>
                  </a:lnTo>
                  <a:lnTo>
                    <a:pt x="453" y="101"/>
                  </a:lnTo>
                  <a:lnTo>
                    <a:pt x="453" y="67"/>
                  </a:lnTo>
                  <a:lnTo>
                    <a:pt x="420" y="34"/>
                  </a:lnTo>
                  <a:lnTo>
                    <a:pt x="386" y="17"/>
                  </a:lnTo>
                  <a:lnTo>
                    <a:pt x="3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27fab8e85f3_0_691"/>
            <p:cNvSpPr/>
            <p:nvPr/>
          </p:nvSpPr>
          <p:spPr>
            <a:xfrm>
              <a:off x="2576500" y="490825"/>
              <a:ext cx="29775" cy="17600"/>
            </a:xfrm>
            <a:custGeom>
              <a:rect b="b" l="l" r="r" t="t"/>
              <a:pathLst>
                <a:path extrusionOk="0" h="704" w="1191">
                  <a:moveTo>
                    <a:pt x="436" y="0"/>
                  </a:moveTo>
                  <a:lnTo>
                    <a:pt x="336" y="17"/>
                  </a:lnTo>
                  <a:lnTo>
                    <a:pt x="252" y="34"/>
                  </a:lnTo>
                  <a:lnTo>
                    <a:pt x="168" y="67"/>
                  </a:lnTo>
                  <a:lnTo>
                    <a:pt x="118" y="101"/>
                  </a:lnTo>
                  <a:lnTo>
                    <a:pt x="68" y="151"/>
                  </a:lnTo>
                  <a:lnTo>
                    <a:pt x="34" y="218"/>
                  </a:lnTo>
                  <a:lnTo>
                    <a:pt x="1" y="285"/>
                  </a:lnTo>
                  <a:lnTo>
                    <a:pt x="1" y="352"/>
                  </a:lnTo>
                  <a:lnTo>
                    <a:pt x="1" y="419"/>
                  </a:lnTo>
                  <a:lnTo>
                    <a:pt x="18" y="486"/>
                  </a:lnTo>
                  <a:lnTo>
                    <a:pt x="51" y="536"/>
                  </a:lnTo>
                  <a:lnTo>
                    <a:pt x="101" y="603"/>
                  </a:lnTo>
                  <a:lnTo>
                    <a:pt x="168" y="637"/>
                  </a:lnTo>
                  <a:lnTo>
                    <a:pt x="235" y="670"/>
                  </a:lnTo>
                  <a:lnTo>
                    <a:pt x="319" y="704"/>
                  </a:lnTo>
                  <a:lnTo>
                    <a:pt x="436" y="704"/>
                  </a:lnTo>
                  <a:lnTo>
                    <a:pt x="621" y="687"/>
                  </a:lnTo>
                  <a:lnTo>
                    <a:pt x="822" y="637"/>
                  </a:lnTo>
                  <a:lnTo>
                    <a:pt x="872" y="620"/>
                  </a:lnTo>
                  <a:lnTo>
                    <a:pt x="889" y="586"/>
                  </a:lnTo>
                  <a:lnTo>
                    <a:pt x="905" y="553"/>
                  </a:lnTo>
                  <a:lnTo>
                    <a:pt x="905" y="519"/>
                  </a:lnTo>
                  <a:lnTo>
                    <a:pt x="872" y="486"/>
                  </a:lnTo>
                  <a:lnTo>
                    <a:pt x="855" y="452"/>
                  </a:lnTo>
                  <a:lnTo>
                    <a:pt x="805" y="436"/>
                  </a:lnTo>
                  <a:lnTo>
                    <a:pt x="771" y="452"/>
                  </a:lnTo>
                  <a:lnTo>
                    <a:pt x="587" y="486"/>
                  </a:lnTo>
                  <a:lnTo>
                    <a:pt x="436" y="503"/>
                  </a:lnTo>
                  <a:lnTo>
                    <a:pt x="353" y="503"/>
                  </a:lnTo>
                  <a:lnTo>
                    <a:pt x="302" y="486"/>
                  </a:lnTo>
                  <a:lnTo>
                    <a:pt x="269" y="469"/>
                  </a:lnTo>
                  <a:lnTo>
                    <a:pt x="235" y="452"/>
                  </a:lnTo>
                  <a:lnTo>
                    <a:pt x="202" y="402"/>
                  </a:lnTo>
                  <a:lnTo>
                    <a:pt x="202" y="352"/>
                  </a:lnTo>
                  <a:lnTo>
                    <a:pt x="202" y="318"/>
                  </a:lnTo>
                  <a:lnTo>
                    <a:pt x="219" y="285"/>
                  </a:lnTo>
                  <a:lnTo>
                    <a:pt x="269" y="235"/>
                  </a:lnTo>
                  <a:lnTo>
                    <a:pt x="353" y="218"/>
                  </a:lnTo>
                  <a:lnTo>
                    <a:pt x="436" y="201"/>
                  </a:lnTo>
                  <a:lnTo>
                    <a:pt x="503" y="218"/>
                  </a:lnTo>
                  <a:lnTo>
                    <a:pt x="587" y="251"/>
                  </a:lnTo>
                  <a:lnTo>
                    <a:pt x="771" y="335"/>
                  </a:lnTo>
                  <a:lnTo>
                    <a:pt x="922" y="436"/>
                  </a:lnTo>
                  <a:lnTo>
                    <a:pt x="1023" y="519"/>
                  </a:lnTo>
                  <a:lnTo>
                    <a:pt x="1056" y="536"/>
                  </a:lnTo>
                  <a:lnTo>
                    <a:pt x="1140" y="536"/>
                  </a:lnTo>
                  <a:lnTo>
                    <a:pt x="1173" y="503"/>
                  </a:lnTo>
                  <a:lnTo>
                    <a:pt x="1190" y="469"/>
                  </a:lnTo>
                  <a:lnTo>
                    <a:pt x="1190" y="436"/>
                  </a:lnTo>
                  <a:lnTo>
                    <a:pt x="1190" y="402"/>
                  </a:lnTo>
                  <a:lnTo>
                    <a:pt x="1157" y="369"/>
                  </a:lnTo>
                  <a:lnTo>
                    <a:pt x="1073" y="285"/>
                  </a:lnTo>
                  <a:lnTo>
                    <a:pt x="889" y="168"/>
                  </a:lnTo>
                  <a:lnTo>
                    <a:pt x="788" y="117"/>
                  </a:lnTo>
                  <a:lnTo>
                    <a:pt x="671" y="50"/>
                  </a:lnTo>
                  <a:lnTo>
                    <a:pt x="554" y="17"/>
                  </a:lnTo>
                  <a:lnTo>
                    <a:pt x="43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g27fab8e85f3_0_691"/>
            <p:cNvSpPr/>
            <p:nvPr/>
          </p:nvSpPr>
          <p:spPr>
            <a:xfrm>
              <a:off x="2576500" y="501700"/>
              <a:ext cx="23475" cy="19300"/>
            </a:xfrm>
            <a:custGeom>
              <a:rect b="b" l="l" r="r" t="t"/>
              <a:pathLst>
                <a:path extrusionOk="0" h="772" w="939">
                  <a:moveTo>
                    <a:pt x="788" y="1"/>
                  </a:moveTo>
                  <a:lnTo>
                    <a:pt x="771" y="17"/>
                  </a:lnTo>
                  <a:lnTo>
                    <a:pt x="570" y="101"/>
                  </a:lnTo>
                  <a:lnTo>
                    <a:pt x="353" y="235"/>
                  </a:lnTo>
                  <a:lnTo>
                    <a:pt x="252" y="319"/>
                  </a:lnTo>
                  <a:lnTo>
                    <a:pt x="152" y="419"/>
                  </a:lnTo>
                  <a:lnTo>
                    <a:pt x="68" y="520"/>
                  </a:lnTo>
                  <a:lnTo>
                    <a:pt x="1" y="620"/>
                  </a:lnTo>
                  <a:lnTo>
                    <a:pt x="1" y="671"/>
                  </a:lnTo>
                  <a:lnTo>
                    <a:pt x="1" y="704"/>
                  </a:lnTo>
                  <a:lnTo>
                    <a:pt x="18" y="738"/>
                  </a:lnTo>
                  <a:lnTo>
                    <a:pt x="51" y="754"/>
                  </a:lnTo>
                  <a:lnTo>
                    <a:pt x="101" y="771"/>
                  </a:lnTo>
                  <a:lnTo>
                    <a:pt x="152" y="754"/>
                  </a:lnTo>
                  <a:lnTo>
                    <a:pt x="185" y="704"/>
                  </a:lnTo>
                  <a:lnTo>
                    <a:pt x="235" y="620"/>
                  </a:lnTo>
                  <a:lnTo>
                    <a:pt x="302" y="553"/>
                  </a:lnTo>
                  <a:lnTo>
                    <a:pt x="386" y="470"/>
                  </a:lnTo>
                  <a:lnTo>
                    <a:pt x="470" y="403"/>
                  </a:lnTo>
                  <a:lnTo>
                    <a:pt x="654" y="285"/>
                  </a:lnTo>
                  <a:lnTo>
                    <a:pt x="838" y="202"/>
                  </a:lnTo>
                  <a:lnTo>
                    <a:pt x="855" y="202"/>
                  </a:lnTo>
                  <a:lnTo>
                    <a:pt x="872" y="185"/>
                  </a:lnTo>
                  <a:lnTo>
                    <a:pt x="905" y="168"/>
                  </a:lnTo>
                  <a:lnTo>
                    <a:pt x="939" y="151"/>
                  </a:lnTo>
                  <a:lnTo>
                    <a:pt x="939" y="101"/>
                  </a:lnTo>
                  <a:lnTo>
                    <a:pt x="939" y="68"/>
                  </a:lnTo>
                  <a:lnTo>
                    <a:pt x="922" y="34"/>
                  </a:lnTo>
                  <a:lnTo>
                    <a:pt x="8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27fab8e85f3_0_691"/>
            <p:cNvSpPr/>
            <p:nvPr/>
          </p:nvSpPr>
          <p:spPr>
            <a:xfrm>
              <a:off x="2621325" y="489550"/>
              <a:ext cx="7550" cy="16775"/>
            </a:xfrm>
            <a:custGeom>
              <a:rect b="b" l="l" r="r" t="t"/>
              <a:pathLst>
                <a:path extrusionOk="0" h="671" w="302">
                  <a:moveTo>
                    <a:pt x="184" y="1"/>
                  </a:moveTo>
                  <a:lnTo>
                    <a:pt x="151" y="18"/>
                  </a:lnTo>
                  <a:lnTo>
                    <a:pt x="117" y="51"/>
                  </a:lnTo>
                  <a:lnTo>
                    <a:pt x="67" y="135"/>
                  </a:lnTo>
                  <a:lnTo>
                    <a:pt x="34" y="252"/>
                  </a:lnTo>
                  <a:lnTo>
                    <a:pt x="0" y="403"/>
                  </a:lnTo>
                  <a:lnTo>
                    <a:pt x="0" y="570"/>
                  </a:lnTo>
                  <a:lnTo>
                    <a:pt x="17" y="604"/>
                  </a:lnTo>
                  <a:lnTo>
                    <a:pt x="34" y="637"/>
                  </a:lnTo>
                  <a:lnTo>
                    <a:pt x="67" y="654"/>
                  </a:lnTo>
                  <a:lnTo>
                    <a:pt x="101" y="671"/>
                  </a:lnTo>
                  <a:lnTo>
                    <a:pt x="134" y="654"/>
                  </a:lnTo>
                  <a:lnTo>
                    <a:pt x="168" y="637"/>
                  </a:lnTo>
                  <a:lnTo>
                    <a:pt x="201" y="604"/>
                  </a:lnTo>
                  <a:lnTo>
                    <a:pt x="201" y="570"/>
                  </a:lnTo>
                  <a:lnTo>
                    <a:pt x="201" y="554"/>
                  </a:lnTo>
                  <a:lnTo>
                    <a:pt x="201" y="420"/>
                  </a:lnTo>
                  <a:lnTo>
                    <a:pt x="218" y="302"/>
                  </a:lnTo>
                  <a:lnTo>
                    <a:pt x="251" y="219"/>
                  </a:lnTo>
                  <a:lnTo>
                    <a:pt x="285" y="152"/>
                  </a:lnTo>
                  <a:lnTo>
                    <a:pt x="302" y="118"/>
                  </a:lnTo>
                  <a:lnTo>
                    <a:pt x="302" y="85"/>
                  </a:lnTo>
                  <a:lnTo>
                    <a:pt x="285" y="51"/>
                  </a:lnTo>
                  <a:lnTo>
                    <a:pt x="251" y="18"/>
                  </a:lnTo>
                  <a:lnTo>
                    <a:pt x="21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27fab8e85f3_0_691"/>
            <p:cNvSpPr/>
            <p:nvPr/>
          </p:nvSpPr>
          <p:spPr>
            <a:xfrm>
              <a:off x="2607925" y="489550"/>
              <a:ext cx="7550" cy="16775"/>
            </a:xfrm>
            <a:custGeom>
              <a:rect b="b" l="l" r="r" t="t"/>
              <a:pathLst>
                <a:path extrusionOk="0" h="671" w="302">
                  <a:moveTo>
                    <a:pt x="84" y="1"/>
                  </a:moveTo>
                  <a:lnTo>
                    <a:pt x="50" y="18"/>
                  </a:lnTo>
                  <a:lnTo>
                    <a:pt x="17" y="51"/>
                  </a:lnTo>
                  <a:lnTo>
                    <a:pt x="0" y="85"/>
                  </a:lnTo>
                  <a:lnTo>
                    <a:pt x="0" y="118"/>
                  </a:lnTo>
                  <a:lnTo>
                    <a:pt x="17" y="152"/>
                  </a:lnTo>
                  <a:lnTo>
                    <a:pt x="50" y="219"/>
                  </a:lnTo>
                  <a:lnTo>
                    <a:pt x="84" y="319"/>
                  </a:lnTo>
                  <a:lnTo>
                    <a:pt x="101" y="420"/>
                  </a:lnTo>
                  <a:lnTo>
                    <a:pt x="101" y="554"/>
                  </a:lnTo>
                  <a:lnTo>
                    <a:pt x="101" y="570"/>
                  </a:lnTo>
                  <a:lnTo>
                    <a:pt x="101" y="604"/>
                  </a:lnTo>
                  <a:lnTo>
                    <a:pt x="134" y="637"/>
                  </a:lnTo>
                  <a:lnTo>
                    <a:pt x="151" y="654"/>
                  </a:lnTo>
                  <a:lnTo>
                    <a:pt x="201" y="671"/>
                  </a:lnTo>
                  <a:lnTo>
                    <a:pt x="235" y="654"/>
                  </a:lnTo>
                  <a:lnTo>
                    <a:pt x="268" y="637"/>
                  </a:lnTo>
                  <a:lnTo>
                    <a:pt x="285" y="604"/>
                  </a:lnTo>
                  <a:lnTo>
                    <a:pt x="302" y="570"/>
                  </a:lnTo>
                  <a:lnTo>
                    <a:pt x="302" y="403"/>
                  </a:lnTo>
                  <a:lnTo>
                    <a:pt x="268" y="252"/>
                  </a:lnTo>
                  <a:lnTo>
                    <a:pt x="235" y="135"/>
                  </a:lnTo>
                  <a:lnTo>
                    <a:pt x="184" y="51"/>
                  </a:lnTo>
                  <a:lnTo>
                    <a:pt x="151" y="18"/>
                  </a:lnTo>
                  <a:lnTo>
                    <a:pt x="11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g27fab8e85f3_0_691"/>
            <p:cNvSpPr/>
            <p:nvPr/>
          </p:nvSpPr>
          <p:spPr>
            <a:xfrm>
              <a:off x="2615875" y="523475"/>
              <a:ext cx="9650" cy="7150"/>
            </a:xfrm>
            <a:custGeom>
              <a:rect b="b" l="l" r="r" t="t"/>
              <a:pathLst>
                <a:path extrusionOk="0" h="286" w="386">
                  <a:moveTo>
                    <a:pt x="67" y="1"/>
                  </a:moveTo>
                  <a:lnTo>
                    <a:pt x="34" y="34"/>
                  </a:lnTo>
                  <a:lnTo>
                    <a:pt x="0" y="51"/>
                  </a:lnTo>
                  <a:lnTo>
                    <a:pt x="0" y="101"/>
                  </a:lnTo>
                  <a:lnTo>
                    <a:pt x="0" y="135"/>
                  </a:lnTo>
                  <a:lnTo>
                    <a:pt x="34" y="168"/>
                  </a:lnTo>
                  <a:lnTo>
                    <a:pt x="67" y="185"/>
                  </a:lnTo>
                  <a:lnTo>
                    <a:pt x="101" y="202"/>
                  </a:lnTo>
                  <a:lnTo>
                    <a:pt x="168" y="218"/>
                  </a:lnTo>
                  <a:lnTo>
                    <a:pt x="218" y="252"/>
                  </a:lnTo>
                  <a:lnTo>
                    <a:pt x="252" y="269"/>
                  </a:lnTo>
                  <a:lnTo>
                    <a:pt x="285" y="285"/>
                  </a:lnTo>
                  <a:lnTo>
                    <a:pt x="319" y="269"/>
                  </a:lnTo>
                  <a:lnTo>
                    <a:pt x="352" y="252"/>
                  </a:lnTo>
                  <a:lnTo>
                    <a:pt x="386" y="218"/>
                  </a:lnTo>
                  <a:lnTo>
                    <a:pt x="386" y="185"/>
                  </a:lnTo>
                  <a:lnTo>
                    <a:pt x="386" y="151"/>
                  </a:lnTo>
                  <a:lnTo>
                    <a:pt x="369" y="118"/>
                  </a:lnTo>
                  <a:lnTo>
                    <a:pt x="302" y="68"/>
                  </a:lnTo>
                  <a:lnTo>
                    <a:pt x="252" y="34"/>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27fab8e85f3_0_691"/>
            <p:cNvSpPr/>
            <p:nvPr/>
          </p:nvSpPr>
          <p:spPr>
            <a:xfrm>
              <a:off x="2610425" y="547350"/>
              <a:ext cx="10075" cy="6725"/>
            </a:xfrm>
            <a:custGeom>
              <a:rect b="b" l="l" r="r" t="t"/>
              <a:pathLst>
                <a:path extrusionOk="0" h="269" w="403">
                  <a:moveTo>
                    <a:pt x="68" y="0"/>
                  </a:moveTo>
                  <a:lnTo>
                    <a:pt x="34" y="17"/>
                  </a:lnTo>
                  <a:lnTo>
                    <a:pt x="17" y="51"/>
                  </a:lnTo>
                  <a:lnTo>
                    <a:pt x="1" y="84"/>
                  </a:lnTo>
                  <a:lnTo>
                    <a:pt x="17" y="134"/>
                  </a:lnTo>
                  <a:lnTo>
                    <a:pt x="34" y="168"/>
                  </a:lnTo>
                  <a:lnTo>
                    <a:pt x="84" y="218"/>
                  </a:lnTo>
                  <a:lnTo>
                    <a:pt x="151" y="252"/>
                  </a:lnTo>
                  <a:lnTo>
                    <a:pt x="218" y="268"/>
                  </a:lnTo>
                  <a:lnTo>
                    <a:pt x="336" y="268"/>
                  </a:lnTo>
                  <a:lnTo>
                    <a:pt x="369" y="252"/>
                  </a:lnTo>
                  <a:lnTo>
                    <a:pt x="386" y="218"/>
                  </a:lnTo>
                  <a:lnTo>
                    <a:pt x="403" y="168"/>
                  </a:lnTo>
                  <a:lnTo>
                    <a:pt x="386" y="134"/>
                  </a:lnTo>
                  <a:lnTo>
                    <a:pt x="369" y="101"/>
                  </a:lnTo>
                  <a:lnTo>
                    <a:pt x="336" y="84"/>
                  </a:lnTo>
                  <a:lnTo>
                    <a:pt x="302" y="67"/>
                  </a:lnTo>
                  <a:lnTo>
                    <a:pt x="235" y="67"/>
                  </a:lnTo>
                  <a:lnTo>
                    <a:pt x="185"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27fab8e85f3_0_691"/>
            <p:cNvSpPr/>
            <p:nvPr/>
          </p:nvSpPr>
          <p:spPr>
            <a:xfrm>
              <a:off x="2609600" y="523475"/>
              <a:ext cx="11325" cy="18025"/>
            </a:xfrm>
            <a:custGeom>
              <a:rect b="b" l="l" r="r" t="t"/>
              <a:pathLst>
                <a:path extrusionOk="0" h="721" w="453">
                  <a:moveTo>
                    <a:pt x="285" y="1"/>
                  </a:moveTo>
                  <a:lnTo>
                    <a:pt x="218" y="17"/>
                  </a:lnTo>
                  <a:lnTo>
                    <a:pt x="151" y="51"/>
                  </a:lnTo>
                  <a:lnTo>
                    <a:pt x="101" y="101"/>
                  </a:lnTo>
                  <a:lnTo>
                    <a:pt x="50" y="151"/>
                  </a:lnTo>
                  <a:lnTo>
                    <a:pt x="17" y="218"/>
                  </a:lnTo>
                  <a:lnTo>
                    <a:pt x="0" y="285"/>
                  </a:lnTo>
                  <a:lnTo>
                    <a:pt x="0" y="352"/>
                  </a:lnTo>
                  <a:lnTo>
                    <a:pt x="0" y="436"/>
                  </a:lnTo>
                  <a:lnTo>
                    <a:pt x="17" y="503"/>
                  </a:lnTo>
                  <a:lnTo>
                    <a:pt x="50" y="553"/>
                  </a:lnTo>
                  <a:lnTo>
                    <a:pt x="101" y="604"/>
                  </a:lnTo>
                  <a:lnTo>
                    <a:pt x="151" y="654"/>
                  </a:lnTo>
                  <a:lnTo>
                    <a:pt x="218" y="687"/>
                  </a:lnTo>
                  <a:lnTo>
                    <a:pt x="285" y="704"/>
                  </a:lnTo>
                  <a:lnTo>
                    <a:pt x="352" y="721"/>
                  </a:lnTo>
                  <a:lnTo>
                    <a:pt x="385" y="704"/>
                  </a:lnTo>
                  <a:lnTo>
                    <a:pt x="419" y="687"/>
                  </a:lnTo>
                  <a:lnTo>
                    <a:pt x="436" y="654"/>
                  </a:lnTo>
                  <a:lnTo>
                    <a:pt x="452" y="620"/>
                  </a:lnTo>
                  <a:lnTo>
                    <a:pt x="436" y="570"/>
                  </a:lnTo>
                  <a:lnTo>
                    <a:pt x="419" y="537"/>
                  </a:lnTo>
                  <a:lnTo>
                    <a:pt x="385" y="520"/>
                  </a:lnTo>
                  <a:lnTo>
                    <a:pt x="352" y="520"/>
                  </a:lnTo>
                  <a:lnTo>
                    <a:pt x="285" y="503"/>
                  </a:lnTo>
                  <a:lnTo>
                    <a:pt x="235" y="470"/>
                  </a:lnTo>
                  <a:lnTo>
                    <a:pt x="201" y="419"/>
                  </a:lnTo>
                  <a:lnTo>
                    <a:pt x="201" y="352"/>
                  </a:lnTo>
                  <a:lnTo>
                    <a:pt x="201" y="302"/>
                  </a:lnTo>
                  <a:lnTo>
                    <a:pt x="235" y="252"/>
                  </a:lnTo>
                  <a:lnTo>
                    <a:pt x="285" y="218"/>
                  </a:lnTo>
                  <a:lnTo>
                    <a:pt x="352" y="202"/>
                  </a:lnTo>
                  <a:lnTo>
                    <a:pt x="385" y="185"/>
                  </a:lnTo>
                  <a:lnTo>
                    <a:pt x="419" y="168"/>
                  </a:lnTo>
                  <a:lnTo>
                    <a:pt x="436" y="135"/>
                  </a:lnTo>
                  <a:lnTo>
                    <a:pt x="452" y="101"/>
                  </a:lnTo>
                  <a:lnTo>
                    <a:pt x="436" y="51"/>
                  </a:lnTo>
                  <a:lnTo>
                    <a:pt x="419" y="34"/>
                  </a:lnTo>
                  <a:lnTo>
                    <a:pt x="3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27fab8e85f3_0_691"/>
            <p:cNvSpPr/>
            <p:nvPr/>
          </p:nvSpPr>
          <p:spPr>
            <a:xfrm>
              <a:off x="2615875" y="536450"/>
              <a:ext cx="11325" cy="17625"/>
            </a:xfrm>
            <a:custGeom>
              <a:rect b="b" l="l" r="r" t="t"/>
              <a:pathLst>
                <a:path extrusionOk="0" h="705" w="453">
                  <a:moveTo>
                    <a:pt x="67" y="1"/>
                  </a:moveTo>
                  <a:lnTo>
                    <a:pt x="34" y="18"/>
                  </a:lnTo>
                  <a:lnTo>
                    <a:pt x="0" y="51"/>
                  </a:lnTo>
                  <a:lnTo>
                    <a:pt x="0" y="101"/>
                  </a:lnTo>
                  <a:lnTo>
                    <a:pt x="0" y="135"/>
                  </a:lnTo>
                  <a:lnTo>
                    <a:pt x="34" y="168"/>
                  </a:lnTo>
                  <a:lnTo>
                    <a:pt x="67" y="185"/>
                  </a:lnTo>
                  <a:lnTo>
                    <a:pt x="101" y="202"/>
                  </a:lnTo>
                  <a:lnTo>
                    <a:pt x="168" y="202"/>
                  </a:lnTo>
                  <a:lnTo>
                    <a:pt x="218" y="235"/>
                  </a:lnTo>
                  <a:lnTo>
                    <a:pt x="252" y="286"/>
                  </a:lnTo>
                  <a:lnTo>
                    <a:pt x="252" y="353"/>
                  </a:lnTo>
                  <a:lnTo>
                    <a:pt x="252" y="420"/>
                  </a:lnTo>
                  <a:lnTo>
                    <a:pt x="218" y="470"/>
                  </a:lnTo>
                  <a:lnTo>
                    <a:pt x="168" y="503"/>
                  </a:lnTo>
                  <a:lnTo>
                    <a:pt x="101" y="503"/>
                  </a:lnTo>
                  <a:lnTo>
                    <a:pt x="67" y="520"/>
                  </a:lnTo>
                  <a:lnTo>
                    <a:pt x="34" y="537"/>
                  </a:lnTo>
                  <a:lnTo>
                    <a:pt x="0" y="570"/>
                  </a:lnTo>
                  <a:lnTo>
                    <a:pt x="0" y="604"/>
                  </a:lnTo>
                  <a:lnTo>
                    <a:pt x="0" y="654"/>
                  </a:lnTo>
                  <a:lnTo>
                    <a:pt x="34" y="688"/>
                  </a:lnTo>
                  <a:lnTo>
                    <a:pt x="67" y="704"/>
                  </a:lnTo>
                  <a:lnTo>
                    <a:pt x="168" y="704"/>
                  </a:lnTo>
                  <a:lnTo>
                    <a:pt x="235" y="688"/>
                  </a:lnTo>
                  <a:lnTo>
                    <a:pt x="302" y="654"/>
                  </a:lnTo>
                  <a:lnTo>
                    <a:pt x="352" y="604"/>
                  </a:lnTo>
                  <a:lnTo>
                    <a:pt x="402" y="554"/>
                  </a:lnTo>
                  <a:lnTo>
                    <a:pt x="436" y="487"/>
                  </a:lnTo>
                  <a:lnTo>
                    <a:pt x="453" y="420"/>
                  </a:lnTo>
                  <a:lnTo>
                    <a:pt x="453" y="353"/>
                  </a:lnTo>
                  <a:lnTo>
                    <a:pt x="453" y="286"/>
                  </a:lnTo>
                  <a:lnTo>
                    <a:pt x="436" y="219"/>
                  </a:lnTo>
                  <a:lnTo>
                    <a:pt x="402" y="152"/>
                  </a:lnTo>
                  <a:lnTo>
                    <a:pt x="352" y="101"/>
                  </a:lnTo>
                  <a:lnTo>
                    <a:pt x="302" y="51"/>
                  </a:lnTo>
                  <a:lnTo>
                    <a:pt x="235" y="18"/>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27fab8e85f3_0_691"/>
            <p:cNvSpPr/>
            <p:nvPr/>
          </p:nvSpPr>
          <p:spPr>
            <a:xfrm>
              <a:off x="2615450" y="549025"/>
              <a:ext cx="5050" cy="8400"/>
            </a:xfrm>
            <a:custGeom>
              <a:rect b="b" l="l" r="r" t="t"/>
              <a:pathLst>
                <a:path extrusionOk="0" h="336" w="202">
                  <a:moveTo>
                    <a:pt x="101" y="0"/>
                  </a:moveTo>
                  <a:lnTo>
                    <a:pt x="51" y="17"/>
                  </a:lnTo>
                  <a:lnTo>
                    <a:pt x="34" y="34"/>
                  </a:lnTo>
                  <a:lnTo>
                    <a:pt x="1" y="67"/>
                  </a:lnTo>
                  <a:lnTo>
                    <a:pt x="1" y="101"/>
                  </a:lnTo>
                  <a:lnTo>
                    <a:pt x="1" y="235"/>
                  </a:lnTo>
                  <a:lnTo>
                    <a:pt x="1" y="285"/>
                  </a:lnTo>
                  <a:lnTo>
                    <a:pt x="34" y="319"/>
                  </a:lnTo>
                  <a:lnTo>
                    <a:pt x="51" y="335"/>
                  </a:lnTo>
                  <a:lnTo>
                    <a:pt x="135" y="335"/>
                  </a:lnTo>
                  <a:lnTo>
                    <a:pt x="168" y="319"/>
                  </a:lnTo>
                  <a:lnTo>
                    <a:pt x="185" y="285"/>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g27fab8e85f3_0_691"/>
            <p:cNvSpPr/>
            <p:nvPr/>
          </p:nvSpPr>
          <p:spPr>
            <a:xfrm>
              <a:off x="2615450" y="520125"/>
              <a:ext cx="5050" cy="8400"/>
            </a:xfrm>
            <a:custGeom>
              <a:rect b="b" l="l" r="r" t="t"/>
              <a:pathLst>
                <a:path extrusionOk="0" h="336" w="202">
                  <a:moveTo>
                    <a:pt x="51" y="1"/>
                  </a:moveTo>
                  <a:lnTo>
                    <a:pt x="34" y="34"/>
                  </a:lnTo>
                  <a:lnTo>
                    <a:pt x="1" y="68"/>
                  </a:lnTo>
                  <a:lnTo>
                    <a:pt x="1" y="101"/>
                  </a:lnTo>
                  <a:lnTo>
                    <a:pt x="1" y="235"/>
                  </a:lnTo>
                  <a:lnTo>
                    <a:pt x="1" y="269"/>
                  </a:lnTo>
                  <a:lnTo>
                    <a:pt x="34" y="302"/>
                  </a:lnTo>
                  <a:lnTo>
                    <a:pt x="51" y="319"/>
                  </a:lnTo>
                  <a:lnTo>
                    <a:pt x="101" y="336"/>
                  </a:lnTo>
                  <a:lnTo>
                    <a:pt x="135" y="319"/>
                  </a:lnTo>
                  <a:lnTo>
                    <a:pt x="168" y="302"/>
                  </a:lnTo>
                  <a:lnTo>
                    <a:pt x="185" y="269"/>
                  </a:lnTo>
                  <a:lnTo>
                    <a:pt x="202" y="235"/>
                  </a:lnTo>
                  <a:lnTo>
                    <a:pt x="202" y="101"/>
                  </a:lnTo>
                  <a:lnTo>
                    <a:pt x="185" y="68"/>
                  </a:lnTo>
                  <a:lnTo>
                    <a:pt x="168" y="34"/>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0" name="Google Shape;160;g27fab8e85f3_0_691"/>
          <p:cNvGrpSpPr/>
          <p:nvPr/>
        </p:nvGrpSpPr>
        <p:grpSpPr>
          <a:xfrm>
            <a:off x="8803834" y="2782181"/>
            <a:ext cx="1052579" cy="813144"/>
            <a:chOff x="2944175" y="676325"/>
            <a:chExt cx="106825" cy="82525"/>
          </a:xfrm>
        </p:grpSpPr>
        <p:sp>
          <p:nvSpPr>
            <p:cNvPr id="161" name="Google Shape;161;g27fab8e85f3_0_691"/>
            <p:cNvSpPr/>
            <p:nvPr/>
          </p:nvSpPr>
          <p:spPr>
            <a:xfrm>
              <a:off x="2944175" y="716100"/>
              <a:ext cx="106825" cy="42750"/>
            </a:xfrm>
            <a:custGeom>
              <a:rect b="b" l="l" r="r" t="t"/>
              <a:pathLst>
                <a:path extrusionOk="0" h="1710" w="4273">
                  <a:moveTo>
                    <a:pt x="2095" y="704"/>
                  </a:moveTo>
                  <a:lnTo>
                    <a:pt x="2057" y="730"/>
                  </a:lnTo>
                  <a:lnTo>
                    <a:pt x="2061" y="721"/>
                  </a:lnTo>
                  <a:lnTo>
                    <a:pt x="2095" y="704"/>
                  </a:lnTo>
                  <a:close/>
                  <a:moveTo>
                    <a:pt x="2162" y="704"/>
                  </a:moveTo>
                  <a:lnTo>
                    <a:pt x="2212" y="721"/>
                  </a:lnTo>
                  <a:lnTo>
                    <a:pt x="2229" y="755"/>
                  </a:lnTo>
                  <a:lnTo>
                    <a:pt x="2212" y="738"/>
                  </a:lnTo>
                  <a:lnTo>
                    <a:pt x="2162" y="704"/>
                  </a:lnTo>
                  <a:close/>
                  <a:moveTo>
                    <a:pt x="3854" y="219"/>
                  </a:moveTo>
                  <a:lnTo>
                    <a:pt x="3971" y="235"/>
                  </a:lnTo>
                  <a:lnTo>
                    <a:pt x="3988" y="269"/>
                  </a:lnTo>
                  <a:lnTo>
                    <a:pt x="4021" y="319"/>
                  </a:lnTo>
                  <a:lnTo>
                    <a:pt x="4055" y="386"/>
                  </a:lnTo>
                  <a:lnTo>
                    <a:pt x="4071" y="470"/>
                  </a:lnTo>
                  <a:lnTo>
                    <a:pt x="4055" y="604"/>
                  </a:lnTo>
                  <a:lnTo>
                    <a:pt x="4004" y="738"/>
                  </a:lnTo>
                  <a:lnTo>
                    <a:pt x="3971" y="822"/>
                  </a:lnTo>
                  <a:lnTo>
                    <a:pt x="3887" y="939"/>
                  </a:lnTo>
                  <a:lnTo>
                    <a:pt x="3753" y="1056"/>
                  </a:lnTo>
                  <a:lnTo>
                    <a:pt x="3569" y="1190"/>
                  </a:lnTo>
                  <a:lnTo>
                    <a:pt x="3468" y="1257"/>
                  </a:lnTo>
                  <a:lnTo>
                    <a:pt x="3334" y="1307"/>
                  </a:lnTo>
                  <a:lnTo>
                    <a:pt x="3184" y="1358"/>
                  </a:lnTo>
                  <a:lnTo>
                    <a:pt x="3016" y="1408"/>
                  </a:lnTo>
                  <a:lnTo>
                    <a:pt x="2832" y="1441"/>
                  </a:lnTo>
                  <a:lnTo>
                    <a:pt x="2614" y="1475"/>
                  </a:lnTo>
                  <a:lnTo>
                    <a:pt x="2396" y="1492"/>
                  </a:lnTo>
                  <a:lnTo>
                    <a:pt x="2128" y="1508"/>
                  </a:lnTo>
                  <a:lnTo>
                    <a:pt x="1793" y="1492"/>
                  </a:lnTo>
                  <a:lnTo>
                    <a:pt x="1475" y="1458"/>
                  </a:lnTo>
                  <a:lnTo>
                    <a:pt x="1190" y="1391"/>
                  </a:lnTo>
                  <a:lnTo>
                    <a:pt x="939" y="1307"/>
                  </a:lnTo>
                  <a:lnTo>
                    <a:pt x="721" y="1207"/>
                  </a:lnTo>
                  <a:lnTo>
                    <a:pt x="537" y="1073"/>
                  </a:lnTo>
                  <a:lnTo>
                    <a:pt x="453" y="1006"/>
                  </a:lnTo>
                  <a:lnTo>
                    <a:pt x="386" y="939"/>
                  </a:lnTo>
                  <a:lnTo>
                    <a:pt x="319" y="855"/>
                  </a:lnTo>
                  <a:lnTo>
                    <a:pt x="269" y="771"/>
                  </a:lnTo>
                  <a:lnTo>
                    <a:pt x="219" y="621"/>
                  </a:lnTo>
                  <a:lnTo>
                    <a:pt x="202" y="470"/>
                  </a:lnTo>
                  <a:lnTo>
                    <a:pt x="219" y="369"/>
                  </a:lnTo>
                  <a:lnTo>
                    <a:pt x="235" y="302"/>
                  </a:lnTo>
                  <a:lnTo>
                    <a:pt x="269" y="269"/>
                  </a:lnTo>
                  <a:lnTo>
                    <a:pt x="302" y="235"/>
                  </a:lnTo>
                  <a:lnTo>
                    <a:pt x="403" y="219"/>
                  </a:lnTo>
                  <a:lnTo>
                    <a:pt x="436" y="319"/>
                  </a:lnTo>
                  <a:lnTo>
                    <a:pt x="503" y="503"/>
                  </a:lnTo>
                  <a:lnTo>
                    <a:pt x="604" y="671"/>
                  </a:lnTo>
                  <a:lnTo>
                    <a:pt x="637" y="704"/>
                  </a:lnTo>
                  <a:lnTo>
                    <a:pt x="838" y="771"/>
                  </a:lnTo>
                  <a:lnTo>
                    <a:pt x="1090" y="822"/>
                  </a:lnTo>
                  <a:lnTo>
                    <a:pt x="1358" y="855"/>
                  </a:lnTo>
                  <a:lnTo>
                    <a:pt x="1659" y="872"/>
                  </a:lnTo>
                  <a:lnTo>
                    <a:pt x="2078" y="889"/>
                  </a:lnTo>
                  <a:lnTo>
                    <a:pt x="2179" y="889"/>
                  </a:lnTo>
                  <a:lnTo>
                    <a:pt x="2614" y="872"/>
                  </a:lnTo>
                  <a:lnTo>
                    <a:pt x="2916" y="855"/>
                  </a:lnTo>
                  <a:lnTo>
                    <a:pt x="3184" y="822"/>
                  </a:lnTo>
                  <a:lnTo>
                    <a:pt x="3418" y="771"/>
                  </a:lnTo>
                  <a:lnTo>
                    <a:pt x="3619" y="704"/>
                  </a:lnTo>
                  <a:lnTo>
                    <a:pt x="3669" y="671"/>
                  </a:lnTo>
                  <a:lnTo>
                    <a:pt x="3770" y="503"/>
                  </a:lnTo>
                  <a:lnTo>
                    <a:pt x="3837" y="319"/>
                  </a:lnTo>
                  <a:lnTo>
                    <a:pt x="3854" y="219"/>
                  </a:lnTo>
                  <a:close/>
                  <a:moveTo>
                    <a:pt x="470" y="1"/>
                  </a:moveTo>
                  <a:lnTo>
                    <a:pt x="252" y="34"/>
                  </a:lnTo>
                  <a:lnTo>
                    <a:pt x="219" y="51"/>
                  </a:lnTo>
                  <a:lnTo>
                    <a:pt x="168" y="85"/>
                  </a:lnTo>
                  <a:lnTo>
                    <a:pt x="101" y="152"/>
                  </a:lnTo>
                  <a:lnTo>
                    <a:pt x="68" y="219"/>
                  </a:lnTo>
                  <a:lnTo>
                    <a:pt x="34" y="286"/>
                  </a:lnTo>
                  <a:lnTo>
                    <a:pt x="1" y="369"/>
                  </a:lnTo>
                  <a:lnTo>
                    <a:pt x="1" y="470"/>
                  </a:lnTo>
                  <a:lnTo>
                    <a:pt x="1" y="570"/>
                  </a:lnTo>
                  <a:lnTo>
                    <a:pt x="18" y="671"/>
                  </a:lnTo>
                  <a:lnTo>
                    <a:pt x="51" y="771"/>
                  </a:lnTo>
                  <a:lnTo>
                    <a:pt x="101" y="872"/>
                  </a:lnTo>
                  <a:lnTo>
                    <a:pt x="152" y="956"/>
                  </a:lnTo>
                  <a:lnTo>
                    <a:pt x="219" y="1056"/>
                  </a:lnTo>
                  <a:lnTo>
                    <a:pt x="302" y="1140"/>
                  </a:lnTo>
                  <a:lnTo>
                    <a:pt x="386" y="1224"/>
                  </a:lnTo>
                  <a:lnTo>
                    <a:pt x="487" y="1291"/>
                  </a:lnTo>
                  <a:lnTo>
                    <a:pt x="587" y="1358"/>
                  </a:lnTo>
                  <a:lnTo>
                    <a:pt x="838" y="1492"/>
                  </a:lnTo>
                  <a:lnTo>
                    <a:pt x="1107" y="1575"/>
                  </a:lnTo>
                  <a:lnTo>
                    <a:pt x="1425" y="1642"/>
                  </a:lnTo>
                  <a:lnTo>
                    <a:pt x="1760" y="1693"/>
                  </a:lnTo>
                  <a:lnTo>
                    <a:pt x="2128" y="1709"/>
                  </a:lnTo>
                  <a:lnTo>
                    <a:pt x="2514" y="1693"/>
                  </a:lnTo>
                  <a:lnTo>
                    <a:pt x="2865" y="1642"/>
                  </a:lnTo>
                  <a:lnTo>
                    <a:pt x="3184" y="1575"/>
                  </a:lnTo>
                  <a:lnTo>
                    <a:pt x="3468" y="1475"/>
                  </a:lnTo>
                  <a:lnTo>
                    <a:pt x="3586" y="1408"/>
                  </a:lnTo>
                  <a:lnTo>
                    <a:pt x="3703" y="1341"/>
                  </a:lnTo>
                  <a:lnTo>
                    <a:pt x="3820" y="1274"/>
                  </a:lnTo>
                  <a:lnTo>
                    <a:pt x="3921" y="1190"/>
                  </a:lnTo>
                  <a:lnTo>
                    <a:pt x="4004" y="1106"/>
                  </a:lnTo>
                  <a:lnTo>
                    <a:pt x="4071" y="1023"/>
                  </a:lnTo>
                  <a:lnTo>
                    <a:pt x="4138" y="922"/>
                  </a:lnTo>
                  <a:lnTo>
                    <a:pt x="4189" y="822"/>
                  </a:lnTo>
                  <a:lnTo>
                    <a:pt x="4256" y="654"/>
                  </a:lnTo>
                  <a:lnTo>
                    <a:pt x="4272" y="470"/>
                  </a:lnTo>
                  <a:lnTo>
                    <a:pt x="4256" y="369"/>
                  </a:lnTo>
                  <a:lnTo>
                    <a:pt x="4239" y="286"/>
                  </a:lnTo>
                  <a:lnTo>
                    <a:pt x="4205" y="219"/>
                  </a:lnTo>
                  <a:lnTo>
                    <a:pt x="4172" y="152"/>
                  </a:lnTo>
                  <a:lnTo>
                    <a:pt x="4088" y="85"/>
                  </a:lnTo>
                  <a:lnTo>
                    <a:pt x="4055" y="51"/>
                  </a:lnTo>
                  <a:lnTo>
                    <a:pt x="4021" y="34"/>
                  </a:lnTo>
                  <a:lnTo>
                    <a:pt x="3803" y="1"/>
                  </a:lnTo>
                  <a:lnTo>
                    <a:pt x="3770" y="18"/>
                  </a:lnTo>
                  <a:lnTo>
                    <a:pt x="3720" y="18"/>
                  </a:lnTo>
                  <a:lnTo>
                    <a:pt x="3703" y="51"/>
                  </a:lnTo>
                  <a:lnTo>
                    <a:pt x="3686" y="85"/>
                  </a:lnTo>
                  <a:lnTo>
                    <a:pt x="3636" y="269"/>
                  </a:lnTo>
                  <a:lnTo>
                    <a:pt x="3586" y="403"/>
                  </a:lnTo>
                  <a:lnTo>
                    <a:pt x="3519" y="537"/>
                  </a:lnTo>
                  <a:lnTo>
                    <a:pt x="3385" y="570"/>
                  </a:lnTo>
                  <a:lnTo>
                    <a:pt x="3184" y="621"/>
                  </a:lnTo>
                  <a:lnTo>
                    <a:pt x="2916" y="654"/>
                  </a:lnTo>
                  <a:lnTo>
                    <a:pt x="2597" y="671"/>
                  </a:lnTo>
                  <a:lnTo>
                    <a:pt x="2179" y="688"/>
                  </a:lnTo>
                  <a:lnTo>
                    <a:pt x="2078" y="688"/>
                  </a:lnTo>
                  <a:lnTo>
                    <a:pt x="1676" y="671"/>
                  </a:lnTo>
                  <a:lnTo>
                    <a:pt x="1341" y="654"/>
                  </a:lnTo>
                  <a:lnTo>
                    <a:pt x="1090" y="621"/>
                  </a:lnTo>
                  <a:lnTo>
                    <a:pt x="889" y="570"/>
                  </a:lnTo>
                  <a:lnTo>
                    <a:pt x="738" y="537"/>
                  </a:lnTo>
                  <a:lnTo>
                    <a:pt x="671" y="403"/>
                  </a:lnTo>
                  <a:lnTo>
                    <a:pt x="621" y="269"/>
                  </a:lnTo>
                  <a:lnTo>
                    <a:pt x="587" y="85"/>
                  </a:lnTo>
                  <a:lnTo>
                    <a:pt x="570" y="51"/>
                  </a:lnTo>
                  <a:lnTo>
                    <a:pt x="537" y="18"/>
                  </a:lnTo>
                  <a:lnTo>
                    <a:pt x="503" y="18"/>
                  </a:lnTo>
                  <a:lnTo>
                    <a:pt x="47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g27fab8e85f3_0_691"/>
            <p:cNvSpPr/>
            <p:nvPr/>
          </p:nvSpPr>
          <p:spPr>
            <a:xfrm>
              <a:off x="2976850" y="676325"/>
              <a:ext cx="41475" cy="62000"/>
            </a:xfrm>
            <a:custGeom>
              <a:rect b="b" l="l" r="r" t="t"/>
              <a:pathLst>
                <a:path extrusionOk="0" h="2480" w="1659">
                  <a:moveTo>
                    <a:pt x="821" y="202"/>
                  </a:moveTo>
                  <a:lnTo>
                    <a:pt x="872" y="218"/>
                  </a:lnTo>
                  <a:lnTo>
                    <a:pt x="922" y="235"/>
                  </a:lnTo>
                  <a:lnTo>
                    <a:pt x="989" y="269"/>
                  </a:lnTo>
                  <a:lnTo>
                    <a:pt x="1056" y="336"/>
                  </a:lnTo>
                  <a:lnTo>
                    <a:pt x="1123" y="403"/>
                  </a:lnTo>
                  <a:lnTo>
                    <a:pt x="1190" y="503"/>
                  </a:lnTo>
                  <a:lnTo>
                    <a:pt x="1257" y="604"/>
                  </a:lnTo>
                  <a:lnTo>
                    <a:pt x="1307" y="738"/>
                  </a:lnTo>
                  <a:lnTo>
                    <a:pt x="1374" y="922"/>
                  </a:lnTo>
                  <a:lnTo>
                    <a:pt x="1424" y="1123"/>
                  </a:lnTo>
                  <a:lnTo>
                    <a:pt x="1441" y="1341"/>
                  </a:lnTo>
                  <a:lnTo>
                    <a:pt x="1458" y="1575"/>
                  </a:lnTo>
                  <a:lnTo>
                    <a:pt x="1458" y="1676"/>
                  </a:lnTo>
                  <a:lnTo>
                    <a:pt x="1441" y="1776"/>
                  </a:lnTo>
                  <a:lnTo>
                    <a:pt x="1408" y="1877"/>
                  </a:lnTo>
                  <a:lnTo>
                    <a:pt x="1374" y="1960"/>
                  </a:lnTo>
                  <a:lnTo>
                    <a:pt x="1341" y="2027"/>
                  </a:lnTo>
                  <a:lnTo>
                    <a:pt x="1274" y="2094"/>
                  </a:lnTo>
                  <a:lnTo>
                    <a:pt x="1223" y="2145"/>
                  </a:lnTo>
                  <a:lnTo>
                    <a:pt x="1140" y="2195"/>
                  </a:lnTo>
                  <a:lnTo>
                    <a:pt x="1056" y="2245"/>
                  </a:lnTo>
                  <a:lnTo>
                    <a:pt x="972" y="2262"/>
                  </a:lnTo>
                  <a:lnTo>
                    <a:pt x="872" y="2279"/>
                  </a:lnTo>
                  <a:lnTo>
                    <a:pt x="821" y="2295"/>
                  </a:lnTo>
                  <a:lnTo>
                    <a:pt x="788" y="2279"/>
                  </a:lnTo>
                  <a:lnTo>
                    <a:pt x="687" y="2262"/>
                  </a:lnTo>
                  <a:lnTo>
                    <a:pt x="604" y="2245"/>
                  </a:lnTo>
                  <a:lnTo>
                    <a:pt x="503" y="2195"/>
                  </a:lnTo>
                  <a:lnTo>
                    <a:pt x="436" y="2145"/>
                  </a:lnTo>
                  <a:lnTo>
                    <a:pt x="369" y="2094"/>
                  </a:lnTo>
                  <a:lnTo>
                    <a:pt x="319" y="2027"/>
                  </a:lnTo>
                  <a:lnTo>
                    <a:pt x="269" y="1960"/>
                  </a:lnTo>
                  <a:lnTo>
                    <a:pt x="235" y="1877"/>
                  </a:lnTo>
                  <a:lnTo>
                    <a:pt x="218" y="1776"/>
                  </a:lnTo>
                  <a:lnTo>
                    <a:pt x="202" y="1676"/>
                  </a:lnTo>
                  <a:lnTo>
                    <a:pt x="202" y="1575"/>
                  </a:lnTo>
                  <a:lnTo>
                    <a:pt x="202" y="1341"/>
                  </a:lnTo>
                  <a:lnTo>
                    <a:pt x="235" y="1123"/>
                  </a:lnTo>
                  <a:lnTo>
                    <a:pt x="285" y="922"/>
                  </a:lnTo>
                  <a:lnTo>
                    <a:pt x="336" y="738"/>
                  </a:lnTo>
                  <a:lnTo>
                    <a:pt x="403" y="604"/>
                  </a:lnTo>
                  <a:lnTo>
                    <a:pt x="470" y="503"/>
                  </a:lnTo>
                  <a:lnTo>
                    <a:pt x="537" y="403"/>
                  </a:lnTo>
                  <a:lnTo>
                    <a:pt x="604" y="336"/>
                  </a:lnTo>
                  <a:lnTo>
                    <a:pt x="671" y="269"/>
                  </a:lnTo>
                  <a:lnTo>
                    <a:pt x="721" y="235"/>
                  </a:lnTo>
                  <a:lnTo>
                    <a:pt x="788" y="218"/>
                  </a:lnTo>
                  <a:lnTo>
                    <a:pt x="821" y="202"/>
                  </a:lnTo>
                  <a:close/>
                  <a:moveTo>
                    <a:pt x="821" y="1"/>
                  </a:moveTo>
                  <a:lnTo>
                    <a:pt x="754" y="17"/>
                  </a:lnTo>
                  <a:lnTo>
                    <a:pt x="671" y="51"/>
                  </a:lnTo>
                  <a:lnTo>
                    <a:pt x="570" y="101"/>
                  </a:lnTo>
                  <a:lnTo>
                    <a:pt x="486" y="168"/>
                  </a:lnTo>
                  <a:lnTo>
                    <a:pt x="403" y="252"/>
                  </a:lnTo>
                  <a:lnTo>
                    <a:pt x="302" y="369"/>
                  </a:lnTo>
                  <a:lnTo>
                    <a:pt x="235" y="503"/>
                  </a:lnTo>
                  <a:lnTo>
                    <a:pt x="151" y="654"/>
                  </a:lnTo>
                  <a:lnTo>
                    <a:pt x="84" y="855"/>
                  </a:lnTo>
                  <a:lnTo>
                    <a:pt x="34" y="1073"/>
                  </a:lnTo>
                  <a:lnTo>
                    <a:pt x="1" y="1307"/>
                  </a:lnTo>
                  <a:lnTo>
                    <a:pt x="1" y="1575"/>
                  </a:lnTo>
                  <a:lnTo>
                    <a:pt x="1" y="1743"/>
                  </a:lnTo>
                  <a:lnTo>
                    <a:pt x="34" y="1877"/>
                  </a:lnTo>
                  <a:lnTo>
                    <a:pt x="84" y="2011"/>
                  </a:lnTo>
                  <a:lnTo>
                    <a:pt x="135" y="2111"/>
                  </a:lnTo>
                  <a:lnTo>
                    <a:pt x="202" y="2195"/>
                  </a:lnTo>
                  <a:lnTo>
                    <a:pt x="269" y="2262"/>
                  </a:lnTo>
                  <a:lnTo>
                    <a:pt x="336" y="2329"/>
                  </a:lnTo>
                  <a:lnTo>
                    <a:pt x="419" y="2379"/>
                  </a:lnTo>
                  <a:lnTo>
                    <a:pt x="520" y="2429"/>
                  </a:lnTo>
                  <a:lnTo>
                    <a:pt x="637" y="2463"/>
                  </a:lnTo>
                  <a:lnTo>
                    <a:pt x="771" y="2480"/>
                  </a:lnTo>
                  <a:lnTo>
                    <a:pt x="821" y="2463"/>
                  </a:lnTo>
                  <a:lnTo>
                    <a:pt x="872" y="2480"/>
                  </a:lnTo>
                  <a:lnTo>
                    <a:pt x="888" y="2480"/>
                  </a:lnTo>
                  <a:lnTo>
                    <a:pt x="1022" y="2463"/>
                  </a:lnTo>
                  <a:lnTo>
                    <a:pt x="1123" y="2429"/>
                  </a:lnTo>
                  <a:lnTo>
                    <a:pt x="1240" y="2379"/>
                  </a:lnTo>
                  <a:lnTo>
                    <a:pt x="1307" y="2329"/>
                  </a:lnTo>
                  <a:lnTo>
                    <a:pt x="1391" y="2262"/>
                  </a:lnTo>
                  <a:lnTo>
                    <a:pt x="1458" y="2195"/>
                  </a:lnTo>
                  <a:lnTo>
                    <a:pt x="1525" y="2111"/>
                  </a:lnTo>
                  <a:lnTo>
                    <a:pt x="1575" y="2011"/>
                  </a:lnTo>
                  <a:lnTo>
                    <a:pt x="1625" y="1877"/>
                  </a:lnTo>
                  <a:lnTo>
                    <a:pt x="1642" y="1743"/>
                  </a:lnTo>
                  <a:lnTo>
                    <a:pt x="1659" y="1575"/>
                  </a:lnTo>
                  <a:lnTo>
                    <a:pt x="1642" y="1307"/>
                  </a:lnTo>
                  <a:lnTo>
                    <a:pt x="1625" y="1073"/>
                  </a:lnTo>
                  <a:lnTo>
                    <a:pt x="1575" y="855"/>
                  </a:lnTo>
                  <a:lnTo>
                    <a:pt x="1491" y="654"/>
                  </a:lnTo>
                  <a:lnTo>
                    <a:pt x="1424" y="503"/>
                  </a:lnTo>
                  <a:lnTo>
                    <a:pt x="1341" y="369"/>
                  </a:lnTo>
                  <a:lnTo>
                    <a:pt x="1257" y="252"/>
                  </a:lnTo>
                  <a:lnTo>
                    <a:pt x="1173" y="168"/>
                  </a:lnTo>
                  <a:lnTo>
                    <a:pt x="1073" y="101"/>
                  </a:lnTo>
                  <a:lnTo>
                    <a:pt x="989" y="51"/>
                  </a:lnTo>
                  <a:lnTo>
                    <a:pt x="905" y="17"/>
                  </a:lnTo>
                  <a:lnTo>
                    <a:pt x="82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g27fab8e85f3_0_691"/>
            <p:cNvSpPr/>
            <p:nvPr/>
          </p:nvSpPr>
          <p:spPr>
            <a:xfrm>
              <a:off x="2994025" y="733275"/>
              <a:ext cx="7150" cy="5050"/>
            </a:xfrm>
            <a:custGeom>
              <a:rect b="b" l="l" r="r" t="t"/>
              <a:pathLst>
                <a:path extrusionOk="0" h="202" w="286">
                  <a:moveTo>
                    <a:pt x="101" y="17"/>
                  </a:moveTo>
                  <a:lnTo>
                    <a:pt x="63" y="43"/>
                  </a:lnTo>
                  <a:lnTo>
                    <a:pt x="67" y="34"/>
                  </a:lnTo>
                  <a:lnTo>
                    <a:pt x="101" y="17"/>
                  </a:lnTo>
                  <a:close/>
                  <a:moveTo>
                    <a:pt x="168" y="17"/>
                  </a:moveTo>
                  <a:lnTo>
                    <a:pt x="218" y="34"/>
                  </a:lnTo>
                  <a:lnTo>
                    <a:pt x="235" y="68"/>
                  </a:lnTo>
                  <a:lnTo>
                    <a:pt x="218" y="51"/>
                  </a:lnTo>
                  <a:lnTo>
                    <a:pt x="168" y="17"/>
                  </a:lnTo>
                  <a:close/>
                  <a:moveTo>
                    <a:pt x="67" y="1"/>
                  </a:moveTo>
                  <a:lnTo>
                    <a:pt x="34" y="17"/>
                  </a:lnTo>
                  <a:lnTo>
                    <a:pt x="17" y="51"/>
                  </a:lnTo>
                  <a:lnTo>
                    <a:pt x="0" y="101"/>
                  </a:lnTo>
                  <a:lnTo>
                    <a:pt x="0" y="135"/>
                  </a:lnTo>
                  <a:lnTo>
                    <a:pt x="17" y="168"/>
                  </a:lnTo>
                  <a:lnTo>
                    <a:pt x="51" y="185"/>
                  </a:lnTo>
                  <a:lnTo>
                    <a:pt x="84" y="202"/>
                  </a:lnTo>
                  <a:lnTo>
                    <a:pt x="201" y="202"/>
                  </a:lnTo>
                  <a:lnTo>
                    <a:pt x="235" y="185"/>
                  </a:lnTo>
                  <a:lnTo>
                    <a:pt x="268" y="168"/>
                  </a:lnTo>
                  <a:lnTo>
                    <a:pt x="285" y="135"/>
                  </a:lnTo>
                  <a:lnTo>
                    <a:pt x="285" y="101"/>
                  </a:lnTo>
                  <a:lnTo>
                    <a:pt x="268" y="51"/>
                  </a:lnTo>
                  <a:lnTo>
                    <a:pt x="252" y="17"/>
                  </a:lnTo>
                  <a:lnTo>
                    <a:pt x="2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g27fab8e85f3_0_691"/>
            <p:cNvSpPr/>
            <p:nvPr/>
          </p:nvSpPr>
          <p:spPr>
            <a:xfrm>
              <a:off x="3004075" y="730775"/>
              <a:ext cx="7550" cy="7125"/>
            </a:xfrm>
            <a:custGeom>
              <a:rect b="b" l="l" r="r" t="t"/>
              <a:pathLst>
                <a:path extrusionOk="0" h="285" w="302">
                  <a:moveTo>
                    <a:pt x="101" y="0"/>
                  </a:moveTo>
                  <a:lnTo>
                    <a:pt x="67" y="17"/>
                  </a:lnTo>
                  <a:lnTo>
                    <a:pt x="34" y="34"/>
                  </a:lnTo>
                  <a:lnTo>
                    <a:pt x="0" y="67"/>
                  </a:lnTo>
                  <a:lnTo>
                    <a:pt x="0" y="117"/>
                  </a:lnTo>
                  <a:lnTo>
                    <a:pt x="17" y="151"/>
                  </a:lnTo>
                  <a:lnTo>
                    <a:pt x="34" y="184"/>
                  </a:lnTo>
                  <a:lnTo>
                    <a:pt x="151" y="268"/>
                  </a:lnTo>
                  <a:lnTo>
                    <a:pt x="201" y="285"/>
                  </a:lnTo>
                  <a:lnTo>
                    <a:pt x="252" y="285"/>
                  </a:lnTo>
                  <a:lnTo>
                    <a:pt x="285" y="251"/>
                  </a:lnTo>
                  <a:lnTo>
                    <a:pt x="302" y="218"/>
                  </a:lnTo>
                  <a:lnTo>
                    <a:pt x="302" y="168"/>
                  </a:lnTo>
                  <a:lnTo>
                    <a:pt x="285" y="134"/>
                  </a:lnTo>
                  <a:lnTo>
                    <a:pt x="268" y="11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g27fab8e85f3_0_691"/>
            <p:cNvSpPr/>
            <p:nvPr/>
          </p:nvSpPr>
          <p:spPr>
            <a:xfrm>
              <a:off x="3009525" y="680525"/>
              <a:ext cx="33100" cy="53625"/>
            </a:xfrm>
            <a:custGeom>
              <a:rect b="b" l="l" r="r" t="t"/>
              <a:pathLst>
                <a:path extrusionOk="0" h="2145" w="1324">
                  <a:moveTo>
                    <a:pt x="687" y="0"/>
                  </a:moveTo>
                  <a:lnTo>
                    <a:pt x="586" y="34"/>
                  </a:lnTo>
                  <a:lnTo>
                    <a:pt x="469" y="67"/>
                  </a:lnTo>
                  <a:lnTo>
                    <a:pt x="369" y="134"/>
                  </a:lnTo>
                  <a:lnTo>
                    <a:pt x="251" y="218"/>
                  </a:lnTo>
                  <a:lnTo>
                    <a:pt x="134" y="335"/>
                  </a:lnTo>
                  <a:lnTo>
                    <a:pt x="17" y="469"/>
                  </a:lnTo>
                  <a:lnTo>
                    <a:pt x="0" y="503"/>
                  </a:lnTo>
                  <a:lnTo>
                    <a:pt x="0" y="536"/>
                  </a:lnTo>
                  <a:lnTo>
                    <a:pt x="17" y="570"/>
                  </a:lnTo>
                  <a:lnTo>
                    <a:pt x="34" y="603"/>
                  </a:lnTo>
                  <a:lnTo>
                    <a:pt x="67" y="620"/>
                  </a:lnTo>
                  <a:lnTo>
                    <a:pt x="117" y="620"/>
                  </a:lnTo>
                  <a:lnTo>
                    <a:pt x="151" y="603"/>
                  </a:lnTo>
                  <a:lnTo>
                    <a:pt x="184" y="586"/>
                  </a:lnTo>
                  <a:lnTo>
                    <a:pt x="268" y="486"/>
                  </a:lnTo>
                  <a:lnTo>
                    <a:pt x="369" y="385"/>
                  </a:lnTo>
                  <a:lnTo>
                    <a:pt x="452" y="318"/>
                  </a:lnTo>
                  <a:lnTo>
                    <a:pt x="536" y="268"/>
                  </a:lnTo>
                  <a:lnTo>
                    <a:pt x="620" y="235"/>
                  </a:lnTo>
                  <a:lnTo>
                    <a:pt x="687" y="201"/>
                  </a:lnTo>
                  <a:lnTo>
                    <a:pt x="787" y="201"/>
                  </a:lnTo>
                  <a:lnTo>
                    <a:pt x="854" y="235"/>
                  </a:lnTo>
                  <a:lnTo>
                    <a:pt x="921" y="318"/>
                  </a:lnTo>
                  <a:lnTo>
                    <a:pt x="1005" y="419"/>
                  </a:lnTo>
                  <a:lnTo>
                    <a:pt x="1055" y="570"/>
                  </a:lnTo>
                  <a:lnTo>
                    <a:pt x="1106" y="754"/>
                  </a:lnTo>
                  <a:lnTo>
                    <a:pt x="1122" y="972"/>
                  </a:lnTo>
                  <a:lnTo>
                    <a:pt x="1122" y="1223"/>
                  </a:lnTo>
                  <a:lnTo>
                    <a:pt x="1072" y="1508"/>
                  </a:lnTo>
                  <a:lnTo>
                    <a:pt x="1022" y="1692"/>
                  </a:lnTo>
                  <a:lnTo>
                    <a:pt x="972" y="1843"/>
                  </a:lnTo>
                  <a:lnTo>
                    <a:pt x="888" y="1977"/>
                  </a:lnTo>
                  <a:lnTo>
                    <a:pt x="871" y="2010"/>
                  </a:lnTo>
                  <a:lnTo>
                    <a:pt x="871" y="2060"/>
                  </a:lnTo>
                  <a:lnTo>
                    <a:pt x="888" y="2094"/>
                  </a:lnTo>
                  <a:lnTo>
                    <a:pt x="921" y="2111"/>
                  </a:lnTo>
                  <a:lnTo>
                    <a:pt x="938" y="2127"/>
                  </a:lnTo>
                  <a:lnTo>
                    <a:pt x="972" y="2144"/>
                  </a:lnTo>
                  <a:lnTo>
                    <a:pt x="1022" y="2127"/>
                  </a:lnTo>
                  <a:lnTo>
                    <a:pt x="1055" y="2094"/>
                  </a:lnTo>
                  <a:lnTo>
                    <a:pt x="1156" y="1926"/>
                  </a:lnTo>
                  <a:lnTo>
                    <a:pt x="1223" y="1742"/>
                  </a:lnTo>
                  <a:lnTo>
                    <a:pt x="1273" y="1558"/>
                  </a:lnTo>
                  <a:lnTo>
                    <a:pt x="1323" y="1240"/>
                  </a:lnTo>
                  <a:lnTo>
                    <a:pt x="1323" y="955"/>
                  </a:lnTo>
                  <a:lnTo>
                    <a:pt x="1290" y="704"/>
                  </a:lnTo>
                  <a:lnTo>
                    <a:pt x="1240" y="486"/>
                  </a:lnTo>
                  <a:lnTo>
                    <a:pt x="1156" y="302"/>
                  </a:lnTo>
                  <a:lnTo>
                    <a:pt x="1072" y="168"/>
                  </a:lnTo>
                  <a:lnTo>
                    <a:pt x="955" y="67"/>
                  </a:lnTo>
                  <a:lnTo>
                    <a:pt x="905" y="34"/>
                  </a:lnTo>
                  <a:lnTo>
                    <a:pt x="854" y="17"/>
                  </a:lnTo>
                  <a:lnTo>
                    <a:pt x="7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g27fab8e85f3_0_691"/>
            <p:cNvSpPr/>
            <p:nvPr/>
          </p:nvSpPr>
          <p:spPr>
            <a:xfrm>
              <a:off x="2952550" y="680525"/>
              <a:ext cx="33125" cy="53625"/>
            </a:xfrm>
            <a:custGeom>
              <a:rect b="b" l="l" r="r" t="t"/>
              <a:pathLst>
                <a:path extrusionOk="0" h="2145" w="1325">
                  <a:moveTo>
                    <a:pt x="554" y="0"/>
                  </a:moveTo>
                  <a:lnTo>
                    <a:pt x="470" y="17"/>
                  </a:lnTo>
                  <a:lnTo>
                    <a:pt x="420" y="34"/>
                  </a:lnTo>
                  <a:lnTo>
                    <a:pt x="353" y="67"/>
                  </a:lnTo>
                  <a:lnTo>
                    <a:pt x="252" y="168"/>
                  </a:lnTo>
                  <a:lnTo>
                    <a:pt x="152" y="302"/>
                  </a:lnTo>
                  <a:lnTo>
                    <a:pt x="68" y="486"/>
                  </a:lnTo>
                  <a:lnTo>
                    <a:pt x="18" y="704"/>
                  </a:lnTo>
                  <a:lnTo>
                    <a:pt x="1" y="955"/>
                  </a:lnTo>
                  <a:lnTo>
                    <a:pt x="1" y="1240"/>
                  </a:lnTo>
                  <a:lnTo>
                    <a:pt x="51" y="1558"/>
                  </a:lnTo>
                  <a:lnTo>
                    <a:pt x="101" y="1742"/>
                  </a:lnTo>
                  <a:lnTo>
                    <a:pt x="168" y="1926"/>
                  </a:lnTo>
                  <a:lnTo>
                    <a:pt x="269" y="2094"/>
                  </a:lnTo>
                  <a:lnTo>
                    <a:pt x="302" y="2127"/>
                  </a:lnTo>
                  <a:lnTo>
                    <a:pt x="336" y="2144"/>
                  </a:lnTo>
                  <a:lnTo>
                    <a:pt x="369" y="2127"/>
                  </a:lnTo>
                  <a:lnTo>
                    <a:pt x="403" y="2111"/>
                  </a:lnTo>
                  <a:lnTo>
                    <a:pt x="436" y="2094"/>
                  </a:lnTo>
                  <a:lnTo>
                    <a:pt x="436" y="2060"/>
                  </a:lnTo>
                  <a:lnTo>
                    <a:pt x="436" y="2010"/>
                  </a:lnTo>
                  <a:lnTo>
                    <a:pt x="420" y="1977"/>
                  </a:lnTo>
                  <a:lnTo>
                    <a:pt x="353" y="1843"/>
                  </a:lnTo>
                  <a:lnTo>
                    <a:pt x="286" y="1692"/>
                  </a:lnTo>
                  <a:lnTo>
                    <a:pt x="252" y="1508"/>
                  </a:lnTo>
                  <a:lnTo>
                    <a:pt x="202" y="1223"/>
                  </a:lnTo>
                  <a:lnTo>
                    <a:pt x="185" y="972"/>
                  </a:lnTo>
                  <a:lnTo>
                    <a:pt x="219" y="754"/>
                  </a:lnTo>
                  <a:lnTo>
                    <a:pt x="252" y="570"/>
                  </a:lnTo>
                  <a:lnTo>
                    <a:pt x="319" y="419"/>
                  </a:lnTo>
                  <a:lnTo>
                    <a:pt x="386" y="318"/>
                  </a:lnTo>
                  <a:lnTo>
                    <a:pt x="453" y="235"/>
                  </a:lnTo>
                  <a:lnTo>
                    <a:pt x="520" y="201"/>
                  </a:lnTo>
                  <a:lnTo>
                    <a:pt x="637" y="201"/>
                  </a:lnTo>
                  <a:lnTo>
                    <a:pt x="704" y="235"/>
                  </a:lnTo>
                  <a:lnTo>
                    <a:pt x="788" y="268"/>
                  </a:lnTo>
                  <a:lnTo>
                    <a:pt x="872" y="318"/>
                  </a:lnTo>
                  <a:lnTo>
                    <a:pt x="956" y="385"/>
                  </a:lnTo>
                  <a:lnTo>
                    <a:pt x="1056" y="486"/>
                  </a:lnTo>
                  <a:lnTo>
                    <a:pt x="1140" y="586"/>
                  </a:lnTo>
                  <a:lnTo>
                    <a:pt x="1174" y="603"/>
                  </a:lnTo>
                  <a:lnTo>
                    <a:pt x="1207" y="620"/>
                  </a:lnTo>
                  <a:lnTo>
                    <a:pt x="1241" y="620"/>
                  </a:lnTo>
                  <a:lnTo>
                    <a:pt x="1291" y="603"/>
                  </a:lnTo>
                  <a:lnTo>
                    <a:pt x="1308" y="570"/>
                  </a:lnTo>
                  <a:lnTo>
                    <a:pt x="1324" y="536"/>
                  </a:lnTo>
                  <a:lnTo>
                    <a:pt x="1324" y="503"/>
                  </a:lnTo>
                  <a:lnTo>
                    <a:pt x="1308" y="469"/>
                  </a:lnTo>
                  <a:lnTo>
                    <a:pt x="1190" y="335"/>
                  </a:lnTo>
                  <a:lnTo>
                    <a:pt x="1073" y="218"/>
                  </a:lnTo>
                  <a:lnTo>
                    <a:pt x="956" y="134"/>
                  </a:lnTo>
                  <a:lnTo>
                    <a:pt x="839" y="67"/>
                  </a:lnTo>
                  <a:lnTo>
                    <a:pt x="738" y="34"/>
                  </a:lnTo>
                  <a:lnTo>
                    <a:pt x="6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g27fab8e85f3_0_691"/>
            <p:cNvSpPr/>
            <p:nvPr/>
          </p:nvSpPr>
          <p:spPr>
            <a:xfrm>
              <a:off x="2983125" y="730775"/>
              <a:ext cx="8000" cy="7125"/>
            </a:xfrm>
            <a:custGeom>
              <a:rect b="b" l="l" r="r" t="t"/>
              <a:pathLst>
                <a:path extrusionOk="0" h="285" w="320">
                  <a:moveTo>
                    <a:pt x="219" y="0"/>
                  </a:moveTo>
                  <a:lnTo>
                    <a:pt x="168" y="17"/>
                  </a:lnTo>
                  <a:lnTo>
                    <a:pt x="135" y="34"/>
                  </a:lnTo>
                  <a:lnTo>
                    <a:pt x="51" y="117"/>
                  </a:lnTo>
                  <a:lnTo>
                    <a:pt x="18" y="134"/>
                  </a:lnTo>
                  <a:lnTo>
                    <a:pt x="1" y="168"/>
                  </a:lnTo>
                  <a:lnTo>
                    <a:pt x="1" y="218"/>
                  </a:lnTo>
                  <a:lnTo>
                    <a:pt x="18" y="251"/>
                  </a:lnTo>
                  <a:lnTo>
                    <a:pt x="68" y="285"/>
                  </a:lnTo>
                  <a:lnTo>
                    <a:pt x="101" y="285"/>
                  </a:lnTo>
                  <a:lnTo>
                    <a:pt x="168" y="268"/>
                  </a:lnTo>
                  <a:lnTo>
                    <a:pt x="286" y="184"/>
                  </a:lnTo>
                  <a:lnTo>
                    <a:pt x="302" y="151"/>
                  </a:lnTo>
                  <a:lnTo>
                    <a:pt x="319" y="117"/>
                  </a:lnTo>
                  <a:lnTo>
                    <a:pt x="302" y="67"/>
                  </a:lnTo>
                  <a:lnTo>
                    <a:pt x="286" y="34"/>
                  </a:lnTo>
                  <a:lnTo>
                    <a:pt x="252" y="17"/>
                  </a:lnTo>
                  <a:lnTo>
                    <a:pt x="21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g27fab8e85f3_0_691"/>
            <p:cNvSpPr/>
            <p:nvPr/>
          </p:nvSpPr>
          <p:spPr>
            <a:xfrm>
              <a:off x="2952150" y="725325"/>
              <a:ext cx="90475" cy="13000"/>
            </a:xfrm>
            <a:custGeom>
              <a:rect b="b" l="l" r="r" t="t"/>
              <a:pathLst>
                <a:path extrusionOk="0" h="520" w="3619">
                  <a:moveTo>
                    <a:pt x="84" y="0"/>
                  </a:moveTo>
                  <a:lnTo>
                    <a:pt x="50" y="17"/>
                  </a:lnTo>
                  <a:lnTo>
                    <a:pt x="17" y="51"/>
                  </a:lnTo>
                  <a:lnTo>
                    <a:pt x="0" y="84"/>
                  </a:lnTo>
                  <a:lnTo>
                    <a:pt x="0" y="118"/>
                  </a:lnTo>
                  <a:lnTo>
                    <a:pt x="17" y="151"/>
                  </a:lnTo>
                  <a:lnTo>
                    <a:pt x="50" y="185"/>
                  </a:lnTo>
                  <a:lnTo>
                    <a:pt x="101" y="218"/>
                  </a:lnTo>
                  <a:lnTo>
                    <a:pt x="184" y="285"/>
                  </a:lnTo>
                  <a:lnTo>
                    <a:pt x="318" y="335"/>
                  </a:lnTo>
                  <a:lnTo>
                    <a:pt x="519" y="402"/>
                  </a:lnTo>
                  <a:lnTo>
                    <a:pt x="771" y="453"/>
                  </a:lnTo>
                  <a:lnTo>
                    <a:pt x="1039" y="486"/>
                  </a:lnTo>
                  <a:lnTo>
                    <a:pt x="1340" y="503"/>
                  </a:lnTo>
                  <a:lnTo>
                    <a:pt x="1759" y="520"/>
                  </a:lnTo>
                  <a:lnTo>
                    <a:pt x="1860" y="520"/>
                  </a:lnTo>
                  <a:lnTo>
                    <a:pt x="2295" y="503"/>
                  </a:lnTo>
                  <a:lnTo>
                    <a:pt x="2597" y="486"/>
                  </a:lnTo>
                  <a:lnTo>
                    <a:pt x="2865" y="453"/>
                  </a:lnTo>
                  <a:lnTo>
                    <a:pt x="3099" y="402"/>
                  </a:lnTo>
                  <a:lnTo>
                    <a:pt x="3300" y="335"/>
                  </a:lnTo>
                  <a:lnTo>
                    <a:pt x="3434" y="285"/>
                  </a:lnTo>
                  <a:lnTo>
                    <a:pt x="3535" y="218"/>
                  </a:lnTo>
                  <a:lnTo>
                    <a:pt x="3585" y="185"/>
                  </a:lnTo>
                  <a:lnTo>
                    <a:pt x="3602" y="151"/>
                  </a:lnTo>
                  <a:lnTo>
                    <a:pt x="3618" y="118"/>
                  </a:lnTo>
                  <a:lnTo>
                    <a:pt x="3618" y="84"/>
                  </a:lnTo>
                  <a:lnTo>
                    <a:pt x="3602" y="51"/>
                  </a:lnTo>
                  <a:lnTo>
                    <a:pt x="3585" y="17"/>
                  </a:lnTo>
                  <a:lnTo>
                    <a:pt x="3551" y="0"/>
                  </a:lnTo>
                  <a:lnTo>
                    <a:pt x="3468" y="0"/>
                  </a:lnTo>
                  <a:lnTo>
                    <a:pt x="3451" y="34"/>
                  </a:lnTo>
                  <a:lnTo>
                    <a:pt x="3401" y="67"/>
                  </a:lnTo>
                  <a:lnTo>
                    <a:pt x="3334" y="101"/>
                  </a:lnTo>
                  <a:lnTo>
                    <a:pt x="3233" y="151"/>
                  </a:lnTo>
                  <a:lnTo>
                    <a:pt x="3099" y="201"/>
                  </a:lnTo>
                  <a:lnTo>
                    <a:pt x="2881" y="235"/>
                  </a:lnTo>
                  <a:lnTo>
                    <a:pt x="2613" y="285"/>
                  </a:lnTo>
                  <a:lnTo>
                    <a:pt x="2278" y="302"/>
                  </a:lnTo>
                  <a:lnTo>
                    <a:pt x="1860" y="319"/>
                  </a:lnTo>
                  <a:lnTo>
                    <a:pt x="1759" y="319"/>
                  </a:lnTo>
                  <a:lnTo>
                    <a:pt x="1357" y="302"/>
                  </a:lnTo>
                  <a:lnTo>
                    <a:pt x="1005" y="285"/>
                  </a:lnTo>
                  <a:lnTo>
                    <a:pt x="737" y="235"/>
                  </a:lnTo>
                  <a:lnTo>
                    <a:pt x="536" y="201"/>
                  </a:lnTo>
                  <a:lnTo>
                    <a:pt x="402" y="151"/>
                  </a:lnTo>
                  <a:lnTo>
                    <a:pt x="302" y="101"/>
                  </a:lnTo>
                  <a:lnTo>
                    <a:pt x="235" y="67"/>
                  </a:lnTo>
                  <a:lnTo>
                    <a:pt x="184" y="34"/>
                  </a:lnTo>
                  <a:lnTo>
                    <a:pt x="151" y="17"/>
                  </a:lnTo>
                  <a:lnTo>
                    <a:pt x="11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27fab8e85f3_0_691"/>
            <p:cNvSpPr/>
            <p:nvPr/>
          </p:nvSpPr>
          <p:spPr>
            <a:xfrm>
              <a:off x="2944175" y="716950"/>
              <a:ext cx="106825" cy="41900"/>
            </a:xfrm>
            <a:custGeom>
              <a:rect b="b" l="l" r="r" t="t"/>
              <a:pathLst>
                <a:path extrusionOk="0" h="1676" w="4273">
                  <a:moveTo>
                    <a:pt x="252" y="0"/>
                  </a:moveTo>
                  <a:lnTo>
                    <a:pt x="219" y="17"/>
                  </a:lnTo>
                  <a:lnTo>
                    <a:pt x="168" y="51"/>
                  </a:lnTo>
                  <a:lnTo>
                    <a:pt x="101" y="118"/>
                  </a:lnTo>
                  <a:lnTo>
                    <a:pt x="68" y="185"/>
                  </a:lnTo>
                  <a:lnTo>
                    <a:pt x="34" y="252"/>
                  </a:lnTo>
                  <a:lnTo>
                    <a:pt x="1" y="335"/>
                  </a:lnTo>
                  <a:lnTo>
                    <a:pt x="1" y="436"/>
                  </a:lnTo>
                  <a:lnTo>
                    <a:pt x="1" y="536"/>
                  </a:lnTo>
                  <a:lnTo>
                    <a:pt x="18" y="637"/>
                  </a:lnTo>
                  <a:lnTo>
                    <a:pt x="51" y="737"/>
                  </a:lnTo>
                  <a:lnTo>
                    <a:pt x="101" y="838"/>
                  </a:lnTo>
                  <a:lnTo>
                    <a:pt x="152" y="922"/>
                  </a:lnTo>
                  <a:lnTo>
                    <a:pt x="219" y="1022"/>
                  </a:lnTo>
                  <a:lnTo>
                    <a:pt x="302" y="1106"/>
                  </a:lnTo>
                  <a:lnTo>
                    <a:pt x="386" y="1190"/>
                  </a:lnTo>
                  <a:lnTo>
                    <a:pt x="487" y="1257"/>
                  </a:lnTo>
                  <a:lnTo>
                    <a:pt x="587" y="1324"/>
                  </a:lnTo>
                  <a:lnTo>
                    <a:pt x="838" y="1458"/>
                  </a:lnTo>
                  <a:lnTo>
                    <a:pt x="1107" y="1541"/>
                  </a:lnTo>
                  <a:lnTo>
                    <a:pt x="1425" y="1608"/>
                  </a:lnTo>
                  <a:lnTo>
                    <a:pt x="1760" y="1659"/>
                  </a:lnTo>
                  <a:lnTo>
                    <a:pt x="2128" y="1675"/>
                  </a:lnTo>
                  <a:lnTo>
                    <a:pt x="2514" y="1659"/>
                  </a:lnTo>
                  <a:lnTo>
                    <a:pt x="2865" y="1608"/>
                  </a:lnTo>
                  <a:lnTo>
                    <a:pt x="3184" y="1541"/>
                  </a:lnTo>
                  <a:lnTo>
                    <a:pt x="3468" y="1441"/>
                  </a:lnTo>
                  <a:lnTo>
                    <a:pt x="3586" y="1374"/>
                  </a:lnTo>
                  <a:lnTo>
                    <a:pt x="3703" y="1307"/>
                  </a:lnTo>
                  <a:lnTo>
                    <a:pt x="3820" y="1240"/>
                  </a:lnTo>
                  <a:lnTo>
                    <a:pt x="3921" y="1156"/>
                  </a:lnTo>
                  <a:lnTo>
                    <a:pt x="4004" y="1072"/>
                  </a:lnTo>
                  <a:lnTo>
                    <a:pt x="4071" y="989"/>
                  </a:lnTo>
                  <a:lnTo>
                    <a:pt x="4138" y="888"/>
                  </a:lnTo>
                  <a:lnTo>
                    <a:pt x="4189" y="788"/>
                  </a:lnTo>
                  <a:lnTo>
                    <a:pt x="4256" y="620"/>
                  </a:lnTo>
                  <a:lnTo>
                    <a:pt x="4272" y="436"/>
                  </a:lnTo>
                  <a:lnTo>
                    <a:pt x="4256" y="335"/>
                  </a:lnTo>
                  <a:lnTo>
                    <a:pt x="4239" y="252"/>
                  </a:lnTo>
                  <a:lnTo>
                    <a:pt x="4205" y="185"/>
                  </a:lnTo>
                  <a:lnTo>
                    <a:pt x="4172" y="118"/>
                  </a:lnTo>
                  <a:lnTo>
                    <a:pt x="4088" y="51"/>
                  </a:lnTo>
                  <a:lnTo>
                    <a:pt x="4055" y="17"/>
                  </a:lnTo>
                  <a:lnTo>
                    <a:pt x="4021" y="0"/>
                  </a:lnTo>
                  <a:lnTo>
                    <a:pt x="3988" y="17"/>
                  </a:lnTo>
                  <a:lnTo>
                    <a:pt x="3937" y="34"/>
                  </a:lnTo>
                  <a:lnTo>
                    <a:pt x="3921" y="51"/>
                  </a:lnTo>
                  <a:lnTo>
                    <a:pt x="3904" y="101"/>
                  </a:lnTo>
                  <a:lnTo>
                    <a:pt x="3904" y="134"/>
                  </a:lnTo>
                  <a:lnTo>
                    <a:pt x="3921" y="168"/>
                  </a:lnTo>
                  <a:lnTo>
                    <a:pt x="3954" y="201"/>
                  </a:lnTo>
                  <a:lnTo>
                    <a:pt x="3971" y="201"/>
                  </a:lnTo>
                  <a:lnTo>
                    <a:pt x="4004" y="252"/>
                  </a:lnTo>
                  <a:lnTo>
                    <a:pt x="4055" y="319"/>
                  </a:lnTo>
                  <a:lnTo>
                    <a:pt x="4071" y="436"/>
                  </a:lnTo>
                  <a:lnTo>
                    <a:pt x="4055" y="570"/>
                  </a:lnTo>
                  <a:lnTo>
                    <a:pt x="4004" y="704"/>
                  </a:lnTo>
                  <a:lnTo>
                    <a:pt x="3971" y="788"/>
                  </a:lnTo>
                  <a:lnTo>
                    <a:pt x="3887" y="905"/>
                  </a:lnTo>
                  <a:lnTo>
                    <a:pt x="3753" y="1022"/>
                  </a:lnTo>
                  <a:lnTo>
                    <a:pt x="3569" y="1156"/>
                  </a:lnTo>
                  <a:lnTo>
                    <a:pt x="3468" y="1223"/>
                  </a:lnTo>
                  <a:lnTo>
                    <a:pt x="3334" y="1273"/>
                  </a:lnTo>
                  <a:lnTo>
                    <a:pt x="3184" y="1324"/>
                  </a:lnTo>
                  <a:lnTo>
                    <a:pt x="3016" y="1374"/>
                  </a:lnTo>
                  <a:lnTo>
                    <a:pt x="2832" y="1407"/>
                  </a:lnTo>
                  <a:lnTo>
                    <a:pt x="2614" y="1441"/>
                  </a:lnTo>
                  <a:lnTo>
                    <a:pt x="2396" y="1458"/>
                  </a:lnTo>
                  <a:lnTo>
                    <a:pt x="2128" y="1474"/>
                  </a:lnTo>
                  <a:lnTo>
                    <a:pt x="1793" y="1458"/>
                  </a:lnTo>
                  <a:lnTo>
                    <a:pt x="1475" y="1424"/>
                  </a:lnTo>
                  <a:lnTo>
                    <a:pt x="1190" y="1357"/>
                  </a:lnTo>
                  <a:lnTo>
                    <a:pt x="939" y="1273"/>
                  </a:lnTo>
                  <a:lnTo>
                    <a:pt x="721" y="1173"/>
                  </a:lnTo>
                  <a:lnTo>
                    <a:pt x="537" y="1039"/>
                  </a:lnTo>
                  <a:lnTo>
                    <a:pt x="453" y="972"/>
                  </a:lnTo>
                  <a:lnTo>
                    <a:pt x="386" y="905"/>
                  </a:lnTo>
                  <a:lnTo>
                    <a:pt x="319" y="821"/>
                  </a:lnTo>
                  <a:lnTo>
                    <a:pt x="269" y="737"/>
                  </a:lnTo>
                  <a:lnTo>
                    <a:pt x="219" y="587"/>
                  </a:lnTo>
                  <a:lnTo>
                    <a:pt x="202" y="436"/>
                  </a:lnTo>
                  <a:lnTo>
                    <a:pt x="219" y="319"/>
                  </a:lnTo>
                  <a:lnTo>
                    <a:pt x="252" y="252"/>
                  </a:lnTo>
                  <a:lnTo>
                    <a:pt x="302" y="201"/>
                  </a:lnTo>
                  <a:lnTo>
                    <a:pt x="319" y="201"/>
                  </a:lnTo>
                  <a:lnTo>
                    <a:pt x="336" y="168"/>
                  </a:lnTo>
                  <a:lnTo>
                    <a:pt x="353" y="134"/>
                  </a:lnTo>
                  <a:lnTo>
                    <a:pt x="369" y="101"/>
                  </a:lnTo>
                  <a:lnTo>
                    <a:pt x="353" y="51"/>
                  </a:lnTo>
                  <a:lnTo>
                    <a:pt x="319" y="34"/>
                  </a:lnTo>
                  <a:lnTo>
                    <a:pt x="286" y="17"/>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g27fab8e85f3_0_691"/>
            <p:cNvSpPr/>
            <p:nvPr/>
          </p:nvSpPr>
          <p:spPr>
            <a:xfrm>
              <a:off x="2946275" y="734125"/>
              <a:ext cx="27675" cy="12575"/>
            </a:xfrm>
            <a:custGeom>
              <a:rect b="b" l="l" r="r" t="t"/>
              <a:pathLst>
                <a:path extrusionOk="0" h="503" w="1107">
                  <a:moveTo>
                    <a:pt x="68" y="0"/>
                  </a:moveTo>
                  <a:lnTo>
                    <a:pt x="34" y="17"/>
                  </a:lnTo>
                  <a:lnTo>
                    <a:pt x="17" y="50"/>
                  </a:lnTo>
                  <a:lnTo>
                    <a:pt x="1" y="84"/>
                  </a:lnTo>
                  <a:lnTo>
                    <a:pt x="1" y="117"/>
                  </a:lnTo>
                  <a:lnTo>
                    <a:pt x="17" y="168"/>
                  </a:lnTo>
                  <a:lnTo>
                    <a:pt x="51" y="184"/>
                  </a:lnTo>
                  <a:lnTo>
                    <a:pt x="269" y="302"/>
                  </a:lnTo>
                  <a:lnTo>
                    <a:pt x="503" y="385"/>
                  </a:lnTo>
                  <a:lnTo>
                    <a:pt x="738" y="452"/>
                  </a:lnTo>
                  <a:lnTo>
                    <a:pt x="989" y="503"/>
                  </a:lnTo>
                  <a:lnTo>
                    <a:pt x="1039" y="503"/>
                  </a:lnTo>
                  <a:lnTo>
                    <a:pt x="1073" y="486"/>
                  </a:lnTo>
                  <a:lnTo>
                    <a:pt x="1090" y="452"/>
                  </a:lnTo>
                  <a:lnTo>
                    <a:pt x="1106" y="419"/>
                  </a:lnTo>
                  <a:lnTo>
                    <a:pt x="1106" y="369"/>
                  </a:lnTo>
                  <a:lnTo>
                    <a:pt x="1090" y="335"/>
                  </a:lnTo>
                  <a:lnTo>
                    <a:pt x="1056" y="318"/>
                  </a:lnTo>
                  <a:lnTo>
                    <a:pt x="1023" y="302"/>
                  </a:lnTo>
                  <a:lnTo>
                    <a:pt x="788" y="268"/>
                  </a:lnTo>
                  <a:lnTo>
                    <a:pt x="570" y="201"/>
                  </a:lnTo>
                  <a:lnTo>
                    <a:pt x="352" y="117"/>
                  </a:lnTo>
                  <a:lnTo>
                    <a:pt x="151" y="17"/>
                  </a:lnTo>
                  <a:lnTo>
                    <a:pt x="11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g27fab8e85f3_0_691"/>
            <p:cNvSpPr/>
            <p:nvPr/>
          </p:nvSpPr>
          <p:spPr>
            <a:xfrm>
              <a:off x="2989000" y="745425"/>
              <a:ext cx="25575" cy="6300"/>
            </a:xfrm>
            <a:custGeom>
              <a:rect b="b" l="l" r="r" t="t"/>
              <a:pathLst>
                <a:path extrusionOk="0" h="252" w="1023">
                  <a:moveTo>
                    <a:pt x="84" y="0"/>
                  </a:moveTo>
                  <a:lnTo>
                    <a:pt x="51" y="17"/>
                  </a:lnTo>
                  <a:lnTo>
                    <a:pt x="17" y="34"/>
                  </a:lnTo>
                  <a:lnTo>
                    <a:pt x="0" y="84"/>
                  </a:lnTo>
                  <a:lnTo>
                    <a:pt x="0" y="118"/>
                  </a:lnTo>
                  <a:lnTo>
                    <a:pt x="17" y="151"/>
                  </a:lnTo>
                  <a:lnTo>
                    <a:pt x="34" y="185"/>
                  </a:lnTo>
                  <a:lnTo>
                    <a:pt x="67" y="201"/>
                  </a:lnTo>
                  <a:lnTo>
                    <a:pt x="302" y="235"/>
                  </a:lnTo>
                  <a:lnTo>
                    <a:pt x="520" y="252"/>
                  </a:lnTo>
                  <a:lnTo>
                    <a:pt x="737" y="235"/>
                  </a:lnTo>
                  <a:lnTo>
                    <a:pt x="938" y="201"/>
                  </a:lnTo>
                  <a:lnTo>
                    <a:pt x="972" y="185"/>
                  </a:lnTo>
                  <a:lnTo>
                    <a:pt x="1005" y="168"/>
                  </a:lnTo>
                  <a:lnTo>
                    <a:pt x="1022" y="118"/>
                  </a:lnTo>
                  <a:lnTo>
                    <a:pt x="1022" y="84"/>
                  </a:lnTo>
                  <a:lnTo>
                    <a:pt x="1005" y="51"/>
                  </a:lnTo>
                  <a:lnTo>
                    <a:pt x="972" y="17"/>
                  </a:lnTo>
                  <a:lnTo>
                    <a:pt x="938" y="0"/>
                  </a:lnTo>
                  <a:lnTo>
                    <a:pt x="905" y="0"/>
                  </a:lnTo>
                  <a:lnTo>
                    <a:pt x="704" y="34"/>
                  </a:lnTo>
                  <a:lnTo>
                    <a:pt x="503" y="51"/>
                  </a:lnTo>
                  <a:lnTo>
                    <a:pt x="319" y="34"/>
                  </a:lnTo>
                  <a:lnTo>
                    <a:pt x="11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g27fab8e85f3_0_691"/>
            <p:cNvSpPr/>
            <p:nvPr/>
          </p:nvSpPr>
          <p:spPr>
            <a:xfrm>
              <a:off x="3025850" y="732850"/>
              <a:ext cx="23475" cy="13850"/>
            </a:xfrm>
            <a:custGeom>
              <a:rect b="b" l="l" r="r" t="t"/>
              <a:pathLst>
                <a:path extrusionOk="0" h="554" w="939">
                  <a:moveTo>
                    <a:pt x="838" y="1"/>
                  </a:moveTo>
                  <a:lnTo>
                    <a:pt x="804" y="18"/>
                  </a:lnTo>
                  <a:lnTo>
                    <a:pt x="771" y="34"/>
                  </a:lnTo>
                  <a:lnTo>
                    <a:pt x="603" y="152"/>
                  </a:lnTo>
                  <a:lnTo>
                    <a:pt x="436" y="235"/>
                  </a:lnTo>
                  <a:lnTo>
                    <a:pt x="268" y="302"/>
                  </a:lnTo>
                  <a:lnTo>
                    <a:pt x="67" y="353"/>
                  </a:lnTo>
                  <a:lnTo>
                    <a:pt x="34" y="369"/>
                  </a:lnTo>
                  <a:lnTo>
                    <a:pt x="17" y="403"/>
                  </a:lnTo>
                  <a:lnTo>
                    <a:pt x="0" y="436"/>
                  </a:lnTo>
                  <a:lnTo>
                    <a:pt x="0" y="470"/>
                  </a:lnTo>
                  <a:lnTo>
                    <a:pt x="0" y="503"/>
                  </a:lnTo>
                  <a:lnTo>
                    <a:pt x="34" y="537"/>
                  </a:lnTo>
                  <a:lnTo>
                    <a:pt x="51" y="554"/>
                  </a:lnTo>
                  <a:lnTo>
                    <a:pt x="118" y="554"/>
                  </a:lnTo>
                  <a:lnTo>
                    <a:pt x="319" y="503"/>
                  </a:lnTo>
                  <a:lnTo>
                    <a:pt x="520" y="420"/>
                  </a:lnTo>
                  <a:lnTo>
                    <a:pt x="721" y="319"/>
                  </a:lnTo>
                  <a:lnTo>
                    <a:pt x="888" y="185"/>
                  </a:lnTo>
                  <a:lnTo>
                    <a:pt x="922" y="152"/>
                  </a:lnTo>
                  <a:lnTo>
                    <a:pt x="938" y="118"/>
                  </a:lnTo>
                  <a:lnTo>
                    <a:pt x="922" y="85"/>
                  </a:lnTo>
                  <a:lnTo>
                    <a:pt x="905" y="51"/>
                  </a:lnTo>
                  <a:lnTo>
                    <a:pt x="888" y="18"/>
                  </a:lnTo>
                  <a:lnTo>
                    <a:pt x="83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27fab8e85f3_0_691"/>
            <p:cNvSpPr/>
            <p:nvPr/>
          </p:nvSpPr>
          <p:spPr>
            <a:xfrm>
              <a:off x="2996125" y="694325"/>
              <a:ext cx="9225" cy="7150"/>
            </a:xfrm>
            <a:custGeom>
              <a:rect b="b" l="l" r="r" t="t"/>
              <a:pathLst>
                <a:path extrusionOk="0" h="286" w="369">
                  <a:moveTo>
                    <a:pt x="101" y="1"/>
                  </a:moveTo>
                  <a:lnTo>
                    <a:pt x="50" y="18"/>
                  </a:lnTo>
                  <a:lnTo>
                    <a:pt x="34" y="34"/>
                  </a:lnTo>
                  <a:lnTo>
                    <a:pt x="0" y="68"/>
                  </a:lnTo>
                  <a:lnTo>
                    <a:pt x="0" y="101"/>
                  </a:lnTo>
                  <a:lnTo>
                    <a:pt x="0" y="152"/>
                  </a:lnTo>
                  <a:lnTo>
                    <a:pt x="34" y="185"/>
                  </a:lnTo>
                  <a:lnTo>
                    <a:pt x="50" y="202"/>
                  </a:lnTo>
                  <a:lnTo>
                    <a:pt x="101" y="202"/>
                  </a:lnTo>
                  <a:lnTo>
                    <a:pt x="151" y="219"/>
                  </a:lnTo>
                  <a:lnTo>
                    <a:pt x="201" y="252"/>
                  </a:lnTo>
                  <a:lnTo>
                    <a:pt x="235" y="269"/>
                  </a:lnTo>
                  <a:lnTo>
                    <a:pt x="268" y="286"/>
                  </a:lnTo>
                  <a:lnTo>
                    <a:pt x="302" y="269"/>
                  </a:lnTo>
                  <a:lnTo>
                    <a:pt x="335" y="252"/>
                  </a:lnTo>
                  <a:lnTo>
                    <a:pt x="369" y="219"/>
                  </a:lnTo>
                  <a:lnTo>
                    <a:pt x="369" y="185"/>
                  </a:lnTo>
                  <a:lnTo>
                    <a:pt x="369" y="152"/>
                  </a:lnTo>
                  <a:lnTo>
                    <a:pt x="352" y="118"/>
                  </a:lnTo>
                  <a:lnTo>
                    <a:pt x="285" y="68"/>
                  </a:lnTo>
                  <a:lnTo>
                    <a:pt x="235" y="34"/>
                  </a:lnTo>
                  <a:lnTo>
                    <a:pt x="168"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g27fab8e85f3_0_691"/>
            <p:cNvSpPr/>
            <p:nvPr/>
          </p:nvSpPr>
          <p:spPr>
            <a:xfrm>
              <a:off x="2991500" y="716100"/>
              <a:ext cx="9250" cy="6725"/>
            </a:xfrm>
            <a:custGeom>
              <a:rect b="b" l="l" r="r" t="t"/>
              <a:pathLst>
                <a:path extrusionOk="0" h="269" w="370">
                  <a:moveTo>
                    <a:pt x="51" y="1"/>
                  </a:moveTo>
                  <a:lnTo>
                    <a:pt x="18" y="34"/>
                  </a:lnTo>
                  <a:lnTo>
                    <a:pt x="1" y="51"/>
                  </a:lnTo>
                  <a:lnTo>
                    <a:pt x="1" y="101"/>
                  </a:lnTo>
                  <a:lnTo>
                    <a:pt x="1" y="135"/>
                  </a:lnTo>
                  <a:lnTo>
                    <a:pt x="18" y="168"/>
                  </a:lnTo>
                  <a:lnTo>
                    <a:pt x="68" y="219"/>
                  </a:lnTo>
                  <a:lnTo>
                    <a:pt x="135" y="252"/>
                  </a:lnTo>
                  <a:lnTo>
                    <a:pt x="202" y="269"/>
                  </a:lnTo>
                  <a:lnTo>
                    <a:pt x="302" y="269"/>
                  </a:lnTo>
                  <a:lnTo>
                    <a:pt x="336" y="252"/>
                  </a:lnTo>
                  <a:lnTo>
                    <a:pt x="353" y="219"/>
                  </a:lnTo>
                  <a:lnTo>
                    <a:pt x="369" y="168"/>
                  </a:lnTo>
                  <a:lnTo>
                    <a:pt x="353" y="135"/>
                  </a:lnTo>
                  <a:lnTo>
                    <a:pt x="336" y="101"/>
                  </a:lnTo>
                  <a:lnTo>
                    <a:pt x="302" y="85"/>
                  </a:lnTo>
                  <a:lnTo>
                    <a:pt x="269" y="68"/>
                  </a:lnTo>
                  <a:lnTo>
                    <a:pt x="219" y="68"/>
                  </a:lnTo>
                  <a:lnTo>
                    <a:pt x="168" y="34"/>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g27fab8e85f3_0_691"/>
            <p:cNvSpPr/>
            <p:nvPr/>
          </p:nvSpPr>
          <p:spPr>
            <a:xfrm>
              <a:off x="2990250" y="694325"/>
              <a:ext cx="10925" cy="16775"/>
            </a:xfrm>
            <a:custGeom>
              <a:rect b="b" l="l" r="r" t="t"/>
              <a:pathLst>
                <a:path extrusionOk="0" h="671" w="437">
                  <a:moveTo>
                    <a:pt x="336" y="1"/>
                  </a:moveTo>
                  <a:lnTo>
                    <a:pt x="269" y="18"/>
                  </a:lnTo>
                  <a:lnTo>
                    <a:pt x="202" y="34"/>
                  </a:lnTo>
                  <a:lnTo>
                    <a:pt x="151" y="68"/>
                  </a:lnTo>
                  <a:lnTo>
                    <a:pt x="101" y="101"/>
                  </a:lnTo>
                  <a:lnTo>
                    <a:pt x="51" y="152"/>
                  </a:lnTo>
                  <a:lnTo>
                    <a:pt x="17" y="219"/>
                  </a:lnTo>
                  <a:lnTo>
                    <a:pt x="1" y="269"/>
                  </a:lnTo>
                  <a:lnTo>
                    <a:pt x="1" y="336"/>
                  </a:lnTo>
                  <a:lnTo>
                    <a:pt x="1" y="403"/>
                  </a:lnTo>
                  <a:lnTo>
                    <a:pt x="17" y="470"/>
                  </a:lnTo>
                  <a:lnTo>
                    <a:pt x="51" y="537"/>
                  </a:lnTo>
                  <a:lnTo>
                    <a:pt x="101" y="587"/>
                  </a:lnTo>
                  <a:lnTo>
                    <a:pt x="151" y="621"/>
                  </a:lnTo>
                  <a:lnTo>
                    <a:pt x="202" y="654"/>
                  </a:lnTo>
                  <a:lnTo>
                    <a:pt x="269" y="671"/>
                  </a:lnTo>
                  <a:lnTo>
                    <a:pt x="369" y="671"/>
                  </a:lnTo>
                  <a:lnTo>
                    <a:pt x="403" y="654"/>
                  </a:lnTo>
                  <a:lnTo>
                    <a:pt x="419" y="621"/>
                  </a:lnTo>
                  <a:lnTo>
                    <a:pt x="436" y="570"/>
                  </a:lnTo>
                  <a:lnTo>
                    <a:pt x="419" y="537"/>
                  </a:lnTo>
                  <a:lnTo>
                    <a:pt x="403" y="503"/>
                  </a:lnTo>
                  <a:lnTo>
                    <a:pt x="369" y="487"/>
                  </a:lnTo>
                  <a:lnTo>
                    <a:pt x="336" y="470"/>
                  </a:lnTo>
                  <a:lnTo>
                    <a:pt x="285" y="470"/>
                  </a:lnTo>
                  <a:lnTo>
                    <a:pt x="235" y="436"/>
                  </a:lnTo>
                  <a:lnTo>
                    <a:pt x="202" y="403"/>
                  </a:lnTo>
                  <a:lnTo>
                    <a:pt x="202" y="336"/>
                  </a:lnTo>
                  <a:lnTo>
                    <a:pt x="202" y="286"/>
                  </a:lnTo>
                  <a:lnTo>
                    <a:pt x="235" y="252"/>
                  </a:lnTo>
                  <a:lnTo>
                    <a:pt x="285" y="219"/>
                  </a:lnTo>
                  <a:lnTo>
                    <a:pt x="336" y="202"/>
                  </a:lnTo>
                  <a:lnTo>
                    <a:pt x="369" y="202"/>
                  </a:lnTo>
                  <a:lnTo>
                    <a:pt x="403" y="185"/>
                  </a:lnTo>
                  <a:lnTo>
                    <a:pt x="419" y="152"/>
                  </a:lnTo>
                  <a:lnTo>
                    <a:pt x="436" y="101"/>
                  </a:lnTo>
                  <a:lnTo>
                    <a:pt x="419" y="68"/>
                  </a:lnTo>
                  <a:lnTo>
                    <a:pt x="403" y="34"/>
                  </a:lnTo>
                  <a:lnTo>
                    <a:pt x="369" y="18"/>
                  </a:lnTo>
                  <a:lnTo>
                    <a:pt x="3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g27fab8e85f3_0_691"/>
            <p:cNvSpPr/>
            <p:nvPr/>
          </p:nvSpPr>
          <p:spPr>
            <a:xfrm>
              <a:off x="2996125" y="706050"/>
              <a:ext cx="10900" cy="16775"/>
            </a:xfrm>
            <a:custGeom>
              <a:rect b="b" l="l" r="r" t="t"/>
              <a:pathLst>
                <a:path extrusionOk="0" h="671" w="436">
                  <a:moveTo>
                    <a:pt x="101" y="1"/>
                  </a:moveTo>
                  <a:lnTo>
                    <a:pt x="50" y="18"/>
                  </a:lnTo>
                  <a:lnTo>
                    <a:pt x="34" y="34"/>
                  </a:lnTo>
                  <a:lnTo>
                    <a:pt x="0" y="68"/>
                  </a:lnTo>
                  <a:lnTo>
                    <a:pt x="0" y="101"/>
                  </a:lnTo>
                  <a:lnTo>
                    <a:pt x="0" y="152"/>
                  </a:lnTo>
                  <a:lnTo>
                    <a:pt x="34" y="185"/>
                  </a:lnTo>
                  <a:lnTo>
                    <a:pt x="50" y="202"/>
                  </a:lnTo>
                  <a:lnTo>
                    <a:pt x="101" y="202"/>
                  </a:lnTo>
                  <a:lnTo>
                    <a:pt x="151" y="219"/>
                  </a:lnTo>
                  <a:lnTo>
                    <a:pt x="184" y="252"/>
                  </a:lnTo>
                  <a:lnTo>
                    <a:pt x="218" y="286"/>
                  </a:lnTo>
                  <a:lnTo>
                    <a:pt x="235" y="336"/>
                  </a:lnTo>
                  <a:lnTo>
                    <a:pt x="218" y="403"/>
                  </a:lnTo>
                  <a:lnTo>
                    <a:pt x="184" y="436"/>
                  </a:lnTo>
                  <a:lnTo>
                    <a:pt x="151" y="470"/>
                  </a:lnTo>
                  <a:lnTo>
                    <a:pt x="101" y="470"/>
                  </a:lnTo>
                  <a:lnTo>
                    <a:pt x="50" y="487"/>
                  </a:lnTo>
                  <a:lnTo>
                    <a:pt x="34" y="503"/>
                  </a:lnTo>
                  <a:lnTo>
                    <a:pt x="0" y="537"/>
                  </a:lnTo>
                  <a:lnTo>
                    <a:pt x="0" y="570"/>
                  </a:lnTo>
                  <a:lnTo>
                    <a:pt x="0" y="621"/>
                  </a:lnTo>
                  <a:lnTo>
                    <a:pt x="34" y="654"/>
                  </a:lnTo>
                  <a:lnTo>
                    <a:pt x="50" y="671"/>
                  </a:lnTo>
                  <a:lnTo>
                    <a:pt x="168" y="671"/>
                  </a:lnTo>
                  <a:lnTo>
                    <a:pt x="235" y="654"/>
                  </a:lnTo>
                  <a:lnTo>
                    <a:pt x="285" y="621"/>
                  </a:lnTo>
                  <a:lnTo>
                    <a:pt x="335" y="587"/>
                  </a:lnTo>
                  <a:lnTo>
                    <a:pt x="369" y="537"/>
                  </a:lnTo>
                  <a:lnTo>
                    <a:pt x="402" y="470"/>
                  </a:lnTo>
                  <a:lnTo>
                    <a:pt x="419" y="403"/>
                  </a:lnTo>
                  <a:lnTo>
                    <a:pt x="436" y="336"/>
                  </a:lnTo>
                  <a:lnTo>
                    <a:pt x="419" y="269"/>
                  </a:lnTo>
                  <a:lnTo>
                    <a:pt x="402" y="219"/>
                  </a:lnTo>
                  <a:lnTo>
                    <a:pt x="369" y="152"/>
                  </a:lnTo>
                  <a:lnTo>
                    <a:pt x="335" y="101"/>
                  </a:lnTo>
                  <a:lnTo>
                    <a:pt x="285" y="68"/>
                  </a:lnTo>
                  <a:lnTo>
                    <a:pt x="235" y="34"/>
                  </a:lnTo>
                  <a:lnTo>
                    <a:pt x="168"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27fab8e85f3_0_691"/>
            <p:cNvSpPr/>
            <p:nvPr/>
          </p:nvSpPr>
          <p:spPr>
            <a:xfrm>
              <a:off x="2995700" y="717775"/>
              <a:ext cx="5050" cy="8400"/>
            </a:xfrm>
            <a:custGeom>
              <a:rect b="b" l="l" r="r" t="t"/>
              <a:pathLst>
                <a:path extrusionOk="0" h="336" w="202">
                  <a:moveTo>
                    <a:pt x="101" y="1"/>
                  </a:moveTo>
                  <a:lnTo>
                    <a:pt x="51" y="18"/>
                  </a:lnTo>
                  <a:lnTo>
                    <a:pt x="34" y="34"/>
                  </a:lnTo>
                  <a:lnTo>
                    <a:pt x="0" y="68"/>
                  </a:lnTo>
                  <a:lnTo>
                    <a:pt x="0" y="101"/>
                  </a:lnTo>
                  <a:lnTo>
                    <a:pt x="0" y="235"/>
                  </a:lnTo>
                  <a:lnTo>
                    <a:pt x="0" y="269"/>
                  </a:lnTo>
                  <a:lnTo>
                    <a:pt x="34" y="302"/>
                  </a:lnTo>
                  <a:lnTo>
                    <a:pt x="51" y="319"/>
                  </a:lnTo>
                  <a:lnTo>
                    <a:pt x="101" y="336"/>
                  </a:lnTo>
                  <a:lnTo>
                    <a:pt x="134" y="319"/>
                  </a:lnTo>
                  <a:lnTo>
                    <a:pt x="168" y="302"/>
                  </a:lnTo>
                  <a:lnTo>
                    <a:pt x="185" y="269"/>
                  </a:lnTo>
                  <a:lnTo>
                    <a:pt x="201" y="235"/>
                  </a:lnTo>
                  <a:lnTo>
                    <a:pt x="201" y="101"/>
                  </a:lnTo>
                  <a:lnTo>
                    <a:pt x="185" y="68"/>
                  </a:lnTo>
                  <a:lnTo>
                    <a:pt x="168" y="34"/>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g27fab8e85f3_0_691"/>
            <p:cNvSpPr/>
            <p:nvPr/>
          </p:nvSpPr>
          <p:spPr>
            <a:xfrm>
              <a:off x="2995700" y="691400"/>
              <a:ext cx="5050" cy="7975"/>
            </a:xfrm>
            <a:custGeom>
              <a:rect b="b" l="l" r="r" t="t"/>
              <a:pathLst>
                <a:path extrusionOk="0" h="319" w="202">
                  <a:moveTo>
                    <a:pt x="101" y="1"/>
                  </a:moveTo>
                  <a:lnTo>
                    <a:pt x="51" y="17"/>
                  </a:lnTo>
                  <a:lnTo>
                    <a:pt x="34" y="34"/>
                  </a:lnTo>
                  <a:lnTo>
                    <a:pt x="0" y="68"/>
                  </a:lnTo>
                  <a:lnTo>
                    <a:pt x="0" y="101"/>
                  </a:lnTo>
                  <a:lnTo>
                    <a:pt x="0" y="218"/>
                  </a:lnTo>
                  <a:lnTo>
                    <a:pt x="0" y="269"/>
                  </a:lnTo>
                  <a:lnTo>
                    <a:pt x="34" y="302"/>
                  </a:lnTo>
                  <a:lnTo>
                    <a:pt x="51" y="319"/>
                  </a:lnTo>
                  <a:lnTo>
                    <a:pt x="134" y="319"/>
                  </a:lnTo>
                  <a:lnTo>
                    <a:pt x="168" y="302"/>
                  </a:lnTo>
                  <a:lnTo>
                    <a:pt x="185" y="269"/>
                  </a:lnTo>
                  <a:lnTo>
                    <a:pt x="201" y="218"/>
                  </a:lnTo>
                  <a:lnTo>
                    <a:pt x="201" y="101"/>
                  </a:lnTo>
                  <a:lnTo>
                    <a:pt x="185" y="68"/>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7fab8e85f3_0_2154"/>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84" name="Google Shape;184;g27fab8e85f3_0_2154"/>
          <p:cNvPicPr preferRelativeResize="0"/>
          <p:nvPr/>
        </p:nvPicPr>
        <p:blipFill rotWithShape="1">
          <a:blip r:embed="rId3">
            <a:alphaModFix/>
          </a:blip>
          <a:srcRect b="0" l="50052" r="16194" t="0"/>
          <a:stretch/>
        </p:blipFill>
        <p:spPr>
          <a:xfrm>
            <a:off x="50" y="0"/>
            <a:ext cx="3823799" cy="6858000"/>
          </a:xfrm>
          <a:prstGeom prst="rect">
            <a:avLst/>
          </a:prstGeom>
          <a:noFill/>
          <a:ln>
            <a:noFill/>
          </a:ln>
        </p:spPr>
      </p:pic>
      <p:sp>
        <p:nvSpPr>
          <p:cNvPr id="185" name="Google Shape;185;g27fab8e85f3_0_2154"/>
          <p:cNvSpPr txBox="1"/>
          <p:nvPr>
            <p:ph type="title"/>
          </p:nvPr>
        </p:nvSpPr>
        <p:spPr>
          <a:xfrm>
            <a:off x="4186175" y="260475"/>
            <a:ext cx="7167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Eligibility</a:t>
            </a:r>
            <a:endParaRPr b="1" sz="3600">
              <a:latin typeface="Arial"/>
              <a:ea typeface="Arial"/>
              <a:cs typeface="Arial"/>
              <a:sym typeface="Arial"/>
            </a:endParaRPr>
          </a:p>
        </p:txBody>
      </p:sp>
      <p:sp>
        <p:nvSpPr>
          <p:cNvPr id="186" name="Google Shape;186;g27fab8e85f3_0_2154"/>
          <p:cNvSpPr/>
          <p:nvPr/>
        </p:nvSpPr>
        <p:spPr>
          <a:xfrm>
            <a:off x="4186173" y="1606192"/>
            <a:ext cx="1915500" cy="19155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87" name="Google Shape;187;g27fab8e85f3_0_2154"/>
          <p:cNvGrpSpPr/>
          <p:nvPr/>
        </p:nvGrpSpPr>
        <p:grpSpPr>
          <a:xfrm>
            <a:off x="0" y="5948039"/>
            <a:ext cx="12192000" cy="909900"/>
            <a:chOff x="0" y="5948039"/>
            <a:chExt cx="12192000" cy="909900"/>
          </a:xfrm>
        </p:grpSpPr>
        <p:sp>
          <p:nvSpPr>
            <p:cNvPr id="188" name="Google Shape;188;g27fab8e85f3_0_2154"/>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89" name="Google Shape;189;g27fab8e85f3_0_2154"/>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190" name="Google Shape;190;g27fab8e85f3_0_2154"/>
          <p:cNvSpPr txBox="1"/>
          <p:nvPr>
            <p:ph idx="4294967295" type="body"/>
          </p:nvPr>
        </p:nvSpPr>
        <p:spPr>
          <a:xfrm>
            <a:off x="6464050" y="2299875"/>
            <a:ext cx="5052600" cy="32487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50000"/>
              </a:lnSpc>
              <a:spcBef>
                <a:spcPts val="1000"/>
              </a:spcBef>
              <a:spcAft>
                <a:spcPts val="0"/>
              </a:spcAft>
              <a:buSzPct val="77219"/>
              <a:buNone/>
            </a:pPr>
            <a:r>
              <a:rPr b="1" lang="en-US">
                <a:latin typeface="Arial"/>
                <a:ea typeface="Arial"/>
                <a:cs typeface="Arial"/>
                <a:sym typeface="Arial"/>
              </a:rPr>
              <a:t>Must be enrolled in a high-deductible health plan (HDHP)</a:t>
            </a:r>
            <a:endParaRPr b="1">
              <a:latin typeface="Arial"/>
              <a:ea typeface="Arial"/>
              <a:cs typeface="Arial"/>
              <a:sym typeface="Arial"/>
            </a:endParaRPr>
          </a:p>
          <a:p>
            <a:pPr indent="-312008" lvl="0" marL="342900" rtl="0" algn="l">
              <a:lnSpc>
                <a:spcPct val="150000"/>
              </a:lnSpc>
              <a:spcBef>
                <a:spcPts val="1000"/>
              </a:spcBef>
              <a:spcAft>
                <a:spcPts val="0"/>
              </a:spcAft>
              <a:buSzPct val="77219"/>
              <a:buChar char="•"/>
            </a:pPr>
            <a:r>
              <a:rPr lang="en-US">
                <a:latin typeface="Arial"/>
                <a:ea typeface="Arial"/>
                <a:cs typeface="Arial"/>
                <a:sym typeface="Arial"/>
              </a:rPr>
              <a:t>Cannot be enrolled in a PPT or HMO health plan</a:t>
            </a:r>
            <a:endParaRPr>
              <a:latin typeface="Arial"/>
              <a:ea typeface="Arial"/>
              <a:cs typeface="Arial"/>
              <a:sym typeface="Arial"/>
            </a:endParaRPr>
          </a:p>
          <a:p>
            <a:pPr indent="0" lvl="0" marL="0" rtl="0" algn="l">
              <a:lnSpc>
                <a:spcPct val="150000"/>
              </a:lnSpc>
              <a:spcBef>
                <a:spcPts val="1000"/>
              </a:spcBef>
              <a:spcAft>
                <a:spcPts val="0"/>
              </a:spcAft>
              <a:buSzPct val="77219"/>
              <a:buNone/>
            </a:pPr>
            <a:r>
              <a:rPr b="1" lang="en-US">
                <a:latin typeface="Arial"/>
                <a:ea typeface="Arial"/>
                <a:cs typeface="Arial"/>
                <a:sym typeface="Arial"/>
              </a:rPr>
              <a:t>Can be enrolled/covered by:</a:t>
            </a:r>
            <a:endParaRPr b="1">
              <a:latin typeface="Arial"/>
              <a:ea typeface="Arial"/>
              <a:cs typeface="Arial"/>
              <a:sym typeface="Arial"/>
            </a:endParaRPr>
          </a:p>
          <a:p>
            <a:pPr indent="-312008" lvl="0" marL="342900" rtl="0" algn="l">
              <a:lnSpc>
                <a:spcPct val="150000"/>
              </a:lnSpc>
              <a:spcBef>
                <a:spcPts val="1000"/>
              </a:spcBef>
              <a:spcAft>
                <a:spcPts val="0"/>
              </a:spcAft>
              <a:buSzPct val="77219"/>
              <a:buChar char="•"/>
            </a:pPr>
            <a:r>
              <a:rPr lang="en-US">
                <a:latin typeface="Arial"/>
                <a:ea typeface="Arial"/>
                <a:cs typeface="Arial"/>
                <a:sym typeface="Arial"/>
              </a:rPr>
              <a:t>Limited FSA or combination FSA</a:t>
            </a:r>
            <a:endParaRPr>
              <a:latin typeface="Arial"/>
              <a:ea typeface="Arial"/>
              <a:cs typeface="Arial"/>
              <a:sym typeface="Arial"/>
            </a:endParaRPr>
          </a:p>
          <a:p>
            <a:pPr indent="-312008" lvl="0" marL="342900" rtl="0" algn="l">
              <a:lnSpc>
                <a:spcPct val="150000"/>
              </a:lnSpc>
              <a:spcBef>
                <a:spcPts val="1000"/>
              </a:spcBef>
              <a:spcAft>
                <a:spcPts val="0"/>
              </a:spcAft>
              <a:buSzPct val="77219"/>
              <a:buChar char="•"/>
            </a:pPr>
            <a:r>
              <a:rPr lang="en-US">
                <a:latin typeface="Arial"/>
                <a:ea typeface="Arial"/>
                <a:cs typeface="Arial"/>
                <a:sym typeface="Arial"/>
              </a:rPr>
              <a:t>Dependent care FSA</a:t>
            </a:r>
            <a:endParaRPr>
              <a:latin typeface="Arial"/>
              <a:ea typeface="Arial"/>
              <a:cs typeface="Arial"/>
              <a:sym typeface="Arial"/>
            </a:endParaRPr>
          </a:p>
        </p:txBody>
      </p:sp>
      <p:grpSp>
        <p:nvGrpSpPr>
          <p:cNvPr id="191" name="Google Shape;191;g27fab8e85f3_0_2154"/>
          <p:cNvGrpSpPr/>
          <p:nvPr/>
        </p:nvGrpSpPr>
        <p:grpSpPr>
          <a:xfrm>
            <a:off x="4774256" y="2043522"/>
            <a:ext cx="739374" cy="1040874"/>
            <a:chOff x="839450" y="2772250"/>
            <a:chExt cx="72900" cy="102625"/>
          </a:xfrm>
        </p:grpSpPr>
        <p:sp>
          <p:nvSpPr>
            <p:cNvPr id="192" name="Google Shape;192;g27fab8e85f3_0_2154"/>
            <p:cNvSpPr/>
            <p:nvPr/>
          </p:nvSpPr>
          <p:spPr>
            <a:xfrm>
              <a:off x="852025" y="2799475"/>
              <a:ext cx="18875" cy="17625"/>
            </a:xfrm>
            <a:custGeom>
              <a:rect b="b" l="l" r="r" t="t"/>
              <a:pathLst>
                <a:path extrusionOk="0" h="705" w="755">
                  <a:moveTo>
                    <a:pt x="637" y="1"/>
                  </a:moveTo>
                  <a:lnTo>
                    <a:pt x="604" y="17"/>
                  </a:lnTo>
                  <a:lnTo>
                    <a:pt x="570" y="34"/>
                  </a:lnTo>
                  <a:lnTo>
                    <a:pt x="269" y="453"/>
                  </a:lnTo>
                  <a:lnTo>
                    <a:pt x="168" y="352"/>
                  </a:lnTo>
                  <a:lnTo>
                    <a:pt x="135" y="336"/>
                  </a:lnTo>
                  <a:lnTo>
                    <a:pt x="101" y="319"/>
                  </a:lnTo>
                  <a:lnTo>
                    <a:pt x="51" y="336"/>
                  </a:lnTo>
                  <a:lnTo>
                    <a:pt x="17" y="352"/>
                  </a:lnTo>
                  <a:lnTo>
                    <a:pt x="1" y="386"/>
                  </a:lnTo>
                  <a:lnTo>
                    <a:pt x="1" y="419"/>
                  </a:lnTo>
                  <a:lnTo>
                    <a:pt x="1" y="470"/>
                  </a:lnTo>
                  <a:lnTo>
                    <a:pt x="17" y="503"/>
                  </a:lnTo>
                  <a:lnTo>
                    <a:pt x="202" y="671"/>
                  </a:lnTo>
                  <a:lnTo>
                    <a:pt x="235" y="704"/>
                  </a:lnTo>
                  <a:lnTo>
                    <a:pt x="285" y="704"/>
                  </a:lnTo>
                  <a:lnTo>
                    <a:pt x="319" y="687"/>
                  </a:lnTo>
                  <a:lnTo>
                    <a:pt x="352" y="671"/>
                  </a:lnTo>
                  <a:lnTo>
                    <a:pt x="738" y="168"/>
                  </a:lnTo>
                  <a:lnTo>
                    <a:pt x="754" y="118"/>
                  </a:lnTo>
                  <a:lnTo>
                    <a:pt x="754" y="84"/>
                  </a:lnTo>
                  <a:lnTo>
                    <a:pt x="738" y="51"/>
                  </a:lnTo>
                  <a:lnTo>
                    <a:pt x="704" y="17"/>
                  </a:lnTo>
                  <a:lnTo>
                    <a:pt x="67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27fab8e85f3_0_2154"/>
            <p:cNvSpPr/>
            <p:nvPr/>
          </p:nvSpPr>
          <p:spPr>
            <a:xfrm>
              <a:off x="839450" y="2784400"/>
              <a:ext cx="72900" cy="90475"/>
            </a:xfrm>
            <a:custGeom>
              <a:rect b="b" l="l" r="r" t="t"/>
              <a:pathLst>
                <a:path extrusionOk="0" h="3619" w="2916">
                  <a:moveTo>
                    <a:pt x="319" y="1"/>
                  </a:moveTo>
                  <a:lnTo>
                    <a:pt x="236" y="34"/>
                  </a:lnTo>
                  <a:lnTo>
                    <a:pt x="185" y="68"/>
                  </a:lnTo>
                  <a:lnTo>
                    <a:pt x="118" y="118"/>
                  </a:lnTo>
                  <a:lnTo>
                    <a:pt x="68" y="168"/>
                  </a:lnTo>
                  <a:lnTo>
                    <a:pt x="34" y="235"/>
                  </a:lnTo>
                  <a:lnTo>
                    <a:pt x="18" y="319"/>
                  </a:lnTo>
                  <a:lnTo>
                    <a:pt x="1" y="386"/>
                  </a:lnTo>
                  <a:lnTo>
                    <a:pt x="1" y="3233"/>
                  </a:lnTo>
                  <a:lnTo>
                    <a:pt x="18" y="3317"/>
                  </a:lnTo>
                  <a:lnTo>
                    <a:pt x="34" y="3384"/>
                  </a:lnTo>
                  <a:lnTo>
                    <a:pt x="68" y="3451"/>
                  </a:lnTo>
                  <a:lnTo>
                    <a:pt x="118" y="3501"/>
                  </a:lnTo>
                  <a:lnTo>
                    <a:pt x="185" y="3552"/>
                  </a:lnTo>
                  <a:lnTo>
                    <a:pt x="236" y="3602"/>
                  </a:lnTo>
                  <a:lnTo>
                    <a:pt x="319" y="3619"/>
                  </a:lnTo>
                  <a:lnTo>
                    <a:pt x="2530" y="3619"/>
                  </a:lnTo>
                  <a:lnTo>
                    <a:pt x="2614" y="3602"/>
                  </a:lnTo>
                  <a:lnTo>
                    <a:pt x="2681" y="3585"/>
                  </a:lnTo>
                  <a:lnTo>
                    <a:pt x="2748" y="3552"/>
                  </a:lnTo>
                  <a:lnTo>
                    <a:pt x="2815" y="3501"/>
                  </a:lnTo>
                  <a:lnTo>
                    <a:pt x="2849" y="3434"/>
                  </a:lnTo>
                  <a:lnTo>
                    <a:pt x="2899" y="3367"/>
                  </a:lnTo>
                  <a:lnTo>
                    <a:pt x="2916" y="3300"/>
                  </a:lnTo>
                  <a:lnTo>
                    <a:pt x="2916" y="3217"/>
                  </a:lnTo>
                  <a:lnTo>
                    <a:pt x="2916" y="386"/>
                  </a:lnTo>
                  <a:lnTo>
                    <a:pt x="2916" y="302"/>
                  </a:lnTo>
                  <a:lnTo>
                    <a:pt x="2899" y="235"/>
                  </a:lnTo>
                  <a:lnTo>
                    <a:pt x="2865" y="168"/>
                  </a:lnTo>
                  <a:lnTo>
                    <a:pt x="2815" y="101"/>
                  </a:lnTo>
                  <a:lnTo>
                    <a:pt x="2765" y="68"/>
                  </a:lnTo>
                  <a:lnTo>
                    <a:pt x="2698" y="34"/>
                  </a:lnTo>
                  <a:lnTo>
                    <a:pt x="2614" y="1"/>
                  </a:lnTo>
                  <a:lnTo>
                    <a:pt x="2011" y="1"/>
                  </a:lnTo>
                  <a:lnTo>
                    <a:pt x="1978" y="34"/>
                  </a:lnTo>
                  <a:lnTo>
                    <a:pt x="1944" y="68"/>
                  </a:lnTo>
                  <a:lnTo>
                    <a:pt x="1944" y="101"/>
                  </a:lnTo>
                  <a:lnTo>
                    <a:pt x="1944" y="135"/>
                  </a:lnTo>
                  <a:lnTo>
                    <a:pt x="1978" y="168"/>
                  </a:lnTo>
                  <a:lnTo>
                    <a:pt x="2011" y="185"/>
                  </a:lnTo>
                  <a:lnTo>
                    <a:pt x="2045" y="202"/>
                  </a:lnTo>
                  <a:lnTo>
                    <a:pt x="2597" y="202"/>
                  </a:lnTo>
                  <a:lnTo>
                    <a:pt x="2648" y="235"/>
                  </a:lnTo>
                  <a:lnTo>
                    <a:pt x="2681" y="252"/>
                  </a:lnTo>
                  <a:lnTo>
                    <a:pt x="2698" y="285"/>
                  </a:lnTo>
                  <a:lnTo>
                    <a:pt x="2715" y="336"/>
                  </a:lnTo>
                  <a:lnTo>
                    <a:pt x="2715" y="386"/>
                  </a:lnTo>
                  <a:lnTo>
                    <a:pt x="2715" y="3217"/>
                  </a:lnTo>
                  <a:lnTo>
                    <a:pt x="2715" y="3300"/>
                  </a:lnTo>
                  <a:lnTo>
                    <a:pt x="2664" y="3351"/>
                  </a:lnTo>
                  <a:lnTo>
                    <a:pt x="2597" y="3401"/>
                  </a:lnTo>
                  <a:lnTo>
                    <a:pt x="2530" y="3418"/>
                  </a:lnTo>
                  <a:lnTo>
                    <a:pt x="403" y="3418"/>
                  </a:lnTo>
                  <a:lnTo>
                    <a:pt x="319" y="3401"/>
                  </a:lnTo>
                  <a:lnTo>
                    <a:pt x="269" y="3367"/>
                  </a:lnTo>
                  <a:lnTo>
                    <a:pt x="219" y="3300"/>
                  </a:lnTo>
                  <a:lnTo>
                    <a:pt x="202" y="3233"/>
                  </a:lnTo>
                  <a:lnTo>
                    <a:pt x="202" y="386"/>
                  </a:lnTo>
                  <a:lnTo>
                    <a:pt x="219" y="319"/>
                  </a:lnTo>
                  <a:lnTo>
                    <a:pt x="269" y="252"/>
                  </a:lnTo>
                  <a:lnTo>
                    <a:pt x="319" y="218"/>
                  </a:lnTo>
                  <a:lnTo>
                    <a:pt x="403" y="202"/>
                  </a:lnTo>
                  <a:lnTo>
                    <a:pt x="872" y="202"/>
                  </a:lnTo>
                  <a:lnTo>
                    <a:pt x="922" y="185"/>
                  </a:lnTo>
                  <a:lnTo>
                    <a:pt x="939" y="168"/>
                  </a:lnTo>
                  <a:lnTo>
                    <a:pt x="973" y="135"/>
                  </a:lnTo>
                  <a:lnTo>
                    <a:pt x="973" y="101"/>
                  </a:lnTo>
                  <a:lnTo>
                    <a:pt x="973" y="68"/>
                  </a:lnTo>
                  <a:lnTo>
                    <a:pt x="939" y="34"/>
                  </a:lnTo>
                  <a:lnTo>
                    <a:pt x="92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g27fab8e85f3_0_2154"/>
            <p:cNvSpPr/>
            <p:nvPr/>
          </p:nvSpPr>
          <p:spPr>
            <a:xfrm>
              <a:off x="858725" y="2772250"/>
              <a:ext cx="34375" cy="22650"/>
            </a:xfrm>
            <a:custGeom>
              <a:rect b="b" l="l" r="r" t="t"/>
              <a:pathLst>
                <a:path extrusionOk="0" h="906" w="1375">
                  <a:moveTo>
                    <a:pt x="838" y="202"/>
                  </a:moveTo>
                  <a:lnTo>
                    <a:pt x="838" y="235"/>
                  </a:lnTo>
                  <a:lnTo>
                    <a:pt x="855" y="319"/>
                  </a:lnTo>
                  <a:lnTo>
                    <a:pt x="888" y="403"/>
                  </a:lnTo>
                  <a:lnTo>
                    <a:pt x="905" y="436"/>
                  </a:lnTo>
                  <a:lnTo>
                    <a:pt x="939" y="470"/>
                  </a:lnTo>
                  <a:lnTo>
                    <a:pt x="989" y="487"/>
                  </a:lnTo>
                  <a:lnTo>
                    <a:pt x="1022" y="503"/>
                  </a:lnTo>
                  <a:lnTo>
                    <a:pt x="1173" y="503"/>
                  </a:lnTo>
                  <a:lnTo>
                    <a:pt x="1173" y="704"/>
                  </a:lnTo>
                  <a:lnTo>
                    <a:pt x="202" y="704"/>
                  </a:lnTo>
                  <a:lnTo>
                    <a:pt x="202" y="503"/>
                  </a:lnTo>
                  <a:lnTo>
                    <a:pt x="319" y="503"/>
                  </a:lnTo>
                  <a:lnTo>
                    <a:pt x="403" y="487"/>
                  </a:lnTo>
                  <a:lnTo>
                    <a:pt x="453" y="436"/>
                  </a:lnTo>
                  <a:lnTo>
                    <a:pt x="503" y="386"/>
                  </a:lnTo>
                  <a:lnTo>
                    <a:pt x="520" y="319"/>
                  </a:lnTo>
                  <a:lnTo>
                    <a:pt x="520" y="202"/>
                  </a:lnTo>
                  <a:close/>
                  <a:moveTo>
                    <a:pt x="369" y="1"/>
                  </a:moveTo>
                  <a:lnTo>
                    <a:pt x="336" y="34"/>
                  </a:lnTo>
                  <a:lnTo>
                    <a:pt x="319" y="68"/>
                  </a:lnTo>
                  <a:lnTo>
                    <a:pt x="319" y="101"/>
                  </a:lnTo>
                  <a:lnTo>
                    <a:pt x="319" y="302"/>
                  </a:lnTo>
                  <a:lnTo>
                    <a:pt x="68" y="302"/>
                  </a:lnTo>
                  <a:lnTo>
                    <a:pt x="34" y="319"/>
                  </a:lnTo>
                  <a:lnTo>
                    <a:pt x="17" y="353"/>
                  </a:lnTo>
                  <a:lnTo>
                    <a:pt x="1" y="403"/>
                  </a:lnTo>
                  <a:lnTo>
                    <a:pt x="1" y="805"/>
                  </a:lnTo>
                  <a:lnTo>
                    <a:pt x="17" y="855"/>
                  </a:lnTo>
                  <a:lnTo>
                    <a:pt x="34" y="889"/>
                  </a:lnTo>
                  <a:lnTo>
                    <a:pt x="68" y="905"/>
                  </a:lnTo>
                  <a:lnTo>
                    <a:pt x="1307" y="905"/>
                  </a:lnTo>
                  <a:lnTo>
                    <a:pt x="1341" y="889"/>
                  </a:lnTo>
                  <a:lnTo>
                    <a:pt x="1357" y="855"/>
                  </a:lnTo>
                  <a:lnTo>
                    <a:pt x="1374" y="805"/>
                  </a:lnTo>
                  <a:lnTo>
                    <a:pt x="1374" y="403"/>
                  </a:lnTo>
                  <a:lnTo>
                    <a:pt x="1357" y="353"/>
                  </a:lnTo>
                  <a:lnTo>
                    <a:pt x="1341" y="319"/>
                  </a:lnTo>
                  <a:lnTo>
                    <a:pt x="1307" y="302"/>
                  </a:lnTo>
                  <a:lnTo>
                    <a:pt x="1056" y="302"/>
                  </a:lnTo>
                  <a:lnTo>
                    <a:pt x="1039" y="235"/>
                  </a:lnTo>
                  <a:lnTo>
                    <a:pt x="1039" y="101"/>
                  </a:lnTo>
                  <a:lnTo>
                    <a:pt x="1039" y="68"/>
                  </a:lnTo>
                  <a:lnTo>
                    <a:pt x="1006" y="34"/>
                  </a:lnTo>
                  <a:lnTo>
                    <a:pt x="9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27fab8e85f3_0_2154"/>
            <p:cNvSpPr/>
            <p:nvPr/>
          </p:nvSpPr>
          <p:spPr>
            <a:xfrm>
              <a:off x="872975" y="2807025"/>
              <a:ext cx="27650" cy="5050"/>
            </a:xfrm>
            <a:custGeom>
              <a:rect b="b" l="l" r="r" t="t"/>
              <a:pathLst>
                <a:path extrusionOk="0" h="202" w="1106">
                  <a:moveTo>
                    <a:pt x="101" y="0"/>
                  </a:moveTo>
                  <a:lnTo>
                    <a:pt x="67" y="17"/>
                  </a:lnTo>
                  <a:lnTo>
                    <a:pt x="34" y="34"/>
                  </a:lnTo>
                  <a:lnTo>
                    <a:pt x="17" y="67"/>
                  </a:lnTo>
                  <a:lnTo>
                    <a:pt x="0" y="101"/>
                  </a:lnTo>
                  <a:lnTo>
                    <a:pt x="17" y="151"/>
                  </a:lnTo>
                  <a:lnTo>
                    <a:pt x="34" y="168"/>
                  </a:lnTo>
                  <a:lnTo>
                    <a:pt x="67" y="201"/>
                  </a:lnTo>
                  <a:lnTo>
                    <a:pt x="1039" y="201"/>
                  </a:lnTo>
                  <a:lnTo>
                    <a:pt x="1072" y="168"/>
                  </a:lnTo>
                  <a:lnTo>
                    <a:pt x="1089" y="151"/>
                  </a:lnTo>
                  <a:lnTo>
                    <a:pt x="1106" y="101"/>
                  </a:lnTo>
                  <a:lnTo>
                    <a:pt x="1089" y="67"/>
                  </a:lnTo>
                  <a:lnTo>
                    <a:pt x="1072" y="34"/>
                  </a:lnTo>
                  <a:lnTo>
                    <a:pt x="1039" y="17"/>
                  </a:lnTo>
                  <a:lnTo>
                    <a:pt x="100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27fab8e85f3_0_2154"/>
            <p:cNvSpPr/>
            <p:nvPr/>
          </p:nvSpPr>
          <p:spPr>
            <a:xfrm>
              <a:off x="872975" y="2828800"/>
              <a:ext cx="27650" cy="5050"/>
            </a:xfrm>
            <a:custGeom>
              <a:rect b="b" l="l" r="r" t="t"/>
              <a:pathLst>
                <a:path extrusionOk="0" h="202" w="1106">
                  <a:moveTo>
                    <a:pt x="101" y="0"/>
                  </a:moveTo>
                  <a:lnTo>
                    <a:pt x="67" y="17"/>
                  </a:ln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17"/>
                  </a:lnTo>
                  <a:lnTo>
                    <a:pt x="100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g27fab8e85f3_0_2154"/>
            <p:cNvSpPr/>
            <p:nvPr/>
          </p:nvSpPr>
          <p:spPr>
            <a:xfrm>
              <a:off x="872975" y="2850575"/>
              <a:ext cx="27650" cy="5050"/>
            </a:xfrm>
            <a:custGeom>
              <a:rect b="b" l="l" r="r" t="t"/>
              <a:pathLst>
                <a:path extrusionOk="0" h="202" w="1106">
                  <a:moveTo>
                    <a:pt x="67" y="0"/>
                  </a:move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g27fab8e85f3_0_2154"/>
            <p:cNvSpPr/>
            <p:nvPr/>
          </p:nvSpPr>
          <p:spPr>
            <a:xfrm>
              <a:off x="852875" y="2823775"/>
              <a:ext cx="15100" cy="15100"/>
            </a:xfrm>
            <a:custGeom>
              <a:rect b="b" l="l" r="r" t="t"/>
              <a:pathLst>
                <a:path extrusionOk="0" h="604" w="604">
                  <a:moveTo>
                    <a:pt x="402" y="201"/>
                  </a:moveTo>
                  <a:lnTo>
                    <a:pt x="402" y="402"/>
                  </a:lnTo>
                  <a:lnTo>
                    <a:pt x="201" y="402"/>
                  </a:lnTo>
                  <a:lnTo>
                    <a:pt x="201" y="201"/>
                  </a:lnTo>
                  <a:close/>
                  <a:moveTo>
                    <a:pt x="50" y="0"/>
                  </a:moveTo>
                  <a:lnTo>
                    <a:pt x="34" y="34"/>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34"/>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27fab8e85f3_0_2154"/>
            <p:cNvSpPr/>
            <p:nvPr/>
          </p:nvSpPr>
          <p:spPr>
            <a:xfrm>
              <a:off x="852875" y="2845550"/>
              <a:ext cx="15100" cy="15100"/>
            </a:xfrm>
            <a:custGeom>
              <a:rect b="b" l="l" r="r" t="t"/>
              <a:pathLst>
                <a:path extrusionOk="0" h="604" w="604">
                  <a:moveTo>
                    <a:pt x="402" y="201"/>
                  </a:moveTo>
                  <a:lnTo>
                    <a:pt x="402" y="402"/>
                  </a:lnTo>
                  <a:lnTo>
                    <a:pt x="201" y="402"/>
                  </a:lnTo>
                  <a:lnTo>
                    <a:pt x="201" y="201"/>
                  </a:lnTo>
                  <a:close/>
                  <a:moveTo>
                    <a:pt x="50" y="0"/>
                  </a:moveTo>
                  <a:lnTo>
                    <a:pt x="34" y="17"/>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7fab8e85f3_0_2207"/>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05" name="Google Shape;205;g27fab8e85f3_0_2207"/>
          <p:cNvPicPr preferRelativeResize="0"/>
          <p:nvPr/>
        </p:nvPicPr>
        <p:blipFill rotWithShape="1">
          <a:blip r:embed="rId3">
            <a:alphaModFix/>
          </a:blip>
          <a:srcRect b="0" l="14770" r="0" t="0"/>
          <a:stretch/>
        </p:blipFill>
        <p:spPr>
          <a:xfrm>
            <a:off x="-73000" y="-50"/>
            <a:ext cx="3896800" cy="6858000"/>
          </a:xfrm>
          <a:prstGeom prst="rect">
            <a:avLst/>
          </a:prstGeom>
          <a:noFill/>
          <a:ln>
            <a:noFill/>
          </a:ln>
        </p:spPr>
      </p:pic>
      <p:sp>
        <p:nvSpPr>
          <p:cNvPr id="206" name="Google Shape;206;g27fab8e85f3_0_2207"/>
          <p:cNvSpPr txBox="1"/>
          <p:nvPr>
            <p:ph type="title"/>
          </p:nvPr>
        </p:nvSpPr>
        <p:spPr>
          <a:xfrm>
            <a:off x="4186175" y="260475"/>
            <a:ext cx="7167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Benefits after age 65</a:t>
            </a:r>
            <a:endParaRPr b="1" sz="3600">
              <a:latin typeface="Arial"/>
              <a:ea typeface="Arial"/>
              <a:cs typeface="Arial"/>
              <a:sym typeface="Arial"/>
            </a:endParaRPr>
          </a:p>
        </p:txBody>
      </p:sp>
      <p:sp>
        <p:nvSpPr>
          <p:cNvPr id="207" name="Google Shape;207;g27fab8e85f3_0_2207"/>
          <p:cNvSpPr/>
          <p:nvPr/>
        </p:nvSpPr>
        <p:spPr>
          <a:xfrm>
            <a:off x="4186173" y="1606192"/>
            <a:ext cx="1915500" cy="19155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08" name="Google Shape;208;g27fab8e85f3_0_2207"/>
          <p:cNvGrpSpPr/>
          <p:nvPr/>
        </p:nvGrpSpPr>
        <p:grpSpPr>
          <a:xfrm>
            <a:off x="0" y="5948039"/>
            <a:ext cx="12192000" cy="909900"/>
            <a:chOff x="0" y="5948039"/>
            <a:chExt cx="12192000" cy="909900"/>
          </a:xfrm>
        </p:grpSpPr>
        <p:sp>
          <p:nvSpPr>
            <p:cNvPr id="209" name="Google Shape;209;g27fab8e85f3_0_2207"/>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10" name="Google Shape;210;g27fab8e85f3_0_2207"/>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211" name="Google Shape;211;g27fab8e85f3_0_2207"/>
          <p:cNvSpPr txBox="1"/>
          <p:nvPr>
            <p:ph idx="4294967295" type="body"/>
          </p:nvPr>
        </p:nvSpPr>
        <p:spPr>
          <a:xfrm>
            <a:off x="6464050" y="1606200"/>
            <a:ext cx="5052600" cy="39423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50000"/>
              </a:lnSpc>
              <a:spcBef>
                <a:spcPts val="1000"/>
              </a:spcBef>
              <a:spcAft>
                <a:spcPts val="0"/>
              </a:spcAft>
              <a:buSzPct val="142857"/>
              <a:buNone/>
            </a:pPr>
            <a:r>
              <a:rPr b="1" lang="en-US">
                <a:latin typeface="Arial"/>
                <a:ea typeface="Arial"/>
                <a:cs typeface="Arial"/>
                <a:sym typeface="Arial"/>
              </a:rPr>
              <a:t>You are eligible to contribute to an HSA after you turn 65 if you meet the following criteria:</a:t>
            </a:r>
            <a:endParaRPr b="1">
              <a:latin typeface="Arial"/>
              <a:ea typeface="Arial"/>
              <a:cs typeface="Arial"/>
              <a:sym typeface="Arial"/>
            </a:endParaRPr>
          </a:p>
          <a:p>
            <a:pPr indent="-312008" lvl="0" marL="342900" rtl="0" algn="l">
              <a:lnSpc>
                <a:spcPct val="150000"/>
              </a:lnSpc>
              <a:spcBef>
                <a:spcPts val="1000"/>
              </a:spcBef>
              <a:spcAft>
                <a:spcPts val="0"/>
              </a:spcAft>
              <a:buSzPct val="77219"/>
              <a:buChar char="•"/>
            </a:pPr>
            <a:r>
              <a:rPr lang="en-US">
                <a:latin typeface="Arial"/>
                <a:ea typeface="Arial"/>
                <a:cs typeface="Arial"/>
                <a:sym typeface="Arial"/>
              </a:rPr>
              <a:t>You remain enrolled in a qualified high-deductible health plan (HDHP)</a:t>
            </a:r>
            <a:endParaRPr>
              <a:latin typeface="Arial"/>
              <a:ea typeface="Arial"/>
              <a:cs typeface="Arial"/>
              <a:sym typeface="Arial"/>
            </a:endParaRPr>
          </a:p>
          <a:p>
            <a:pPr indent="-312008" lvl="0" marL="342900" rtl="0" algn="l">
              <a:lnSpc>
                <a:spcPct val="150000"/>
              </a:lnSpc>
              <a:spcBef>
                <a:spcPts val="1000"/>
              </a:spcBef>
              <a:spcAft>
                <a:spcPts val="0"/>
              </a:spcAft>
              <a:buSzPct val="77219"/>
              <a:buChar char="•"/>
            </a:pPr>
            <a:r>
              <a:rPr lang="en-US">
                <a:latin typeface="Arial"/>
                <a:ea typeface="Arial"/>
                <a:cs typeface="Arial"/>
                <a:sym typeface="Arial"/>
              </a:rPr>
              <a:t>You do not enroll in Medicare</a:t>
            </a:r>
            <a:endParaRPr>
              <a:latin typeface="Arial"/>
              <a:ea typeface="Arial"/>
              <a:cs typeface="Arial"/>
              <a:sym typeface="Arial"/>
            </a:endParaRPr>
          </a:p>
          <a:p>
            <a:pPr indent="-312008" lvl="0" marL="342900" rtl="0" algn="l">
              <a:lnSpc>
                <a:spcPct val="150000"/>
              </a:lnSpc>
              <a:spcBef>
                <a:spcPts val="1000"/>
              </a:spcBef>
              <a:spcAft>
                <a:spcPts val="0"/>
              </a:spcAft>
              <a:buSzPct val="77219"/>
              <a:buChar char="•"/>
            </a:pPr>
            <a:r>
              <a:rPr lang="en-US">
                <a:latin typeface="Arial"/>
                <a:ea typeface="Arial"/>
                <a:cs typeface="Arial"/>
                <a:sym typeface="Arial"/>
              </a:rPr>
              <a:t>Note: if you sign up for Social Security, you are automatically enrolled in Medicare Part A.</a:t>
            </a:r>
            <a:endParaRPr>
              <a:latin typeface="Arial"/>
              <a:ea typeface="Arial"/>
              <a:cs typeface="Arial"/>
              <a:sym typeface="Arial"/>
            </a:endParaRPr>
          </a:p>
        </p:txBody>
      </p:sp>
      <p:grpSp>
        <p:nvGrpSpPr>
          <p:cNvPr id="212" name="Google Shape;212;g27fab8e85f3_0_2207"/>
          <p:cNvGrpSpPr/>
          <p:nvPr/>
        </p:nvGrpSpPr>
        <p:grpSpPr>
          <a:xfrm>
            <a:off x="4680088" y="2153527"/>
            <a:ext cx="927664" cy="820843"/>
            <a:chOff x="4786150" y="3954504"/>
            <a:chExt cx="389203" cy="344371"/>
          </a:xfrm>
        </p:grpSpPr>
        <p:sp>
          <p:nvSpPr>
            <p:cNvPr id="213" name="Google Shape;213;g27fab8e85f3_0_2207"/>
            <p:cNvSpPr/>
            <p:nvPr/>
          </p:nvSpPr>
          <p:spPr>
            <a:xfrm>
              <a:off x="4895556" y="3954504"/>
              <a:ext cx="204466" cy="181266"/>
            </a:xfrm>
            <a:custGeom>
              <a:rect b="b" l="l" r="r" t="t"/>
              <a:pathLst>
                <a:path extrusionOk="0" h="1617" w="1824">
                  <a:moveTo>
                    <a:pt x="1280" y="177"/>
                  </a:moveTo>
                  <a:lnTo>
                    <a:pt x="1360" y="193"/>
                  </a:lnTo>
                  <a:lnTo>
                    <a:pt x="1424" y="209"/>
                  </a:lnTo>
                  <a:lnTo>
                    <a:pt x="1488" y="241"/>
                  </a:lnTo>
                  <a:lnTo>
                    <a:pt x="1536" y="289"/>
                  </a:lnTo>
                  <a:lnTo>
                    <a:pt x="1584" y="353"/>
                  </a:lnTo>
                  <a:lnTo>
                    <a:pt x="1616" y="417"/>
                  </a:lnTo>
                  <a:lnTo>
                    <a:pt x="1632" y="497"/>
                  </a:lnTo>
                  <a:lnTo>
                    <a:pt x="1648" y="577"/>
                  </a:lnTo>
                  <a:lnTo>
                    <a:pt x="1632" y="641"/>
                  </a:lnTo>
                  <a:lnTo>
                    <a:pt x="1616" y="721"/>
                  </a:lnTo>
                  <a:lnTo>
                    <a:pt x="1584" y="785"/>
                  </a:lnTo>
                  <a:lnTo>
                    <a:pt x="1536" y="833"/>
                  </a:lnTo>
                  <a:lnTo>
                    <a:pt x="912" y="1424"/>
                  </a:lnTo>
                  <a:lnTo>
                    <a:pt x="288" y="849"/>
                  </a:lnTo>
                  <a:lnTo>
                    <a:pt x="288" y="833"/>
                  </a:lnTo>
                  <a:lnTo>
                    <a:pt x="240" y="785"/>
                  </a:lnTo>
                  <a:lnTo>
                    <a:pt x="208" y="721"/>
                  </a:lnTo>
                  <a:lnTo>
                    <a:pt x="192" y="641"/>
                  </a:lnTo>
                  <a:lnTo>
                    <a:pt x="176" y="577"/>
                  </a:lnTo>
                  <a:lnTo>
                    <a:pt x="192" y="497"/>
                  </a:lnTo>
                  <a:lnTo>
                    <a:pt x="208" y="417"/>
                  </a:lnTo>
                  <a:lnTo>
                    <a:pt x="240" y="353"/>
                  </a:lnTo>
                  <a:lnTo>
                    <a:pt x="288" y="289"/>
                  </a:lnTo>
                  <a:lnTo>
                    <a:pt x="352" y="241"/>
                  </a:lnTo>
                  <a:lnTo>
                    <a:pt x="400" y="209"/>
                  </a:lnTo>
                  <a:lnTo>
                    <a:pt x="480" y="193"/>
                  </a:lnTo>
                  <a:lnTo>
                    <a:pt x="544" y="177"/>
                  </a:lnTo>
                  <a:lnTo>
                    <a:pt x="640" y="193"/>
                  </a:lnTo>
                  <a:lnTo>
                    <a:pt x="720" y="225"/>
                  </a:lnTo>
                  <a:lnTo>
                    <a:pt x="784" y="273"/>
                  </a:lnTo>
                  <a:lnTo>
                    <a:pt x="848" y="337"/>
                  </a:lnTo>
                  <a:lnTo>
                    <a:pt x="880" y="369"/>
                  </a:lnTo>
                  <a:lnTo>
                    <a:pt x="912" y="385"/>
                  </a:lnTo>
                  <a:lnTo>
                    <a:pt x="960" y="369"/>
                  </a:lnTo>
                  <a:lnTo>
                    <a:pt x="992" y="337"/>
                  </a:lnTo>
                  <a:lnTo>
                    <a:pt x="1040" y="273"/>
                  </a:lnTo>
                  <a:lnTo>
                    <a:pt x="1120" y="225"/>
                  </a:lnTo>
                  <a:lnTo>
                    <a:pt x="1200" y="193"/>
                  </a:lnTo>
                  <a:lnTo>
                    <a:pt x="1280" y="177"/>
                  </a:lnTo>
                  <a:close/>
                  <a:moveTo>
                    <a:pt x="544" y="1"/>
                  </a:moveTo>
                  <a:lnTo>
                    <a:pt x="432" y="17"/>
                  </a:lnTo>
                  <a:lnTo>
                    <a:pt x="336" y="49"/>
                  </a:lnTo>
                  <a:lnTo>
                    <a:pt x="240" y="97"/>
                  </a:lnTo>
                  <a:lnTo>
                    <a:pt x="160" y="177"/>
                  </a:lnTo>
                  <a:lnTo>
                    <a:pt x="96" y="257"/>
                  </a:lnTo>
                  <a:lnTo>
                    <a:pt x="49" y="353"/>
                  </a:lnTo>
                  <a:lnTo>
                    <a:pt x="17" y="449"/>
                  </a:lnTo>
                  <a:lnTo>
                    <a:pt x="1" y="577"/>
                  </a:lnTo>
                  <a:lnTo>
                    <a:pt x="17" y="673"/>
                  </a:lnTo>
                  <a:lnTo>
                    <a:pt x="49" y="785"/>
                  </a:lnTo>
                  <a:lnTo>
                    <a:pt x="96" y="881"/>
                  </a:lnTo>
                  <a:lnTo>
                    <a:pt x="160" y="961"/>
                  </a:lnTo>
                  <a:lnTo>
                    <a:pt x="832" y="1584"/>
                  </a:lnTo>
                  <a:lnTo>
                    <a:pt x="864" y="1600"/>
                  </a:lnTo>
                  <a:lnTo>
                    <a:pt x="912" y="1616"/>
                  </a:lnTo>
                  <a:lnTo>
                    <a:pt x="960" y="1600"/>
                  </a:lnTo>
                  <a:lnTo>
                    <a:pt x="1008" y="1584"/>
                  </a:lnTo>
                  <a:lnTo>
                    <a:pt x="1664" y="961"/>
                  </a:lnTo>
                  <a:lnTo>
                    <a:pt x="1728" y="881"/>
                  </a:lnTo>
                  <a:lnTo>
                    <a:pt x="1776" y="785"/>
                  </a:lnTo>
                  <a:lnTo>
                    <a:pt x="1808" y="673"/>
                  </a:lnTo>
                  <a:lnTo>
                    <a:pt x="1824" y="577"/>
                  </a:lnTo>
                  <a:lnTo>
                    <a:pt x="1808" y="449"/>
                  </a:lnTo>
                  <a:lnTo>
                    <a:pt x="1776" y="353"/>
                  </a:lnTo>
                  <a:lnTo>
                    <a:pt x="1728" y="257"/>
                  </a:lnTo>
                  <a:lnTo>
                    <a:pt x="1664" y="177"/>
                  </a:lnTo>
                  <a:lnTo>
                    <a:pt x="1584" y="97"/>
                  </a:lnTo>
                  <a:lnTo>
                    <a:pt x="1488" y="49"/>
                  </a:lnTo>
                  <a:lnTo>
                    <a:pt x="1392" y="17"/>
                  </a:lnTo>
                  <a:lnTo>
                    <a:pt x="1280" y="1"/>
                  </a:lnTo>
                  <a:lnTo>
                    <a:pt x="1184" y="17"/>
                  </a:lnTo>
                  <a:lnTo>
                    <a:pt x="1088" y="49"/>
                  </a:lnTo>
                  <a:lnTo>
                    <a:pt x="992" y="97"/>
                  </a:lnTo>
                  <a:lnTo>
                    <a:pt x="912" y="161"/>
                  </a:lnTo>
                  <a:lnTo>
                    <a:pt x="832" y="97"/>
                  </a:lnTo>
                  <a:lnTo>
                    <a:pt x="752" y="49"/>
                  </a:lnTo>
                  <a:lnTo>
                    <a:pt x="656" y="17"/>
                  </a:lnTo>
                  <a:lnTo>
                    <a:pt x="54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g27fab8e85f3_0_2207"/>
            <p:cNvSpPr/>
            <p:nvPr/>
          </p:nvSpPr>
          <p:spPr>
            <a:xfrm>
              <a:off x="4786150" y="4137451"/>
              <a:ext cx="389203" cy="161424"/>
            </a:xfrm>
            <a:custGeom>
              <a:rect b="b" l="l" r="r" t="t"/>
              <a:pathLst>
                <a:path extrusionOk="0" h="1440" w="3472">
                  <a:moveTo>
                    <a:pt x="353" y="176"/>
                  </a:moveTo>
                  <a:lnTo>
                    <a:pt x="353" y="1024"/>
                  </a:lnTo>
                  <a:lnTo>
                    <a:pt x="177" y="1024"/>
                  </a:lnTo>
                  <a:lnTo>
                    <a:pt x="177" y="176"/>
                  </a:lnTo>
                  <a:close/>
                  <a:moveTo>
                    <a:pt x="1009" y="272"/>
                  </a:moveTo>
                  <a:lnTo>
                    <a:pt x="1616" y="512"/>
                  </a:lnTo>
                  <a:lnTo>
                    <a:pt x="2224" y="512"/>
                  </a:lnTo>
                  <a:lnTo>
                    <a:pt x="2256" y="544"/>
                  </a:lnTo>
                  <a:lnTo>
                    <a:pt x="2272" y="576"/>
                  </a:lnTo>
                  <a:lnTo>
                    <a:pt x="2288" y="608"/>
                  </a:lnTo>
                  <a:lnTo>
                    <a:pt x="2288" y="640"/>
                  </a:lnTo>
                  <a:lnTo>
                    <a:pt x="2272" y="656"/>
                  </a:lnTo>
                  <a:lnTo>
                    <a:pt x="2240" y="688"/>
                  </a:lnTo>
                  <a:lnTo>
                    <a:pt x="2224" y="688"/>
                  </a:lnTo>
                  <a:lnTo>
                    <a:pt x="2192" y="704"/>
                  </a:lnTo>
                  <a:lnTo>
                    <a:pt x="1440" y="704"/>
                  </a:lnTo>
                  <a:lnTo>
                    <a:pt x="1408" y="720"/>
                  </a:lnTo>
                  <a:lnTo>
                    <a:pt x="1392" y="752"/>
                  </a:lnTo>
                  <a:lnTo>
                    <a:pt x="1376" y="784"/>
                  </a:lnTo>
                  <a:lnTo>
                    <a:pt x="1392" y="816"/>
                  </a:lnTo>
                  <a:lnTo>
                    <a:pt x="1408" y="848"/>
                  </a:lnTo>
                  <a:lnTo>
                    <a:pt x="1440" y="864"/>
                  </a:lnTo>
                  <a:lnTo>
                    <a:pt x="1472" y="880"/>
                  </a:lnTo>
                  <a:lnTo>
                    <a:pt x="2192" y="880"/>
                  </a:lnTo>
                  <a:lnTo>
                    <a:pt x="2240" y="864"/>
                  </a:lnTo>
                  <a:lnTo>
                    <a:pt x="2288" y="864"/>
                  </a:lnTo>
                  <a:lnTo>
                    <a:pt x="2384" y="800"/>
                  </a:lnTo>
                  <a:lnTo>
                    <a:pt x="3152" y="320"/>
                  </a:lnTo>
                  <a:lnTo>
                    <a:pt x="3200" y="304"/>
                  </a:lnTo>
                  <a:lnTo>
                    <a:pt x="3232" y="320"/>
                  </a:lnTo>
                  <a:lnTo>
                    <a:pt x="3264" y="336"/>
                  </a:lnTo>
                  <a:lnTo>
                    <a:pt x="3280" y="352"/>
                  </a:lnTo>
                  <a:lnTo>
                    <a:pt x="3296" y="400"/>
                  </a:lnTo>
                  <a:lnTo>
                    <a:pt x="3296" y="432"/>
                  </a:lnTo>
                  <a:lnTo>
                    <a:pt x="3280" y="464"/>
                  </a:lnTo>
                  <a:lnTo>
                    <a:pt x="3248" y="480"/>
                  </a:lnTo>
                  <a:lnTo>
                    <a:pt x="1968" y="1232"/>
                  </a:lnTo>
                  <a:lnTo>
                    <a:pt x="1920" y="1248"/>
                  </a:lnTo>
                  <a:lnTo>
                    <a:pt x="1872" y="1264"/>
                  </a:lnTo>
                  <a:lnTo>
                    <a:pt x="1824" y="1264"/>
                  </a:lnTo>
                  <a:lnTo>
                    <a:pt x="1776" y="1248"/>
                  </a:lnTo>
                  <a:lnTo>
                    <a:pt x="785" y="928"/>
                  </a:lnTo>
                  <a:lnTo>
                    <a:pt x="769" y="912"/>
                  </a:lnTo>
                  <a:lnTo>
                    <a:pt x="529" y="912"/>
                  </a:lnTo>
                  <a:lnTo>
                    <a:pt x="529" y="272"/>
                  </a:lnTo>
                  <a:close/>
                  <a:moveTo>
                    <a:pt x="49" y="0"/>
                  </a:moveTo>
                  <a:lnTo>
                    <a:pt x="17" y="16"/>
                  </a:lnTo>
                  <a:lnTo>
                    <a:pt x="1" y="48"/>
                  </a:lnTo>
                  <a:lnTo>
                    <a:pt x="1" y="80"/>
                  </a:lnTo>
                  <a:lnTo>
                    <a:pt x="1" y="1120"/>
                  </a:lnTo>
                  <a:lnTo>
                    <a:pt x="1" y="1152"/>
                  </a:lnTo>
                  <a:lnTo>
                    <a:pt x="17" y="1184"/>
                  </a:lnTo>
                  <a:lnTo>
                    <a:pt x="49" y="1200"/>
                  </a:lnTo>
                  <a:lnTo>
                    <a:pt x="81" y="1216"/>
                  </a:lnTo>
                  <a:lnTo>
                    <a:pt x="433" y="1216"/>
                  </a:lnTo>
                  <a:lnTo>
                    <a:pt x="481" y="1200"/>
                  </a:lnTo>
                  <a:lnTo>
                    <a:pt x="497" y="1184"/>
                  </a:lnTo>
                  <a:lnTo>
                    <a:pt x="529" y="1152"/>
                  </a:lnTo>
                  <a:lnTo>
                    <a:pt x="529" y="1120"/>
                  </a:lnTo>
                  <a:lnTo>
                    <a:pt x="529" y="1104"/>
                  </a:lnTo>
                  <a:lnTo>
                    <a:pt x="753" y="1104"/>
                  </a:lnTo>
                  <a:lnTo>
                    <a:pt x="1728" y="1408"/>
                  </a:lnTo>
                  <a:lnTo>
                    <a:pt x="1792" y="1424"/>
                  </a:lnTo>
                  <a:lnTo>
                    <a:pt x="1856" y="1440"/>
                  </a:lnTo>
                  <a:lnTo>
                    <a:pt x="1952" y="1424"/>
                  </a:lnTo>
                  <a:lnTo>
                    <a:pt x="2064" y="1376"/>
                  </a:lnTo>
                  <a:lnTo>
                    <a:pt x="3344" y="640"/>
                  </a:lnTo>
                  <a:lnTo>
                    <a:pt x="3376" y="608"/>
                  </a:lnTo>
                  <a:lnTo>
                    <a:pt x="3424" y="576"/>
                  </a:lnTo>
                  <a:lnTo>
                    <a:pt x="3440" y="528"/>
                  </a:lnTo>
                  <a:lnTo>
                    <a:pt x="3472" y="480"/>
                  </a:lnTo>
                  <a:lnTo>
                    <a:pt x="3472" y="416"/>
                  </a:lnTo>
                  <a:lnTo>
                    <a:pt x="3472" y="368"/>
                  </a:lnTo>
                  <a:lnTo>
                    <a:pt x="3456" y="320"/>
                  </a:lnTo>
                  <a:lnTo>
                    <a:pt x="3440" y="272"/>
                  </a:lnTo>
                  <a:lnTo>
                    <a:pt x="3408" y="224"/>
                  </a:lnTo>
                  <a:lnTo>
                    <a:pt x="3376" y="192"/>
                  </a:lnTo>
                  <a:lnTo>
                    <a:pt x="3328" y="160"/>
                  </a:lnTo>
                  <a:lnTo>
                    <a:pt x="3280" y="144"/>
                  </a:lnTo>
                  <a:lnTo>
                    <a:pt x="3216" y="128"/>
                  </a:lnTo>
                  <a:lnTo>
                    <a:pt x="3168" y="128"/>
                  </a:lnTo>
                  <a:lnTo>
                    <a:pt x="3120" y="144"/>
                  </a:lnTo>
                  <a:lnTo>
                    <a:pt x="3072" y="176"/>
                  </a:lnTo>
                  <a:lnTo>
                    <a:pt x="2464" y="544"/>
                  </a:lnTo>
                  <a:lnTo>
                    <a:pt x="2416" y="464"/>
                  </a:lnTo>
                  <a:lnTo>
                    <a:pt x="2368" y="400"/>
                  </a:lnTo>
                  <a:lnTo>
                    <a:pt x="2288" y="352"/>
                  </a:lnTo>
                  <a:lnTo>
                    <a:pt x="2192" y="336"/>
                  </a:lnTo>
                  <a:lnTo>
                    <a:pt x="1664" y="336"/>
                  </a:lnTo>
                  <a:lnTo>
                    <a:pt x="1056" y="96"/>
                  </a:lnTo>
                  <a:lnTo>
                    <a:pt x="529" y="96"/>
                  </a:lnTo>
                  <a:lnTo>
                    <a:pt x="529" y="80"/>
                  </a:lnTo>
                  <a:lnTo>
                    <a:pt x="529" y="48"/>
                  </a:lnTo>
                  <a:lnTo>
                    <a:pt x="497" y="16"/>
                  </a:lnTo>
                  <a:lnTo>
                    <a:pt x="4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27fab8e85f3_0_919"/>
          <p:cNvSpPr/>
          <p:nvPr/>
        </p:nvSpPr>
        <p:spPr>
          <a:xfrm>
            <a:off x="0" y="994475"/>
            <a:ext cx="121920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0" name="Google Shape;220;g27fab8e85f3_0_919"/>
          <p:cNvSpPr txBox="1"/>
          <p:nvPr>
            <p:ph idx="4294967295" type="ctrTitle"/>
          </p:nvPr>
        </p:nvSpPr>
        <p:spPr>
          <a:xfrm>
            <a:off x="576166" y="174414"/>
            <a:ext cx="7173900" cy="8202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What does an HSA cover?</a:t>
            </a:r>
            <a:endParaRPr b="1" i="0" sz="3600" u="none" cap="none" strike="noStrike">
              <a:solidFill>
                <a:schemeClr val="dk1"/>
              </a:solidFill>
              <a:latin typeface="Arial"/>
              <a:ea typeface="Arial"/>
              <a:cs typeface="Arial"/>
              <a:sym typeface="Arial"/>
            </a:endParaRPr>
          </a:p>
        </p:txBody>
      </p:sp>
      <p:sp>
        <p:nvSpPr>
          <p:cNvPr id="221" name="Google Shape;221;g27fab8e85f3_0_919"/>
          <p:cNvSpPr txBox="1"/>
          <p:nvPr/>
        </p:nvSpPr>
        <p:spPr>
          <a:xfrm>
            <a:off x="576176" y="1192338"/>
            <a:ext cx="67641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000"/>
              <a:buFont typeface="Arial"/>
              <a:buNone/>
            </a:pPr>
            <a:r>
              <a:rPr b="1" i="0" lang="en-US" sz="2800" u="none" cap="none" strike="noStrike">
                <a:solidFill>
                  <a:schemeClr val="dk1"/>
                </a:solidFill>
                <a:latin typeface="Arial"/>
                <a:ea typeface="Arial"/>
                <a:cs typeface="Arial"/>
                <a:sym typeface="Arial"/>
              </a:rPr>
              <a:t>The list includes but is not limited to:</a:t>
            </a:r>
            <a:endParaRPr b="1" i="0" sz="2800" u="none" cap="none" strike="noStrike">
              <a:solidFill>
                <a:schemeClr val="dk1"/>
              </a:solidFill>
              <a:latin typeface="Arial"/>
              <a:ea typeface="Arial"/>
              <a:cs typeface="Arial"/>
              <a:sym typeface="Arial"/>
            </a:endParaRPr>
          </a:p>
        </p:txBody>
      </p:sp>
      <p:grpSp>
        <p:nvGrpSpPr>
          <p:cNvPr id="222" name="Google Shape;222;g27fab8e85f3_0_919"/>
          <p:cNvGrpSpPr/>
          <p:nvPr/>
        </p:nvGrpSpPr>
        <p:grpSpPr>
          <a:xfrm>
            <a:off x="0" y="5948039"/>
            <a:ext cx="12192000" cy="909900"/>
            <a:chOff x="0" y="5948039"/>
            <a:chExt cx="12192000" cy="909900"/>
          </a:xfrm>
        </p:grpSpPr>
        <p:sp>
          <p:nvSpPr>
            <p:cNvPr id="223" name="Google Shape;223;g27fab8e85f3_0_919"/>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24" name="Google Shape;224;g27fab8e85f3_0_919"/>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225" name="Google Shape;225;g27fab8e85f3_0_919"/>
          <p:cNvSpPr txBox="1"/>
          <p:nvPr/>
        </p:nvSpPr>
        <p:spPr>
          <a:xfrm>
            <a:off x="215883" y="3881559"/>
            <a:ext cx="19293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Copays, coinsurance, insurance premiums</a:t>
            </a:r>
            <a:endParaRPr b="1" i="0" sz="1600" u="none" cap="none" strike="noStrike">
              <a:solidFill>
                <a:srgbClr val="003648"/>
              </a:solidFill>
              <a:latin typeface="Arial"/>
              <a:ea typeface="Arial"/>
              <a:cs typeface="Arial"/>
              <a:sym typeface="Arial"/>
            </a:endParaRPr>
          </a:p>
        </p:txBody>
      </p:sp>
      <p:sp>
        <p:nvSpPr>
          <p:cNvPr id="226" name="Google Shape;226;g27fab8e85f3_0_919"/>
          <p:cNvSpPr txBox="1"/>
          <p:nvPr/>
        </p:nvSpPr>
        <p:spPr>
          <a:xfrm>
            <a:off x="2113106" y="3881559"/>
            <a:ext cx="14118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Doctor visits and surgeries</a:t>
            </a:r>
            <a:endParaRPr b="1" i="0" sz="1600" u="none" cap="none" strike="noStrike">
              <a:solidFill>
                <a:srgbClr val="003648"/>
              </a:solidFill>
              <a:latin typeface="Arial"/>
              <a:ea typeface="Arial"/>
              <a:cs typeface="Arial"/>
              <a:sym typeface="Arial"/>
            </a:endParaRPr>
          </a:p>
        </p:txBody>
      </p:sp>
      <p:sp>
        <p:nvSpPr>
          <p:cNvPr id="227" name="Google Shape;227;g27fab8e85f3_0_919"/>
          <p:cNvSpPr txBox="1"/>
          <p:nvPr/>
        </p:nvSpPr>
        <p:spPr>
          <a:xfrm>
            <a:off x="3492875" y="3881559"/>
            <a:ext cx="19293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Over-the-</a:t>
            </a:r>
            <a:endParaRPr b="1" i="0" sz="1600" u="none" cap="none" strike="noStrike">
              <a:solidFill>
                <a:srgbClr val="00364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counter medications </a:t>
            </a:r>
            <a:r>
              <a:rPr b="0" i="0" lang="en-US" sz="1600" u="none" cap="none" strike="noStrike">
                <a:solidFill>
                  <a:srgbClr val="003648"/>
                </a:solidFill>
                <a:latin typeface="Arial"/>
                <a:ea typeface="Arial"/>
                <a:cs typeface="Arial"/>
                <a:sym typeface="Arial"/>
              </a:rPr>
              <a:t>(first-aid, allergy, asthma, cold/flu, heartburn, etc.)</a:t>
            </a:r>
            <a:endParaRPr b="0" i="0" sz="1600" u="none" cap="none" strike="noStrike">
              <a:solidFill>
                <a:srgbClr val="003648"/>
              </a:solidFill>
              <a:latin typeface="Arial"/>
              <a:ea typeface="Arial"/>
              <a:cs typeface="Arial"/>
              <a:sym typeface="Arial"/>
            </a:endParaRPr>
          </a:p>
        </p:txBody>
      </p:sp>
      <p:sp>
        <p:nvSpPr>
          <p:cNvPr id="228" name="Google Shape;228;g27fab8e85f3_0_919"/>
          <p:cNvSpPr/>
          <p:nvPr/>
        </p:nvSpPr>
        <p:spPr>
          <a:xfrm>
            <a:off x="672613" y="2447426"/>
            <a:ext cx="1015800" cy="1015800"/>
          </a:xfrm>
          <a:prstGeom prst="ellipse">
            <a:avLst/>
          </a:prstGeom>
          <a:solidFill>
            <a:srgbClr val="CE287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9" name="Google Shape;229;g27fab8e85f3_0_919"/>
          <p:cNvSpPr/>
          <p:nvPr/>
        </p:nvSpPr>
        <p:spPr>
          <a:xfrm>
            <a:off x="2311110" y="2447426"/>
            <a:ext cx="1015800" cy="1015800"/>
          </a:xfrm>
          <a:prstGeom prst="ellipse">
            <a:avLst/>
          </a:prstGeom>
          <a:solidFill>
            <a:srgbClr val="5B7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0" name="Google Shape;230;g27fab8e85f3_0_919"/>
          <p:cNvSpPr/>
          <p:nvPr/>
        </p:nvSpPr>
        <p:spPr>
          <a:xfrm>
            <a:off x="3949607" y="2447426"/>
            <a:ext cx="1015800" cy="1015800"/>
          </a:xfrm>
          <a:prstGeom prst="ellipse">
            <a:avLst/>
          </a:prstGeom>
          <a:solidFill>
            <a:srgbClr val="FFB7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1" name="Google Shape;231;g27fab8e85f3_0_919"/>
          <p:cNvSpPr/>
          <p:nvPr/>
        </p:nvSpPr>
        <p:spPr>
          <a:xfrm>
            <a:off x="5588104" y="2447426"/>
            <a:ext cx="1015800" cy="1015800"/>
          </a:xfrm>
          <a:prstGeom prst="ellipse">
            <a:avLst/>
          </a:prstGeom>
          <a:solidFill>
            <a:srgbClr val="00D17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2" name="Google Shape;232;g27fab8e85f3_0_919"/>
          <p:cNvSpPr/>
          <p:nvPr/>
        </p:nvSpPr>
        <p:spPr>
          <a:xfrm>
            <a:off x="7226601" y="2447426"/>
            <a:ext cx="1015800" cy="1015800"/>
          </a:xfrm>
          <a:prstGeom prst="ellipse">
            <a:avLst/>
          </a:prstGeom>
          <a:solidFill>
            <a:srgbClr val="0096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3" name="Google Shape;233;g27fab8e85f3_0_919"/>
          <p:cNvSpPr/>
          <p:nvPr/>
        </p:nvSpPr>
        <p:spPr>
          <a:xfrm>
            <a:off x="8865098" y="2447426"/>
            <a:ext cx="1015800" cy="1015800"/>
          </a:xfrm>
          <a:prstGeom prst="ellipse">
            <a:avLst/>
          </a:prstGeom>
          <a:solidFill>
            <a:srgbClr val="9D9D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4" name="Google Shape;234;g27fab8e85f3_0_919"/>
          <p:cNvSpPr txBox="1"/>
          <p:nvPr/>
        </p:nvSpPr>
        <p:spPr>
          <a:xfrm>
            <a:off x="5381562" y="3881559"/>
            <a:ext cx="14289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Prescription drugs</a:t>
            </a:r>
            <a:endParaRPr b="1" i="0" sz="1600" u="none" cap="none" strike="noStrike">
              <a:solidFill>
                <a:srgbClr val="003648"/>
              </a:solidFill>
              <a:latin typeface="Arial"/>
              <a:ea typeface="Arial"/>
              <a:cs typeface="Arial"/>
              <a:sym typeface="Arial"/>
            </a:endParaRPr>
          </a:p>
        </p:txBody>
      </p:sp>
      <p:sp>
        <p:nvSpPr>
          <p:cNvPr id="235" name="Google Shape;235;g27fab8e85f3_0_919"/>
          <p:cNvSpPr txBox="1"/>
          <p:nvPr/>
        </p:nvSpPr>
        <p:spPr>
          <a:xfrm>
            <a:off x="7028605" y="3881559"/>
            <a:ext cx="14118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Birthing and lamaze classes</a:t>
            </a:r>
            <a:endParaRPr b="0" i="0" sz="1100" u="none" cap="none" strike="noStrike">
              <a:solidFill>
                <a:srgbClr val="003648"/>
              </a:solidFill>
              <a:latin typeface="Arial"/>
              <a:ea typeface="Arial"/>
              <a:cs typeface="Arial"/>
              <a:sym typeface="Arial"/>
            </a:endParaRPr>
          </a:p>
        </p:txBody>
      </p:sp>
      <p:sp>
        <p:nvSpPr>
          <p:cNvPr id="236" name="Google Shape;236;g27fab8e85f3_0_919"/>
          <p:cNvSpPr txBox="1"/>
          <p:nvPr/>
        </p:nvSpPr>
        <p:spPr>
          <a:xfrm>
            <a:off x="8281298" y="3881559"/>
            <a:ext cx="2183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Dental and orthodontia</a:t>
            </a:r>
            <a:endParaRPr b="0" i="0" sz="1100" u="none" cap="none" strike="noStrike">
              <a:solidFill>
                <a:srgbClr val="003648"/>
              </a:solidFill>
              <a:latin typeface="Arial"/>
              <a:ea typeface="Arial"/>
              <a:cs typeface="Arial"/>
              <a:sym typeface="Arial"/>
            </a:endParaRPr>
          </a:p>
        </p:txBody>
      </p:sp>
      <p:sp>
        <p:nvSpPr>
          <p:cNvPr id="237" name="Google Shape;237;g27fab8e85f3_0_919"/>
          <p:cNvSpPr txBox="1"/>
          <p:nvPr/>
        </p:nvSpPr>
        <p:spPr>
          <a:xfrm>
            <a:off x="10046825" y="3881559"/>
            <a:ext cx="19293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Vision expenses, </a:t>
            </a:r>
            <a:r>
              <a:rPr b="0" i="0" lang="en-US" sz="1600" u="none" cap="none" strike="noStrike">
                <a:solidFill>
                  <a:srgbClr val="003648"/>
                </a:solidFill>
                <a:latin typeface="Arial"/>
                <a:ea typeface="Arial"/>
                <a:cs typeface="Arial"/>
                <a:sym typeface="Arial"/>
              </a:rPr>
              <a:t>such as frames, contacts, prescription sunglasses, etc.</a:t>
            </a:r>
            <a:endParaRPr b="0" i="0" sz="1100" u="none" cap="none" strike="noStrike">
              <a:solidFill>
                <a:srgbClr val="003648"/>
              </a:solidFill>
              <a:latin typeface="Arial"/>
              <a:ea typeface="Arial"/>
              <a:cs typeface="Arial"/>
              <a:sym typeface="Arial"/>
            </a:endParaRPr>
          </a:p>
        </p:txBody>
      </p:sp>
      <p:sp>
        <p:nvSpPr>
          <p:cNvPr id="238" name="Google Shape;238;g27fab8e85f3_0_919"/>
          <p:cNvSpPr/>
          <p:nvPr/>
        </p:nvSpPr>
        <p:spPr>
          <a:xfrm>
            <a:off x="10503598" y="2447426"/>
            <a:ext cx="1015800" cy="1015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239" name="Google Shape;239;g27fab8e85f3_0_919"/>
          <p:cNvGrpSpPr/>
          <p:nvPr/>
        </p:nvGrpSpPr>
        <p:grpSpPr>
          <a:xfrm>
            <a:off x="2559689" y="2698220"/>
            <a:ext cx="518650" cy="514163"/>
            <a:chOff x="2756150" y="2971175"/>
            <a:chExt cx="98025" cy="97175"/>
          </a:xfrm>
        </p:grpSpPr>
        <p:sp>
          <p:nvSpPr>
            <p:cNvPr id="240" name="Google Shape;240;g27fab8e85f3_0_919"/>
            <p:cNvSpPr/>
            <p:nvPr/>
          </p:nvSpPr>
          <p:spPr>
            <a:xfrm>
              <a:off x="2798875" y="2971175"/>
              <a:ext cx="48600" cy="38550"/>
            </a:xfrm>
            <a:custGeom>
              <a:rect b="b" l="l" r="r" t="t"/>
              <a:pathLst>
                <a:path extrusionOk="0" h="1542" w="1944">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27fab8e85f3_0_919"/>
            <p:cNvSpPr/>
            <p:nvPr/>
          </p:nvSpPr>
          <p:spPr>
            <a:xfrm>
              <a:off x="2788825" y="3004675"/>
              <a:ext cx="36875" cy="63675"/>
            </a:xfrm>
            <a:custGeom>
              <a:rect b="b" l="l" r="r" t="t"/>
              <a:pathLst>
                <a:path extrusionOk="0" h="2547" w="1475">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g27fab8e85f3_0_919"/>
            <p:cNvSpPr/>
            <p:nvPr/>
          </p:nvSpPr>
          <p:spPr>
            <a:xfrm>
              <a:off x="2775850" y="3026025"/>
              <a:ext cx="18025" cy="22225"/>
            </a:xfrm>
            <a:custGeom>
              <a:rect b="b" l="l" r="r" t="t"/>
              <a:pathLst>
                <a:path extrusionOk="0" h="889" w="721">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g27fab8e85f3_0_919"/>
            <p:cNvSpPr/>
            <p:nvPr/>
          </p:nvSpPr>
          <p:spPr>
            <a:xfrm>
              <a:off x="2756150" y="3014725"/>
              <a:ext cx="24750" cy="24725"/>
            </a:xfrm>
            <a:custGeom>
              <a:rect b="b" l="l" r="r" t="t"/>
              <a:pathLst>
                <a:path extrusionOk="0" h="989" w="99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g27fab8e85f3_0_919"/>
            <p:cNvSpPr/>
            <p:nvPr/>
          </p:nvSpPr>
          <p:spPr>
            <a:xfrm>
              <a:off x="2791750" y="2971175"/>
              <a:ext cx="10925" cy="16775"/>
            </a:xfrm>
            <a:custGeom>
              <a:rect b="b" l="l" r="r" t="t"/>
              <a:pathLst>
                <a:path extrusionOk="0" h="671" w="437">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g27fab8e85f3_0_919"/>
            <p:cNvSpPr/>
            <p:nvPr/>
          </p:nvSpPr>
          <p:spPr>
            <a:xfrm>
              <a:off x="2843275" y="2971175"/>
              <a:ext cx="10900" cy="16775"/>
            </a:xfrm>
            <a:custGeom>
              <a:rect b="b" l="l" r="r" t="t"/>
              <a:pathLst>
                <a:path extrusionOk="0" h="671" w="436">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6" name="Google Shape;246;g27fab8e85f3_0_919"/>
          <p:cNvGrpSpPr/>
          <p:nvPr/>
        </p:nvGrpSpPr>
        <p:grpSpPr>
          <a:xfrm>
            <a:off x="4266888" y="2719253"/>
            <a:ext cx="381217" cy="472098"/>
            <a:chOff x="3724350" y="2971175"/>
            <a:chExt cx="72050" cy="89225"/>
          </a:xfrm>
        </p:grpSpPr>
        <p:sp>
          <p:nvSpPr>
            <p:cNvPr id="247" name="Google Shape;247;g27fab8e85f3_0_919"/>
            <p:cNvSpPr/>
            <p:nvPr/>
          </p:nvSpPr>
          <p:spPr>
            <a:xfrm>
              <a:off x="3732725" y="2987500"/>
              <a:ext cx="55725" cy="72900"/>
            </a:xfrm>
            <a:custGeom>
              <a:rect b="b" l="l" r="r" t="t"/>
              <a:pathLst>
                <a:path extrusionOk="0" h="2916" w="2229">
                  <a:moveTo>
                    <a:pt x="2027" y="202"/>
                  </a:moveTo>
                  <a:lnTo>
                    <a:pt x="2027" y="2714"/>
                  </a:lnTo>
                  <a:lnTo>
                    <a:pt x="202" y="2714"/>
                  </a:lnTo>
                  <a:lnTo>
                    <a:pt x="202" y="202"/>
                  </a:lnTo>
                  <a:close/>
                  <a:moveTo>
                    <a:pt x="101" y="1"/>
                  </a:moveTo>
                  <a:lnTo>
                    <a:pt x="51" y="17"/>
                  </a:lnTo>
                  <a:lnTo>
                    <a:pt x="17" y="34"/>
                  </a:lnTo>
                  <a:lnTo>
                    <a:pt x="1" y="68"/>
                  </a:lnTo>
                  <a:lnTo>
                    <a:pt x="1" y="101"/>
                  </a:lnTo>
                  <a:lnTo>
                    <a:pt x="1" y="2815"/>
                  </a:lnTo>
                  <a:lnTo>
                    <a:pt x="1" y="2848"/>
                  </a:lnTo>
                  <a:lnTo>
                    <a:pt x="17" y="2882"/>
                  </a:lnTo>
                  <a:lnTo>
                    <a:pt x="51" y="2898"/>
                  </a:lnTo>
                  <a:lnTo>
                    <a:pt x="101" y="2915"/>
                  </a:lnTo>
                  <a:lnTo>
                    <a:pt x="2128" y="2915"/>
                  </a:lnTo>
                  <a:lnTo>
                    <a:pt x="2161" y="2898"/>
                  </a:lnTo>
                  <a:lnTo>
                    <a:pt x="2195" y="2882"/>
                  </a:lnTo>
                  <a:lnTo>
                    <a:pt x="2212" y="2848"/>
                  </a:lnTo>
                  <a:lnTo>
                    <a:pt x="2228" y="2815"/>
                  </a:lnTo>
                  <a:lnTo>
                    <a:pt x="2228" y="101"/>
                  </a:lnTo>
                  <a:lnTo>
                    <a:pt x="2212" y="68"/>
                  </a:lnTo>
                  <a:lnTo>
                    <a:pt x="2195" y="34"/>
                  </a:lnTo>
                  <a:lnTo>
                    <a:pt x="2161" y="17"/>
                  </a:lnTo>
                  <a:lnTo>
                    <a:pt x="212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g27fab8e85f3_0_919"/>
            <p:cNvSpPr/>
            <p:nvPr/>
          </p:nvSpPr>
          <p:spPr>
            <a:xfrm>
              <a:off x="3724350" y="2971175"/>
              <a:ext cx="72050" cy="21375"/>
            </a:xfrm>
            <a:custGeom>
              <a:rect b="b" l="l" r="r" t="t"/>
              <a:pathLst>
                <a:path extrusionOk="0" h="855" w="2882">
                  <a:moveTo>
                    <a:pt x="2681" y="201"/>
                  </a:moveTo>
                  <a:lnTo>
                    <a:pt x="2681" y="654"/>
                  </a:lnTo>
                  <a:lnTo>
                    <a:pt x="202" y="654"/>
                  </a:lnTo>
                  <a:lnTo>
                    <a:pt x="202" y="201"/>
                  </a:lnTo>
                  <a:close/>
                  <a:moveTo>
                    <a:pt x="67" y="0"/>
                  </a:moveTo>
                  <a:lnTo>
                    <a:pt x="34" y="34"/>
                  </a:lnTo>
                  <a:lnTo>
                    <a:pt x="17" y="67"/>
                  </a:lnTo>
                  <a:lnTo>
                    <a:pt x="0" y="101"/>
                  </a:lnTo>
                  <a:lnTo>
                    <a:pt x="0" y="754"/>
                  </a:lnTo>
                  <a:lnTo>
                    <a:pt x="17" y="804"/>
                  </a:lnTo>
                  <a:lnTo>
                    <a:pt x="34" y="838"/>
                  </a:lnTo>
                  <a:lnTo>
                    <a:pt x="67" y="855"/>
                  </a:lnTo>
                  <a:lnTo>
                    <a:pt x="2831" y="855"/>
                  </a:lnTo>
                  <a:lnTo>
                    <a:pt x="2865" y="838"/>
                  </a:lnTo>
                  <a:lnTo>
                    <a:pt x="2882" y="804"/>
                  </a:lnTo>
                  <a:lnTo>
                    <a:pt x="2882" y="754"/>
                  </a:lnTo>
                  <a:lnTo>
                    <a:pt x="2882" y="101"/>
                  </a:lnTo>
                  <a:lnTo>
                    <a:pt x="2882" y="67"/>
                  </a:lnTo>
                  <a:lnTo>
                    <a:pt x="2865" y="34"/>
                  </a:lnTo>
                  <a:lnTo>
                    <a:pt x="283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g27fab8e85f3_0_919"/>
            <p:cNvSpPr/>
            <p:nvPr/>
          </p:nvSpPr>
          <p:spPr>
            <a:xfrm>
              <a:off x="3732725" y="3000075"/>
              <a:ext cx="30175" cy="43150"/>
            </a:xfrm>
            <a:custGeom>
              <a:rect b="b" l="l" r="r" t="t"/>
              <a:pathLst>
                <a:path extrusionOk="0" h="1726" w="1207">
                  <a:moveTo>
                    <a:pt x="1006" y="201"/>
                  </a:moveTo>
                  <a:lnTo>
                    <a:pt x="1006" y="1524"/>
                  </a:lnTo>
                  <a:lnTo>
                    <a:pt x="202" y="1524"/>
                  </a:lnTo>
                  <a:lnTo>
                    <a:pt x="202" y="201"/>
                  </a:lnTo>
                  <a:close/>
                  <a:moveTo>
                    <a:pt x="51" y="0"/>
                  </a:moveTo>
                  <a:lnTo>
                    <a:pt x="17" y="17"/>
                  </a:lnTo>
                  <a:lnTo>
                    <a:pt x="1" y="50"/>
                  </a:lnTo>
                  <a:lnTo>
                    <a:pt x="1" y="101"/>
                  </a:lnTo>
                  <a:lnTo>
                    <a:pt x="1" y="1625"/>
                  </a:lnTo>
                  <a:lnTo>
                    <a:pt x="1" y="1658"/>
                  </a:lnTo>
                  <a:lnTo>
                    <a:pt x="17" y="1692"/>
                  </a:lnTo>
                  <a:lnTo>
                    <a:pt x="51" y="1725"/>
                  </a:lnTo>
                  <a:lnTo>
                    <a:pt x="1156" y="1725"/>
                  </a:lnTo>
                  <a:lnTo>
                    <a:pt x="1173" y="1692"/>
                  </a:lnTo>
                  <a:lnTo>
                    <a:pt x="1207" y="1658"/>
                  </a:lnTo>
                  <a:lnTo>
                    <a:pt x="1207" y="1625"/>
                  </a:lnTo>
                  <a:lnTo>
                    <a:pt x="1207" y="101"/>
                  </a:lnTo>
                  <a:lnTo>
                    <a:pt x="1207" y="50"/>
                  </a:lnTo>
                  <a:lnTo>
                    <a:pt x="1173"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0" name="Google Shape;250;g27fab8e85f3_0_919"/>
          <p:cNvGrpSpPr/>
          <p:nvPr/>
        </p:nvGrpSpPr>
        <p:grpSpPr>
          <a:xfrm>
            <a:off x="5904336" y="2684955"/>
            <a:ext cx="383333" cy="540750"/>
            <a:chOff x="3343700" y="2961950"/>
            <a:chExt cx="72450" cy="102200"/>
          </a:xfrm>
        </p:grpSpPr>
        <p:sp>
          <p:nvSpPr>
            <p:cNvPr id="251" name="Google Shape;251;g27fab8e85f3_0_919"/>
            <p:cNvSpPr/>
            <p:nvPr/>
          </p:nvSpPr>
          <p:spPr>
            <a:xfrm>
              <a:off x="3360025" y="3008025"/>
              <a:ext cx="39375" cy="39375"/>
            </a:xfrm>
            <a:custGeom>
              <a:rect b="b" l="l" r="r" t="t"/>
              <a:pathLst>
                <a:path extrusionOk="0" h="1575" w="1575">
                  <a:moveTo>
                    <a:pt x="922" y="201"/>
                  </a:moveTo>
                  <a:lnTo>
                    <a:pt x="922" y="570"/>
                  </a:lnTo>
                  <a:lnTo>
                    <a:pt x="922" y="603"/>
                  </a:lnTo>
                  <a:lnTo>
                    <a:pt x="955" y="637"/>
                  </a:lnTo>
                  <a:lnTo>
                    <a:pt x="989" y="654"/>
                  </a:lnTo>
                  <a:lnTo>
                    <a:pt x="1022" y="670"/>
                  </a:lnTo>
                  <a:lnTo>
                    <a:pt x="1374" y="670"/>
                  </a:lnTo>
                  <a:lnTo>
                    <a:pt x="1374" y="922"/>
                  </a:lnTo>
                  <a:lnTo>
                    <a:pt x="989" y="922"/>
                  </a:lnTo>
                  <a:lnTo>
                    <a:pt x="955" y="955"/>
                  </a:lnTo>
                  <a:lnTo>
                    <a:pt x="922" y="989"/>
                  </a:lnTo>
                  <a:lnTo>
                    <a:pt x="922" y="1022"/>
                  </a:lnTo>
                  <a:lnTo>
                    <a:pt x="922" y="1374"/>
                  </a:lnTo>
                  <a:lnTo>
                    <a:pt x="670" y="1374"/>
                  </a:lnTo>
                  <a:lnTo>
                    <a:pt x="670" y="1022"/>
                  </a:lnTo>
                  <a:lnTo>
                    <a:pt x="654" y="989"/>
                  </a:lnTo>
                  <a:lnTo>
                    <a:pt x="637" y="955"/>
                  </a:lnTo>
                  <a:lnTo>
                    <a:pt x="603" y="922"/>
                  </a:lnTo>
                  <a:lnTo>
                    <a:pt x="201" y="922"/>
                  </a:lnTo>
                  <a:lnTo>
                    <a:pt x="201" y="670"/>
                  </a:lnTo>
                  <a:lnTo>
                    <a:pt x="570" y="670"/>
                  </a:lnTo>
                  <a:lnTo>
                    <a:pt x="603" y="654"/>
                  </a:lnTo>
                  <a:lnTo>
                    <a:pt x="637" y="637"/>
                  </a:lnTo>
                  <a:lnTo>
                    <a:pt x="654" y="603"/>
                  </a:lnTo>
                  <a:lnTo>
                    <a:pt x="670" y="570"/>
                  </a:lnTo>
                  <a:lnTo>
                    <a:pt x="670" y="201"/>
                  </a:lnTo>
                  <a:close/>
                  <a:moveTo>
                    <a:pt x="570" y="0"/>
                  </a:moveTo>
                  <a:lnTo>
                    <a:pt x="520" y="17"/>
                  </a:lnTo>
                  <a:lnTo>
                    <a:pt x="486" y="34"/>
                  </a:lnTo>
                  <a:lnTo>
                    <a:pt x="469" y="67"/>
                  </a:lnTo>
                  <a:lnTo>
                    <a:pt x="469" y="101"/>
                  </a:lnTo>
                  <a:lnTo>
                    <a:pt x="469" y="469"/>
                  </a:lnTo>
                  <a:lnTo>
                    <a:pt x="67" y="469"/>
                  </a:lnTo>
                  <a:lnTo>
                    <a:pt x="34" y="486"/>
                  </a:lnTo>
                  <a:lnTo>
                    <a:pt x="17" y="520"/>
                  </a:lnTo>
                  <a:lnTo>
                    <a:pt x="0" y="570"/>
                  </a:lnTo>
                  <a:lnTo>
                    <a:pt x="0" y="1022"/>
                  </a:lnTo>
                  <a:lnTo>
                    <a:pt x="17" y="1056"/>
                  </a:lnTo>
                  <a:lnTo>
                    <a:pt x="34" y="1089"/>
                  </a:lnTo>
                  <a:lnTo>
                    <a:pt x="67" y="1106"/>
                  </a:lnTo>
                  <a:lnTo>
                    <a:pt x="101" y="1123"/>
                  </a:lnTo>
                  <a:lnTo>
                    <a:pt x="469" y="1123"/>
                  </a:lnTo>
                  <a:lnTo>
                    <a:pt x="469" y="1474"/>
                  </a:lnTo>
                  <a:lnTo>
                    <a:pt x="469" y="1525"/>
                  </a:lnTo>
                  <a:lnTo>
                    <a:pt x="486" y="1558"/>
                  </a:lnTo>
                  <a:lnTo>
                    <a:pt x="520" y="1575"/>
                  </a:lnTo>
                  <a:lnTo>
                    <a:pt x="1056" y="1575"/>
                  </a:lnTo>
                  <a:lnTo>
                    <a:pt x="1089" y="1558"/>
                  </a:lnTo>
                  <a:lnTo>
                    <a:pt x="1106" y="1525"/>
                  </a:lnTo>
                  <a:lnTo>
                    <a:pt x="1123" y="1474"/>
                  </a:lnTo>
                  <a:lnTo>
                    <a:pt x="1123" y="1123"/>
                  </a:lnTo>
                  <a:lnTo>
                    <a:pt x="1474" y="1123"/>
                  </a:lnTo>
                  <a:lnTo>
                    <a:pt x="1525" y="1106"/>
                  </a:lnTo>
                  <a:lnTo>
                    <a:pt x="1558" y="1089"/>
                  </a:lnTo>
                  <a:lnTo>
                    <a:pt x="1575" y="1056"/>
                  </a:lnTo>
                  <a:lnTo>
                    <a:pt x="1575" y="1022"/>
                  </a:lnTo>
                  <a:lnTo>
                    <a:pt x="1575" y="570"/>
                  </a:lnTo>
                  <a:lnTo>
                    <a:pt x="1575" y="520"/>
                  </a:lnTo>
                  <a:lnTo>
                    <a:pt x="1558" y="486"/>
                  </a:lnTo>
                  <a:lnTo>
                    <a:pt x="1525" y="469"/>
                  </a:lnTo>
                  <a:lnTo>
                    <a:pt x="1123" y="469"/>
                  </a:lnTo>
                  <a:lnTo>
                    <a:pt x="1123" y="101"/>
                  </a:lnTo>
                  <a:lnTo>
                    <a:pt x="1106" y="67"/>
                  </a:lnTo>
                  <a:lnTo>
                    <a:pt x="1089" y="34"/>
                  </a:lnTo>
                  <a:lnTo>
                    <a:pt x="1056" y="17"/>
                  </a:lnTo>
                  <a:lnTo>
                    <a:pt x="102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g27fab8e85f3_0_919"/>
            <p:cNvSpPr/>
            <p:nvPr/>
          </p:nvSpPr>
          <p:spPr>
            <a:xfrm>
              <a:off x="3343700" y="2982475"/>
              <a:ext cx="72450" cy="81675"/>
            </a:xfrm>
            <a:custGeom>
              <a:rect b="b" l="l" r="r" t="t"/>
              <a:pathLst>
                <a:path extrusionOk="0" h="3267" w="2898">
                  <a:moveTo>
                    <a:pt x="2697" y="202"/>
                  </a:moveTo>
                  <a:lnTo>
                    <a:pt x="2697" y="3066"/>
                  </a:lnTo>
                  <a:lnTo>
                    <a:pt x="201" y="3066"/>
                  </a:lnTo>
                  <a:lnTo>
                    <a:pt x="201" y="202"/>
                  </a:lnTo>
                  <a:close/>
                  <a:moveTo>
                    <a:pt x="50" y="1"/>
                  </a:moveTo>
                  <a:lnTo>
                    <a:pt x="17" y="34"/>
                  </a:lnTo>
                  <a:lnTo>
                    <a:pt x="0" y="68"/>
                  </a:lnTo>
                  <a:lnTo>
                    <a:pt x="0" y="101"/>
                  </a:lnTo>
                  <a:lnTo>
                    <a:pt x="0" y="3166"/>
                  </a:lnTo>
                  <a:lnTo>
                    <a:pt x="0" y="3200"/>
                  </a:lnTo>
                  <a:lnTo>
                    <a:pt x="17" y="3233"/>
                  </a:lnTo>
                  <a:lnTo>
                    <a:pt x="50" y="3250"/>
                  </a:lnTo>
                  <a:lnTo>
                    <a:pt x="101" y="3267"/>
                  </a:lnTo>
                  <a:lnTo>
                    <a:pt x="2797" y="3267"/>
                  </a:lnTo>
                  <a:lnTo>
                    <a:pt x="2848" y="3250"/>
                  </a:lnTo>
                  <a:lnTo>
                    <a:pt x="2881" y="3233"/>
                  </a:lnTo>
                  <a:lnTo>
                    <a:pt x="2898" y="3200"/>
                  </a:lnTo>
                  <a:lnTo>
                    <a:pt x="2898" y="3166"/>
                  </a:lnTo>
                  <a:lnTo>
                    <a:pt x="2898" y="101"/>
                  </a:lnTo>
                  <a:lnTo>
                    <a:pt x="2898" y="68"/>
                  </a:lnTo>
                  <a:lnTo>
                    <a:pt x="2881" y="34"/>
                  </a:lnTo>
                  <a:lnTo>
                    <a:pt x="284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27fab8e85f3_0_919"/>
            <p:cNvSpPr/>
            <p:nvPr/>
          </p:nvSpPr>
          <p:spPr>
            <a:xfrm>
              <a:off x="3359600" y="2961950"/>
              <a:ext cx="40225" cy="39400"/>
            </a:xfrm>
            <a:custGeom>
              <a:rect b="b" l="l" r="r" t="t"/>
              <a:pathLst>
                <a:path extrusionOk="0" h="1576" w="1609">
                  <a:moveTo>
                    <a:pt x="805" y="1"/>
                  </a:moveTo>
                  <a:lnTo>
                    <a:pt x="654" y="18"/>
                  </a:lnTo>
                  <a:lnTo>
                    <a:pt x="503" y="68"/>
                  </a:lnTo>
                  <a:lnTo>
                    <a:pt x="369" y="135"/>
                  </a:lnTo>
                  <a:lnTo>
                    <a:pt x="235" y="235"/>
                  </a:lnTo>
                  <a:lnTo>
                    <a:pt x="151" y="353"/>
                  </a:lnTo>
                  <a:lnTo>
                    <a:pt x="68" y="487"/>
                  </a:lnTo>
                  <a:lnTo>
                    <a:pt x="17" y="637"/>
                  </a:lnTo>
                  <a:lnTo>
                    <a:pt x="1" y="805"/>
                  </a:lnTo>
                  <a:lnTo>
                    <a:pt x="1" y="1475"/>
                  </a:lnTo>
                  <a:lnTo>
                    <a:pt x="17" y="1508"/>
                  </a:lnTo>
                  <a:lnTo>
                    <a:pt x="34" y="1542"/>
                  </a:lnTo>
                  <a:lnTo>
                    <a:pt x="68" y="1559"/>
                  </a:lnTo>
                  <a:lnTo>
                    <a:pt x="101" y="1575"/>
                  </a:lnTo>
                  <a:lnTo>
                    <a:pt x="151" y="1559"/>
                  </a:lnTo>
                  <a:lnTo>
                    <a:pt x="185" y="1542"/>
                  </a:lnTo>
                  <a:lnTo>
                    <a:pt x="202" y="1508"/>
                  </a:lnTo>
                  <a:lnTo>
                    <a:pt x="202" y="1475"/>
                  </a:lnTo>
                  <a:lnTo>
                    <a:pt x="202" y="805"/>
                  </a:lnTo>
                  <a:lnTo>
                    <a:pt x="218" y="688"/>
                  </a:lnTo>
                  <a:lnTo>
                    <a:pt x="252" y="570"/>
                  </a:lnTo>
                  <a:lnTo>
                    <a:pt x="319" y="470"/>
                  </a:lnTo>
                  <a:lnTo>
                    <a:pt x="386" y="369"/>
                  </a:lnTo>
                  <a:lnTo>
                    <a:pt x="470" y="302"/>
                  </a:lnTo>
                  <a:lnTo>
                    <a:pt x="570" y="252"/>
                  </a:lnTo>
                  <a:lnTo>
                    <a:pt x="687" y="219"/>
                  </a:lnTo>
                  <a:lnTo>
                    <a:pt x="805" y="202"/>
                  </a:lnTo>
                  <a:lnTo>
                    <a:pt x="939" y="219"/>
                  </a:lnTo>
                  <a:lnTo>
                    <a:pt x="1039" y="252"/>
                  </a:lnTo>
                  <a:lnTo>
                    <a:pt x="1156" y="302"/>
                  </a:lnTo>
                  <a:lnTo>
                    <a:pt x="1240" y="369"/>
                  </a:lnTo>
                  <a:lnTo>
                    <a:pt x="1307" y="470"/>
                  </a:lnTo>
                  <a:lnTo>
                    <a:pt x="1374" y="570"/>
                  </a:lnTo>
                  <a:lnTo>
                    <a:pt x="1408" y="688"/>
                  </a:lnTo>
                  <a:lnTo>
                    <a:pt x="1408" y="805"/>
                  </a:lnTo>
                  <a:lnTo>
                    <a:pt x="1408" y="1475"/>
                  </a:lnTo>
                  <a:lnTo>
                    <a:pt x="1424" y="1508"/>
                  </a:lnTo>
                  <a:lnTo>
                    <a:pt x="1441" y="1542"/>
                  </a:lnTo>
                  <a:lnTo>
                    <a:pt x="1475" y="1559"/>
                  </a:lnTo>
                  <a:lnTo>
                    <a:pt x="1508" y="1575"/>
                  </a:lnTo>
                  <a:lnTo>
                    <a:pt x="1558" y="1559"/>
                  </a:lnTo>
                  <a:lnTo>
                    <a:pt x="1592" y="1542"/>
                  </a:lnTo>
                  <a:lnTo>
                    <a:pt x="1609" y="1508"/>
                  </a:lnTo>
                  <a:lnTo>
                    <a:pt x="1609" y="1475"/>
                  </a:lnTo>
                  <a:lnTo>
                    <a:pt x="1609" y="805"/>
                  </a:lnTo>
                  <a:lnTo>
                    <a:pt x="1609" y="637"/>
                  </a:lnTo>
                  <a:lnTo>
                    <a:pt x="1558" y="487"/>
                  </a:lnTo>
                  <a:lnTo>
                    <a:pt x="1475" y="353"/>
                  </a:lnTo>
                  <a:lnTo>
                    <a:pt x="1374" y="235"/>
                  </a:lnTo>
                  <a:lnTo>
                    <a:pt x="1257" y="135"/>
                  </a:lnTo>
                  <a:lnTo>
                    <a:pt x="1123" y="68"/>
                  </a:lnTo>
                  <a:lnTo>
                    <a:pt x="972" y="18"/>
                  </a:lnTo>
                  <a:lnTo>
                    <a:pt x="80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4" name="Google Shape;254;g27fab8e85f3_0_919"/>
          <p:cNvGrpSpPr/>
          <p:nvPr/>
        </p:nvGrpSpPr>
        <p:grpSpPr>
          <a:xfrm>
            <a:off x="10751022" y="2729261"/>
            <a:ext cx="520899" cy="452124"/>
            <a:chOff x="2949200" y="3164650"/>
            <a:chExt cx="98450" cy="85450"/>
          </a:xfrm>
        </p:grpSpPr>
        <p:sp>
          <p:nvSpPr>
            <p:cNvPr id="255" name="Google Shape;255;g27fab8e85f3_0_919"/>
            <p:cNvSpPr/>
            <p:nvPr/>
          </p:nvSpPr>
          <p:spPr>
            <a:xfrm>
              <a:off x="3026275" y="3232900"/>
              <a:ext cx="17175" cy="17200"/>
            </a:xfrm>
            <a:custGeom>
              <a:rect b="b" l="l" r="r" t="t"/>
              <a:pathLst>
                <a:path extrusionOk="0" h="688" w="687">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g27fab8e85f3_0_919"/>
            <p:cNvSpPr/>
            <p:nvPr/>
          </p:nvSpPr>
          <p:spPr>
            <a:xfrm>
              <a:off x="3026275" y="3164650"/>
              <a:ext cx="17175" cy="17175"/>
            </a:xfrm>
            <a:custGeom>
              <a:rect b="b" l="l" r="r" t="t"/>
              <a:pathLst>
                <a:path extrusionOk="0" h="687" w="687">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g27fab8e85f3_0_919"/>
            <p:cNvSpPr/>
            <p:nvPr/>
          </p:nvSpPr>
          <p:spPr>
            <a:xfrm>
              <a:off x="2954225" y="3164650"/>
              <a:ext cx="17200" cy="17175"/>
            </a:xfrm>
            <a:custGeom>
              <a:rect b="b" l="l" r="r" t="t"/>
              <a:pathLst>
                <a:path extrusionOk="0" h="687" w="688">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27fab8e85f3_0_919"/>
            <p:cNvSpPr/>
            <p:nvPr/>
          </p:nvSpPr>
          <p:spPr>
            <a:xfrm>
              <a:off x="2954225" y="3232900"/>
              <a:ext cx="17200" cy="17200"/>
            </a:xfrm>
            <a:custGeom>
              <a:rect b="b" l="l" r="r" t="t"/>
              <a:pathLst>
                <a:path extrusionOk="0" h="688" w="688">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g27fab8e85f3_0_919"/>
            <p:cNvSpPr/>
            <p:nvPr/>
          </p:nvSpPr>
          <p:spPr>
            <a:xfrm>
              <a:off x="2970150" y="3178875"/>
              <a:ext cx="56975" cy="56975"/>
            </a:xfrm>
            <a:custGeom>
              <a:rect b="b" l="l" r="r" t="t"/>
              <a:pathLst>
                <a:path extrusionOk="0" h="2279" w="2279">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g27fab8e85f3_0_919"/>
            <p:cNvSpPr/>
            <p:nvPr/>
          </p:nvSpPr>
          <p:spPr>
            <a:xfrm>
              <a:off x="2949200" y="3178875"/>
              <a:ext cx="98450" cy="31025"/>
            </a:xfrm>
            <a:custGeom>
              <a:rect b="b" l="l" r="r" t="t"/>
              <a:pathLst>
                <a:path extrusionOk="0" h="1241" w="3938">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g27fab8e85f3_0_919"/>
            <p:cNvSpPr/>
            <p:nvPr/>
          </p:nvSpPr>
          <p:spPr>
            <a:xfrm>
              <a:off x="2949200" y="3204850"/>
              <a:ext cx="98450" cy="31000"/>
            </a:xfrm>
            <a:custGeom>
              <a:rect b="b" l="l" r="r" t="t"/>
              <a:pathLst>
                <a:path extrusionOk="0" h="1240" w="3938">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g27fab8e85f3_0_919"/>
            <p:cNvSpPr/>
            <p:nvPr/>
          </p:nvSpPr>
          <p:spPr>
            <a:xfrm>
              <a:off x="2986075" y="3194800"/>
              <a:ext cx="25150" cy="25150"/>
            </a:xfrm>
            <a:custGeom>
              <a:rect b="b" l="l" r="r" t="t"/>
              <a:pathLst>
                <a:path extrusionOk="0" h="1006" w="1006">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3" name="Google Shape;263;g27fab8e85f3_0_919"/>
          <p:cNvSpPr/>
          <p:nvPr/>
        </p:nvSpPr>
        <p:spPr>
          <a:xfrm>
            <a:off x="9173528" y="2698240"/>
            <a:ext cx="398941" cy="514163"/>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4" name="Google Shape;264;g27fab8e85f3_0_919"/>
          <p:cNvGrpSpPr/>
          <p:nvPr/>
        </p:nvGrpSpPr>
        <p:grpSpPr>
          <a:xfrm>
            <a:off x="7537208" y="2707095"/>
            <a:ext cx="394576" cy="496437"/>
            <a:chOff x="3912375" y="3353925"/>
            <a:chExt cx="74575" cy="93825"/>
          </a:xfrm>
        </p:grpSpPr>
        <p:sp>
          <p:nvSpPr>
            <p:cNvPr id="265" name="Google Shape;265;g27fab8e85f3_0_919"/>
            <p:cNvSpPr/>
            <p:nvPr/>
          </p:nvSpPr>
          <p:spPr>
            <a:xfrm>
              <a:off x="3955100" y="3354350"/>
              <a:ext cx="31850" cy="29750"/>
            </a:xfrm>
            <a:custGeom>
              <a:rect b="b" l="l" r="r" t="t"/>
              <a:pathLst>
                <a:path extrusionOk="0" h="1190" w="1274">
                  <a:moveTo>
                    <a:pt x="737" y="318"/>
                  </a:moveTo>
                  <a:lnTo>
                    <a:pt x="1022" y="988"/>
                  </a:lnTo>
                  <a:lnTo>
                    <a:pt x="285" y="988"/>
                  </a:lnTo>
                  <a:lnTo>
                    <a:pt x="737" y="318"/>
                  </a:lnTo>
                  <a:close/>
                  <a:moveTo>
                    <a:pt x="771" y="0"/>
                  </a:moveTo>
                  <a:lnTo>
                    <a:pt x="704" y="17"/>
                  </a:lnTo>
                  <a:lnTo>
                    <a:pt x="670" y="50"/>
                  </a:lnTo>
                  <a:lnTo>
                    <a:pt x="0" y="1039"/>
                  </a:lnTo>
                  <a:lnTo>
                    <a:pt x="0" y="1089"/>
                  </a:lnTo>
                  <a:lnTo>
                    <a:pt x="0" y="1139"/>
                  </a:lnTo>
                  <a:lnTo>
                    <a:pt x="34" y="1173"/>
                  </a:lnTo>
                  <a:lnTo>
                    <a:pt x="84" y="1189"/>
                  </a:lnTo>
                  <a:lnTo>
                    <a:pt x="1223" y="1189"/>
                  </a:lnTo>
                  <a:lnTo>
                    <a:pt x="1256" y="1156"/>
                  </a:lnTo>
                  <a:lnTo>
                    <a:pt x="1273" y="1106"/>
                  </a:lnTo>
                  <a:lnTo>
                    <a:pt x="1256" y="1055"/>
                  </a:lnTo>
                  <a:lnTo>
                    <a:pt x="838" y="67"/>
                  </a:lnTo>
                  <a:lnTo>
                    <a:pt x="804" y="17"/>
                  </a:lnTo>
                  <a:lnTo>
                    <a:pt x="7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27fab8e85f3_0_919"/>
            <p:cNvSpPr/>
            <p:nvPr/>
          </p:nvSpPr>
          <p:spPr>
            <a:xfrm>
              <a:off x="3944200" y="3353925"/>
              <a:ext cx="32275" cy="30600"/>
            </a:xfrm>
            <a:custGeom>
              <a:rect b="b" l="l" r="r" t="t"/>
              <a:pathLst>
                <a:path extrusionOk="0" h="1224" w="1291">
                  <a:moveTo>
                    <a:pt x="1006" y="201"/>
                  </a:moveTo>
                  <a:lnTo>
                    <a:pt x="537" y="905"/>
                  </a:lnTo>
                  <a:lnTo>
                    <a:pt x="252" y="201"/>
                  </a:lnTo>
                  <a:close/>
                  <a:moveTo>
                    <a:pt x="84" y="0"/>
                  </a:moveTo>
                  <a:lnTo>
                    <a:pt x="51" y="17"/>
                  </a:lnTo>
                  <a:lnTo>
                    <a:pt x="1" y="51"/>
                  </a:lnTo>
                  <a:lnTo>
                    <a:pt x="1" y="101"/>
                  </a:lnTo>
                  <a:lnTo>
                    <a:pt x="1" y="134"/>
                  </a:lnTo>
                  <a:lnTo>
                    <a:pt x="419" y="1156"/>
                  </a:lnTo>
                  <a:lnTo>
                    <a:pt x="453" y="1206"/>
                  </a:lnTo>
                  <a:lnTo>
                    <a:pt x="503" y="1223"/>
                  </a:lnTo>
                  <a:lnTo>
                    <a:pt x="520" y="1223"/>
                  </a:lnTo>
                  <a:lnTo>
                    <a:pt x="570" y="1206"/>
                  </a:lnTo>
                  <a:lnTo>
                    <a:pt x="604" y="1173"/>
                  </a:lnTo>
                  <a:lnTo>
                    <a:pt x="1274" y="168"/>
                  </a:lnTo>
                  <a:lnTo>
                    <a:pt x="1290" y="118"/>
                  </a:lnTo>
                  <a:lnTo>
                    <a:pt x="1274" y="67"/>
                  </a:lnTo>
                  <a:lnTo>
                    <a:pt x="1240" y="17"/>
                  </a:lnTo>
                  <a:lnTo>
                    <a:pt x="119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27fab8e85f3_0_919"/>
            <p:cNvSpPr/>
            <p:nvPr/>
          </p:nvSpPr>
          <p:spPr>
            <a:xfrm>
              <a:off x="3916575" y="3416750"/>
              <a:ext cx="31000" cy="31000"/>
            </a:xfrm>
            <a:custGeom>
              <a:rect b="b" l="l" r="r" t="t"/>
              <a:pathLst>
                <a:path extrusionOk="0" h="1240" w="1240">
                  <a:moveTo>
                    <a:pt x="704" y="201"/>
                  </a:moveTo>
                  <a:lnTo>
                    <a:pt x="787" y="235"/>
                  </a:lnTo>
                  <a:lnTo>
                    <a:pt x="854" y="268"/>
                  </a:lnTo>
                  <a:lnTo>
                    <a:pt x="921" y="318"/>
                  </a:lnTo>
                  <a:lnTo>
                    <a:pt x="972" y="385"/>
                  </a:lnTo>
                  <a:lnTo>
                    <a:pt x="1005" y="452"/>
                  </a:lnTo>
                  <a:lnTo>
                    <a:pt x="1039" y="536"/>
                  </a:lnTo>
                  <a:lnTo>
                    <a:pt x="1039" y="620"/>
                  </a:lnTo>
                  <a:lnTo>
                    <a:pt x="1039" y="704"/>
                  </a:lnTo>
                  <a:lnTo>
                    <a:pt x="1005" y="787"/>
                  </a:lnTo>
                  <a:lnTo>
                    <a:pt x="972" y="854"/>
                  </a:lnTo>
                  <a:lnTo>
                    <a:pt x="921" y="921"/>
                  </a:lnTo>
                  <a:lnTo>
                    <a:pt x="854" y="972"/>
                  </a:lnTo>
                  <a:lnTo>
                    <a:pt x="787" y="1005"/>
                  </a:lnTo>
                  <a:lnTo>
                    <a:pt x="704" y="1039"/>
                  </a:lnTo>
                  <a:lnTo>
                    <a:pt x="536" y="1039"/>
                  </a:lnTo>
                  <a:lnTo>
                    <a:pt x="452" y="1005"/>
                  </a:lnTo>
                  <a:lnTo>
                    <a:pt x="385" y="972"/>
                  </a:lnTo>
                  <a:lnTo>
                    <a:pt x="318" y="921"/>
                  </a:lnTo>
                  <a:lnTo>
                    <a:pt x="268" y="854"/>
                  </a:lnTo>
                  <a:lnTo>
                    <a:pt x="235" y="787"/>
                  </a:lnTo>
                  <a:lnTo>
                    <a:pt x="201" y="704"/>
                  </a:lnTo>
                  <a:lnTo>
                    <a:pt x="201" y="620"/>
                  </a:lnTo>
                  <a:lnTo>
                    <a:pt x="201" y="536"/>
                  </a:lnTo>
                  <a:lnTo>
                    <a:pt x="235" y="452"/>
                  </a:lnTo>
                  <a:lnTo>
                    <a:pt x="268" y="385"/>
                  </a:lnTo>
                  <a:lnTo>
                    <a:pt x="318" y="318"/>
                  </a:lnTo>
                  <a:lnTo>
                    <a:pt x="385" y="268"/>
                  </a:lnTo>
                  <a:lnTo>
                    <a:pt x="452" y="235"/>
                  </a:lnTo>
                  <a:lnTo>
                    <a:pt x="536" y="201"/>
                  </a:lnTo>
                  <a:close/>
                  <a:moveTo>
                    <a:pt x="486" y="0"/>
                  </a:moveTo>
                  <a:lnTo>
                    <a:pt x="369" y="34"/>
                  </a:lnTo>
                  <a:lnTo>
                    <a:pt x="268" y="101"/>
                  </a:lnTo>
                  <a:lnTo>
                    <a:pt x="184" y="168"/>
                  </a:lnTo>
                  <a:lnTo>
                    <a:pt x="101" y="268"/>
                  </a:lnTo>
                  <a:lnTo>
                    <a:pt x="50" y="369"/>
                  </a:lnTo>
                  <a:lnTo>
                    <a:pt x="0" y="486"/>
                  </a:lnTo>
                  <a:lnTo>
                    <a:pt x="0" y="620"/>
                  </a:lnTo>
                  <a:lnTo>
                    <a:pt x="0" y="737"/>
                  </a:lnTo>
                  <a:lnTo>
                    <a:pt x="50" y="854"/>
                  </a:lnTo>
                  <a:lnTo>
                    <a:pt x="101" y="972"/>
                  </a:lnTo>
                  <a:lnTo>
                    <a:pt x="184" y="1055"/>
                  </a:lnTo>
                  <a:lnTo>
                    <a:pt x="268" y="1139"/>
                  </a:lnTo>
                  <a:lnTo>
                    <a:pt x="369" y="1189"/>
                  </a:lnTo>
                  <a:lnTo>
                    <a:pt x="486" y="1223"/>
                  </a:lnTo>
                  <a:lnTo>
                    <a:pt x="620" y="1240"/>
                  </a:lnTo>
                  <a:lnTo>
                    <a:pt x="737" y="1223"/>
                  </a:lnTo>
                  <a:lnTo>
                    <a:pt x="854" y="1189"/>
                  </a:lnTo>
                  <a:lnTo>
                    <a:pt x="972" y="1139"/>
                  </a:lnTo>
                  <a:lnTo>
                    <a:pt x="1055" y="1055"/>
                  </a:lnTo>
                  <a:lnTo>
                    <a:pt x="1139" y="972"/>
                  </a:lnTo>
                  <a:lnTo>
                    <a:pt x="1189" y="854"/>
                  </a:lnTo>
                  <a:lnTo>
                    <a:pt x="1223" y="737"/>
                  </a:lnTo>
                  <a:lnTo>
                    <a:pt x="1240" y="620"/>
                  </a:lnTo>
                  <a:lnTo>
                    <a:pt x="1223" y="486"/>
                  </a:lnTo>
                  <a:lnTo>
                    <a:pt x="1189" y="369"/>
                  </a:lnTo>
                  <a:lnTo>
                    <a:pt x="1139" y="268"/>
                  </a:lnTo>
                  <a:lnTo>
                    <a:pt x="1055" y="168"/>
                  </a:lnTo>
                  <a:lnTo>
                    <a:pt x="972" y="101"/>
                  </a:lnTo>
                  <a:lnTo>
                    <a:pt x="854"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27fab8e85f3_0_919"/>
            <p:cNvSpPr/>
            <p:nvPr/>
          </p:nvSpPr>
          <p:spPr>
            <a:xfrm>
              <a:off x="3954675" y="3416750"/>
              <a:ext cx="31425" cy="31000"/>
            </a:xfrm>
            <a:custGeom>
              <a:rect b="b" l="l" r="r" t="t"/>
              <a:pathLst>
                <a:path extrusionOk="0" h="1240" w="1257">
                  <a:moveTo>
                    <a:pt x="721" y="201"/>
                  </a:moveTo>
                  <a:lnTo>
                    <a:pt x="788" y="235"/>
                  </a:lnTo>
                  <a:lnTo>
                    <a:pt x="871" y="268"/>
                  </a:lnTo>
                  <a:lnTo>
                    <a:pt x="938" y="318"/>
                  </a:lnTo>
                  <a:lnTo>
                    <a:pt x="989" y="385"/>
                  </a:lnTo>
                  <a:lnTo>
                    <a:pt x="1022" y="452"/>
                  </a:lnTo>
                  <a:lnTo>
                    <a:pt x="1039" y="536"/>
                  </a:lnTo>
                  <a:lnTo>
                    <a:pt x="1056" y="620"/>
                  </a:lnTo>
                  <a:lnTo>
                    <a:pt x="1039" y="704"/>
                  </a:lnTo>
                  <a:lnTo>
                    <a:pt x="1022" y="787"/>
                  </a:lnTo>
                  <a:lnTo>
                    <a:pt x="989" y="854"/>
                  </a:lnTo>
                  <a:lnTo>
                    <a:pt x="938" y="921"/>
                  </a:lnTo>
                  <a:lnTo>
                    <a:pt x="871" y="972"/>
                  </a:lnTo>
                  <a:lnTo>
                    <a:pt x="788" y="1005"/>
                  </a:lnTo>
                  <a:lnTo>
                    <a:pt x="721" y="1039"/>
                  </a:lnTo>
                  <a:lnTo>
                    <a:pt x="553" y="1039"/>
                  </a:lnTo>
                  <a:lnTo>
                    <a:pt x="469" y="1005"/>
                  </a:lnTo>
                  <a:lnTo>
                    <a:pt x="402" y="972"/>
                  </a:lnTo>
                  <a:lnTo>
                    <a:pt x="335" y="921"/>
                  </a:lnTo>
                  <a:lnTo>
                    <a:pt x="285" y="854"/>
                  </a:lnTo>
                  <a:lnTo>
                    <a:pt x="235" y="787"/>
                  </a:lnTo>
                  <a:lnTo>
                    <a:pt x="218" y="704"/>
                  </a:lnTo>
                  <a:lnTo>
                    <a:pt x="201" y="620"/>
                  </a:lnTo>
                  <a:lnTo>
                    <a:pt x="218" y="536"/>
                  </a:lnTo>
                  <a:lnTo>
                    <a:pt x="235" y="452"/>
                  </a:lnTo>
                  <a:lnTo>
                    <a:pt x="285" y="385"/>
                  </a:lnTo>
                  <a:lnTo>
                    <a:pt x="335" y="318"/>
                  </a:lnTo>
                  <a:lnTo>
                    <a:pt x="402" y="268"/>
                  </a:lnTo>
                  <a:lnTo>
                    <a:pt x="469" y="235"/>
                  </a:lnTo>
                  <a:lnTo>
                    <a:pt x="553" y="201"/>
                  </a:lnTo>
                  <a:close/>
                  <a:moveTo>
                    <a:pt x="503" y="0"/>
                  </a:moveTo>
                  <a:lnTo>
                    <a:pt x="386" y="34"/>
                  </a:lnTo>
                  <a:lnTo>
                    <a:pt x="285" y="101"/>
                  </a:lnTo>
                  <a:lnTo>
                    <a:pt x="185" y="168"/>
                  </a:lnTo>
                  <a:lnTo>
                    <a:pt x="118" y="268"/>
                  </a:lnTo>
                  <a:lnTo>
                    <a:pt x="51" y="369"/>
                  </a:lnTo>
                  <a:lnTo>
                    <a:pt x="17" y="486"/>
                  </a:lnTo>
                  <a:lnTo>
                    <a:pt x="0" y="620"/>
                  </a:lnTo>
                  <a:lnTo>
                    <a:pt x="17" y="737"/>
                  </a:lnTo>
                  <a:lnTo>
                    <a:pt x="51" y="854"/>
                  </a:lnTo>
                  <a:lnTo>
                    <a:pt x="118" y="972"/>
                  </a:lnTo>
                  <a:lnTo>
                    <a:pt x="185" y="1055"/>
                  </a:lnTo>
                  <a:lnTo>
                    <a:pt x="285" y="1139"/>
                  </a:lnTo>
                  <a:lnTo>
                    <a:pt x="386" y="1189"/>
                  </a:lnTo>
                  <a:lnTo>
                    <a:pt x="503" y="1223"/>
                  </a:lnTo>
                  <a:lnTo>
                    <a:pt x="637" y="1240"/>
                  </a:lnTo>
                  <a:lnTo>
                    <a:pt x="754" y="1223"/>
                  </a:lnTo>
                  <a:lnTo>
                    <a:pt x="871" y="1189"/>
                  </a:lnTo>
                  <a:lnTo>
                    <a:pt x="972" y="1139"/>
                  </a:lnTo>
                  <a:lnTo>
                    <a:pt x="1072" y="1055"/>
                  </a:lnTo>
                  <a:lnTo>
                    <a:pt x="1156" y="972"/>
                  </a:lnTo>
                  <a:lnTo>
                    <a:pt x="1206" y="854"/>
                  </a:lnTo>
                  <a:lnTo>
                    <a:pt x="1240" y="737"/>
                  </a:lnTo>
                  <a:lnTo>
                    <a:pt x="1257" y="620"/>
                  </a:lnTo>
                  <a:lnTo>
                    <a:pt x="1240" y="486"/>
                  </a:lnTo>
                  <a:lnTo>
                    <a:pt x="1206" y="369"/>
                  </a:lnTo>
                  <a:lnTo>
                    <a:pt x="1156" y="268"/>
                  </a:lnTo>
                  <a:lnTo>
                    <a:pt x="1072" y="168"/>
                  </a:lnTo>
                  <a:lnTo>
                    <a:pt x="972" y="101"/>
                  </a:lnTo>
                  <a:lnTo>
                    <a:pt x="871" y="34"/>
                  </a:lnTo>
                  <a:lnTo>
                    <a:pt x="75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g27fab8e85f3_0_919"/>
            <p:cNvSpPr/>
            <p:nvPr/>
          </p:nvSpPr>
          <p:spPr>
            <a:xfrm>
              <a:off x="3916575" y="3379475"/>
              <a:ext cx="70375" cy="23900"/>
            </a:xfrm>
            <a:custGeom>
              <a:rect b="b" l="l" r="r" t="t"/>
              <a:pathLst>
                <a:path extrusionOk="0" h="956" w="2815">
                  <a:moveTo>
                    <a:pt x="2580" y="201"/>
                  </a:moveTo>
                  <a:lnTo>
                    <a:pt x="2429" y="754"/>
                  </a:lnTo>
                  <a:lnTo>
                    <a:pt x="369" y="754"/>
                  </a:lnTo>
                  <a:lnTo>
                    <a:pt x="218" y="201"/>
                  </a:lnTo>
                  <a:close/>
                  <a:moveTo>
                    <a:pt x="50" y="0"/>
                  </a:moveTo>
                  <a:lnTo>
                    <a:pt x="17" y="34"/>
                  </a:lnTo>
                  <a:lnTo>
                    <a:pt x="0" y="67"/>
                  </a:lnTo>
                  <a:lnTo>
                    <a:pt x="0" y="117"/>
                  </a:lnTo>
                  <a:lnTo>
                    <a:pt x="201" y="888"/>
                  </a:lnTo>
                  <a:lnTo>
                    <a:pt x="218" y="922"/>
                  </a:lnTo>
                  <a:lnTo>
                    <a:pt x="235" y="938"/>
                  </a:lnTo>
                  <a:lnTo>
                    <a:pt x="268" y="955"/>
                  </a:lnTo>
                  <a:lnTo>
                    <a:pt x="2546" y="955"/>
                  </a:lnTo>
                  <a:lnTo>
                    <a:pt x="2580" y="938"/>
                  </a:lnTo>
                  <a:lnTo>
                    <a:pt x="2596" y="922"/>
                  </a:lnTo>
                  <a:lnTo>
                    <a:pt x="2613" y="888"/>
                  </a:lnTo>
                  <a:lnTo>
                    <a:pt x="2814" y="117"/>
                  </a:lnTo>
                  <a:lnTo>
                    <a:pt x="2814" y="67"/>
                  </a:lnTo>
                  <a:lnTo>
                    <a:pt x="2797" y="34"/>
                  </a:lnTo>
                  <a:lnTo>
                    <a:pt x="276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27fab8e85f3_0_919"/>
            <p:cNvSpPr/>
            <p:nvPr/>
          </p:nvSpPr>
          <p:spPr>
            <a:xfrm>
              <a:off x="3912375" y="3363975"/>
              <a:ext cx="18025" cy="20550"/>
            </a:xfrm>
            <a:custGeom>
              <a:rect b="b" l="l" r="r" t="t"/>
              <a:pathLst>
                <a:path extrusionOk="0" h="822" w="721">
                  <a:moveTo>
                    <a:pt x="84" y="0"/>
                  </a:moveTo>
                  <a:lnTo>
                    <a:pt x="51" y="17"/>
                  </a:lnTo>
                  <a:lnTo>
                    <a:pt x="17" y="34"/>
                  </a:lnTo>
                  <a:lnTo>
                    <a:pt x="1" y="84"/>
                  </a:lnTo>
                  <a:lnTo>
                    <a:pt x="1" y="118"/>
                  </a:lnTo>
                  <a:lnTo>
                    <a:pt x="1" y="151"/>
                  </a:lnTo>
                  <a:lnTo>
                    <a:pt x="34" y="185"/>
                  </a:lnTo>
                  <a:lnTo>
                    <a:pt x="369" y="436"/>
                  </a:lnTo>
                  <a:lnTo>
                    <a:pt x="537" y="754"/>
                  </a:lnTo>
                  <a:lnTo>
                    <a:pt x="570" y="804"/>
                  </a:lnTo>
                  <a:lnTo>
                    <a:pt x="620" y="821"/>
                  </a:lnTo>
                  <a:lnTo>
                    <a:pt x="671" y="804"/>
                  </a:lnTo>
                  <a:lnTo>
                    <a:pt x="704" y="788"/>
                  </a:lnTo>
                  <a:lnTo>
                    <a:pt x="721" y="754"/>
                  </a:lnTo>
                  <a:lnTo>
                    <a:pt x="721" y="704"/>
                  </a:lnTo>
                  <a:lnTo>
                    <a:pt x="721" y="670"/>
                  </a:lnTo>
                  <a:lnTo>
                    <a:pt x="553" y="335"/>
                  </a:lnTo>
                  <a:lnTo>
                    <a:pt x="520" y="302"/>
                  </a:lnTo>
                  <a:lnTo>
                    <a:pt x="151" y="17"/>
                  </a:lnTo>
                  <a:lnTo>
                    <a:pt x="11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g27fab8e85f3_0_919"/>
            <p:cNvSpPr/>
            <p:nvPr/>
          </p:nvSpPr>
          <p:spPr>
            <a:xfrm>
              <a:off x="3929550" y="3398325"/>
              <a:ext cx="41050" cy="36450"/>
            </a:xfrm>
            <a:custGeom>
              <a:rect b="b" l="l" r="r" t="t"/>
              <a:pathLst>
                <a:path extrusionOk="0" h="1458" w="1642">
                  <a:moveTo>
                    <a:pt x="1558" y="0"/>
                  </a:moveTo>
                  <a:lnTo>
                    <a:pt x="1508" y="17"/>
                  </a:lnTo>
                  <a:lnTo>
                    <a:pt x="1474" y="34"/>
                  </a:lnTo>
                  <a:lnTo>
                    <a:pt x="34" y="1273"/>
                  </a:lnTo>
                  <a:lnTo>
                    <a:pt x="17" y="1307"/>
                  </a:lnTo>
                  <a:lnTo>
                    <a:pt x="0" y="1340"/>
                  </a:lnTo>
                  <a:lnTo>
                    <a:pt x="0" y="1390"/>
                  </a:lnTo>
                  <a:lnTo>
                    <a:pt x="17" y="1424"/>
                  </a:lnTo>
                  <a:lnTo>
                    <a:pt x="67" y="1441"/>
                  </a:lnTo>
                  <a:lnTo>
                    <a:pt x="101" y="1457"/>
                  </a:lnTo>
                  <a:lnTo>
                    <a:pt x="134" y="1441"/>
                  </a:lnTo>
                  <a:lnTo>
                    <a:pt x="168" y="1424"/>
                  </a:lnTo>
                  <a:lnTo>
                    <a:pt x="1608" y="184"/>
                  </a:lnTo>
                  <a:lnTo>
                    <a:pt x="1642" y="151"/>
                  </a:lnTo>
                  <a:lnTo>
                    <a:pt x="1642" y="117"/>
                  </a:lnTo>
                  <a:lnTo>
                    <a:pt x="1642" y="67"/>
                  </a:lnTo>
                  <a:lnTo>
                    <a:pt x="1625" y="34"/>
                  </a:lnTo>
                  <a:lnTo>
                    <a:pt x="1592" y="17"/>
                  </a:lnTo>
                  <a:lnTo>
                    <a:pt x="155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27fab8e85f3_0_919"/>
            <p:cNvSpPr/>
            <p:nvPr/>
          </p:nvSpPr>
          <p:spPr>
            <a:xfrm>
              <a:off x="3933325" y="3399150"/>
              <a:ext cx="39375" cy="35200"/>
            </a:xfrm>
            <a:custGeom>
              <a:rect b="b" l="l" r="r" t="t"/>
              <a:pathLst>
                <a:path extrusionOk="0" h="1408" w="1575">
                  <a:moveTo>
                    <a:pt x="50" y="1"/>
                  </a:moveTo>
                  <a:lnTo>
                    <a:pt x="17" y="34"/>
                  </a:lnTo>
                  <a:lnTo>
                    <a:pt x="0" y="68"/>
                  </a:lnTo>
                  <a:lnTo>
                    <a:pt x="0" y="101"/>
                  </a:lnTo>
                  <a:lnTo>
                    <a:pt x="0" y="135"/>
                  </a:lnTo>
                  <a:lnTo>
                    <a:pt x="34" y="168"/>
                  </a:lnTo>
                  <a:lnTo>
                    <a:pt x="1407" y="1391"/>
                  </a:lnTo>
                  <a:lnTo>
                    <a:pt x="1441" y="1408"/>
                  </a:lnTo>
                  <a:lnTo>
                    <a:pt x="1508" y="1408"/>
                  </a:lnTo>
                  <a:lnTo>
                    <a:pt x="1541" y="1374"/>
                  </a:lnTo>
                  <a:lnTo>
                    <a:pt x="1558" y="1341"/>
                  </a:lnTo>
                  <a:lnTo>
                    <a:pt x="1575" y="1307"/>
                  </a:lnTo>
                  <a:lnTo>
                    <a:pt x="1558" y="1274"/>
                  </a:lnTo>
                  <a:lnTo>
                    <a:pt x="1541" y="1240"/>
                  </a:lnTo>
                  <a:lnTo>
                    <a:pt x="168" y="17"/>
                  </a:lnTo>
                  <a:lnTo>
                    <a:pt x="11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3" name="Google Shape;273;g27fab8e85f3_0_919"/>
          <p:cNvGrpSpPr/>
          <p:nvPr/>
        </p:nvGrpSpPr>
        <p:grpSpPr>
          <a:xfrm>
            <a:off x="882120" y="2781192"/>
            <a:ext cx="558845" cy="348265"/>
            <a:chOff x="2755750" y="492900"/>
            <a:chExt cx="105550" cy="65775"/>
          </a:xfrm>
        </p:grpSpPr>
        <p:sp>
          <p:nvSpPr>
            <p:cNvPr id="274" name="Google Shape;274;g27fab8e85f3_0_919"/>
            <p:cNvSpPr/>
            <p:nvPr/>
          </p:nvSpPr>
          <p:spPr>
            <a:xfrm>
              <a:off x="2755750" y="501275"/>
              <a:ext cx="98000" cy="57400"/>
            </a:xfrm>
            <a:custGeom>
              <a:rect b="b" l="l" r="r" t="t"/>
              <a:pathLst>
                <a:path extrusionOk="0" h="2296" w="3920">
                  <a:moveTo>
                    <a:pt x="3719" y="202"/>
                  </a:moveTo>
                  <a:lnTo>
                    <a:pt x="3719" y="2095"/>
                  </a:lnTo>
                  <a:lnTo>
                    <a:pt x="201" y="2095"/>
                  </a:lnTo>
                  <a:lnTo>
                    <a:pt x="201" y="202"/>
                  </a:lnTo>
                  <a:close/>
                  <a:moveTo>
                    <a:pt x="67" y="1"/>
                  </a:moveTo>
                  <a:lnTo>
                    <a:pt x="34" y="18"/>
                  </a:lnTo>
                  <a:lnTo>
                    <a:pt x="17" y="51"/>
                  </a:lnTo>
                  <a:lnTo>
                    <a:pt x="0" y="101"/>
                  </a:lnTo>
                  <a:lnTo>
                    <a:pt x="0" y="2195"/>
                  </a:lnTo>
                  <a:lnTo>
                    <a:pt x="17" y="2245"/>
                  </a:lnTo>
                  <a:lnTo>
                    <a:pt x="34" y="2262"/>
                  </a:lnTo>
                  <a:lnTo>
                    <a:pt x="67" y="2296"/>
                  </a:lnTo>
                  <a:lnTo>
                    <a:pt x="3870" y="2296"/>
                  </a:lnTo>
                  <a:lnTo>
                    <a:pt x="3903" y="2262"/>
                  </a:lnTo>
                  <a:lnTo>
                    <a:pt x="3920" y="2245"/>
                  </a:lnTo>
                  <a:lnTo>
                    <a:pt x="3920" y="2195"/>
                  </a:lnTo>
                  <a:lnTo>
                    <a:pt x="3920" y="101"/>
                  </a:lnTo>
                  <a:lnTo>
                    <a:pt x="3920" y="51"/>
                  </a:lnTo>
                  <a:lnTo>
                    <a:pt x="3903" y="18"/>
                  </a:lnTo>
                  <a:lnTo>
                    <a:pt x="387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g27fab8e85f3_0_919"/>
            <p:cNvSpPr/>
            <p:nvPr/>
          </p:nvSpPr>
          <p:spPr>
            <a:xfrm>
              <a:off x="2763700" y="492900"/>
              <a:ext cx="97600" cy="56150"/>
            </a:xfrm>
            <a:custGeom>
              <a:rect b="b" l="l" r="r" t="t"/>
              <a:pathLst>
                <a:path extrusionOk="0" h="2246" w="3904">
                  <a:moveTo>
                    <a:pt x="101" y="1"/>
                  </a:moveTo>
                  <a:lnTo>
                    <a:pt x="51" y="18"/>
                  </a:lnTo>
                  <a:lnTo>
                    <a:pt x="17" y="34"/>
                  </a:lnTo>
                  <a:lnTo>
                    <a:pt x="0" y="68"/>
                  </a:lnTo>
                  <a:lnTo>
                    <a:pt x="0" y="101"/>
                  </a:lnTo>
                  <a:lnTo>
                    <a:pt x="0" y="436"/>
                  </a:lnTo>
                  <a:lnTo>
                    <a:pt x="0" y="470"/>
                  </a:lnTo>
                  <a:lnTo>
                    <a:pt x="17" y="503"/>
                  </a:lnTo>
                  <a:lnTo>
                    <a:pt x="51" y="520"/>
                  </a:lnTo>
                  <a:lnTo>
                    <a:pt x="101" y="537"/>
                  </a:lnTo>
                  <a:lnTo>
                    <a:pt x="134" y="520"/>
                  </a:lnTo>
                  <a:lnTo>
                    <a:pt x="168" y="503"/>
                  </a:lnTo>
                  <a:lnTo>
                    <a:pt x="185" y="470"/>
                  </a:lnTo>
                  <a:lnTo>
                    <a:pt x="201" y="436"/>
                  </a:lnTo>
                  <a:lnTo>
                    <a:pt x="201" y="202"/>
                  </a:lnTo>
                  <a:lnTo>
                    <a:pt x="3702" y="202"/>
                  </a:lnTo>
                  <a:lnTo>
                    <a:pt x="3702" y="2044"/>
                  </a:lnTo>
                  <a:lnTo>
                    <a:pt x="3501" y="2044"/>
                  </a:lnTo>
                  <a:lnTo>
                    <a:pt x="3468" y="2061"/>
                  </a:lnTo>
                  <a:lnTo>
                    <a:pt x="3434" y="2078"/>
                  </a:lnTo>
                  <a:lnTo>
                    <a:pt x="3418" y="2111"/>
                  </a:lnTo>
                  <a:lnTo>
                    <a:pt x="3401" y="2145"/>
                  </a:lnTo>
                  <a:lnTo>
                    <a:pt x="3418" y="2195"/>
                  </a:lnTo>
                  <a:lnTo>
                    <a:pt x="3434" y="2229"/>
                  </a:lnTo>
                  <a:lnTo>
                    <a:pt x="3468" y="2245"/>
                  </a:lnTo>
                  <a:lnTo>
                    <a:pt x="3853" y="2245"/>
                  </a:lnTo>
                  <a:lnTo>
                    <a:pt x="3887" y="2229"/>
                  </a:lnTo>
                  <a:lnTo>
                    <a:pt x="3903" y="2195"/>
                  </a:lnTo>
                  <a:lnTo>
                    <a:pt x="3903" y="2145"/>
                  </a:lnTo>
                  <a:lnTo>
                    <a:pt x="3903" y="101"/>
                  </a:lnTo>
                  <a:lnTo>
                    <a:pt x="3903" y="68"/>
                  </a:lnTo>
                  <a:lnTo>
                    <a:pt x="3887" y="34"/>
                  </a:lnTo>
                  <a:lnTo>
                    <a:pt x="3853" y="18"/>
                  </a:lnTo>
                  <a:lnTo>
                    <a:pt x="38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g27fab8e85f3_0_919"/>
            <p:cNvSpPr/>
            <p:nvPr/>
          </p:nvSpPr>
          <p:spPr>
            <a:xfrm>
              <a:off x="2801800" y="515100"/>
              <a:ext cx="9650" cy="7150"/>
            </a:xfrm>
            <a:custGeom>
              <a:rect b="b" l="l" r="r" t="t"/>
              <a:pathLst>
                <a:path extrusionOk="0" h="286" w="386">
                  <a:moveTo>
                    <a:pt x="68" y="1"/>
                  </a:moveTo>
                  <a:lnTo>
                    <a:pt x="34" y="17"/>
                  </a:lnTo>
                  <a:lnTo>
                    <a:pt x="17" y="51"/>
                  </a:lnTo>
                  <a:lnTo>
                    <a:pt x="1" y="101"/>
                  </a:lnTo>
                  <a:lnTo>
                    <a:pt x="17" y="135"/>
                  </a:lnTo>
                  <a:lnTo>
                    <a:pt x="34" y="168"/>
                  </a:lnTo>
                  <a:lnTo>
                    <a:pt x="68" y="185"/>
                  </a:lnTo>
                  <a:lnTo>
                    <a:pt x="101" y="202"/>
                  </a:lnTo>
                  <a:lnTo>
                    <a:pt x="168" y="202"/>
                  </a:lnTo>
                  <a:lnTo>
                    <a:pt x="218" y="252"/>
                  </a:lnTo>
                  <a:lnTo>
                    <a:pt x="252" y="269"/>
                  </a:lnTo>
                  <a:lnTo>
                    <a:pt x="285" y="285"/>
                  </a:lnTo>
                  <a:lnTo>
                    <a:pt x="336" y="269"/>
                  </a:lnTo>
                  <a:lnTo>
                    <a:pt x="352" y="252"/>
                  </a:lnTo>
                  <a:lnTo>
                    <a:pt x="386" y="218"/>
                  </a:lnTo>
                  <a:lnTo>
                    <a:pt x="386" y="185"/>
                  </a:lnTo>
                  <a:lnTo>
                    <a:pt x="386" y="151"/>
                  </a:lnTo>
                  <a:lnTo>
                    <a:pt x="369" y="118"/>
                  </a:lnTo>
                  <a:lnTo>
                    <a:pt x="302" y="68"/>
                  </a:lnTo>
                  <a:lnTo>
                    <a:pt x="252" y="17"/>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g27fab8e85f3_0_919"/>
            <p:cNvSpPr/>
            <p:nvPr/>
          </p:nvSpPr>
          <p:spPr>
            <a:xfrm>
              <a:off x="2796775" y="538550"/>
              <a:ext cx="9650" cy="7150"/>
            </a:xfrm>
            <a:custGeom>
              <a:rect b="b" l="l" r="r" t="t"/>
              <a:pathLst>
                <a:path extrusionOk="0" h="286" w="386">
                  <a:moveTo>
                    <a:pt x="101" y="1"/>
                  </a:moveTo>
                  <a:lnTo>
                    <a:pt x="68" y="17"/>
                  </a:lnTo>
                  <a:lnTo>
                    <a:pt x="34" y="34"/>
                  </a:lnTo>
                  <a:lnTo>
                    <a:pt x="1" y="68"/>
                  </a:lnTo>
                  <a:lnTo>
                    <a:pt x="1" y="101"/>
                  </a:lnTo>
                  <a:lnTo>
                    <a:pt x="1" y="135"/>
                  </a:lnTo>
                  <a:lnTo>
                    <a:pt x="17" y="168"/>
                  </a:lnTo>
                  <a:lnTo>
                    <a:pt x="84" y="218"/>
                  </a:lnTo>
                  <a:lnTo>
                    <a:pt x="135" y="269"/>
                  </a:lnTo>
                  <a:lnTo>
                    <a:pt x="218" y="285"/>
                  </a:lnTo>
                  <a:lnTo>
                    <a:pt x="319" y="285"/>
                  </a:lnTo>
                  <a:lnTo>
                    <a:pt x="352" y="269"/>
                  </a:lnTo>
                  <a:lnTo>
                    <a:pt x="369" y="235"/>
                  </a:lnTo>
                  <a:lnTo>
                    <a:pt x="386" y="185"/>
                  </a:lnTo>
                  <a:lnTo>
                    <a:pt x="369" y="151"/>
                  </a:lnTo>
                  <a:lnTo>
                    <a:pt x="352" y="118"/>
                  </a:lnTo>
                  <a:lnTo>
                    <a:pt x="319" y="101"/>
                  </a:lnTo>
                  <a:lnTo>
                    <a:pt x="285" y="84"/>
                  </a:lnTo>
                  <a:lnTo>
                    <a:pt x="218" y="84"/>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27fab8e85f3_0_919"/>
            <p:cNvSpPr/>
            <p:nvPr/>
          </p:nvSpPr>
          <p:spPr>
            <a:xfrm>
              <a:off x="2795525" y="515100"/>
              <a:ext cx="11325" cy="17625"/>
            </a:xfrm>
            <a:custGeom>
              <a:rect b="b" l="l" r="r" t="t"/>
              <a:pathLst>
                <a:path extrusionOk="0" h="705" w="453">
                  <a:moveTo>
                    <a:pt x="285" y="1"/>
                  </a:moveTo>
                  <a:lnTo>
                    <a:pt x="218" y="17"/>
                  </a:lnTo>
                  <a:lnTo>
                    <a:pt x="151" y="51"/>
                  </a:lnTo>
                  <a:lnTo>
                    <a:pt x="101" y="101"/>
                  </a:lnTo>
                  <a:lnTo>
                    <a:pt x="51" y="151"/>
                  </a:lnTo>
                  <a:lnTo>
                    <a:pt x="17" y="218"/>
                  </a:lnTo>
                  <a:lnTo>
                    <a:pt x="0" y="285"/>
                  </a:lnTo>
                  <a:lnTo>
                    <a:pt x="0" y="352"/>
                  </a:lnTo>
                  <a:lnTo>
                    <a:pt x="0" y="419"/>
                  </a:lnTo>
                  <a:lnTo>
                    <a:pt x="17" y="486"/>
                  </a:lnTo>
                  <a:lnTo>
                    <a:pt x="51" y="553"/>
                  </a:lnTo>
                  <a:lnTo>
                    <a:pt x="101" y="604"/>
                  </a:lnTo>
                  <a:lnTo>
                    <a:pt x="151" y="654"/>
                  </a:lnTo>
                  <a:lnTo>
                    <a:pt x="218" y="687"/>
                  </a:lnTo>
                  <a:lnTo>
                    <a:pt x="285" y="704"/>
                  </a:lnTo>
                  <a:lnTo>
                    <a:pt x="386" y="704"/>
                  </a:lnTo>
                  <a:lnTo>
                    <a:pt x="419" y="687"/>
                  </a:lnTo>
                  <a:lnTo>
                    <a:pt x="453" y="654"/>
                  </a:lnTo>
                  <a:lnTo>
                    <a:pt x="453" y="604"/>
                  </a:lnTo>
                  <a:lnTo>
                    <a:pt x="453" y="570"/>
                  </a:lnTo>
                  <a:lnTo>
                    <a:pt x="419" y="537"/>
                  </a:lnTo>
                  <a:lnTo>
                    <a:pt x="386" y="520"/>
                  </a:lnTo>
                  <a:lnTo>
                    <a:pt x="352" y="503"/>
                  </a:lnTo>
                  <a:lnTo>
                    <a:pt x="285" y="503"/>
                  </a:lnTo>
                  <a:lnTo>
                    <a:pt x="235" y="470"/>
                  </a:lnTo>
                  <a:lnTo>
                    <a:pt x="201" y="419"/>
                  </a:lnTo>
                  <a:lnTo>
                    <a:pt x="201" y="352"/>
                  </a:lnTo>
                  <a:lnTo>
                    <a:pt x="201" y="285"/>
                  </a:lnTo>
                  <a:lnTo>
                    <a:pt x="235" y="235"/>
                  </a:lnTo>
                  <a:lnTo>
                    <a:pt x="285" y="202"/>
                  </a:lnTo>
                  <a:lnTo>
                    <a:pt x="352" y="202"/>
                  </a:lnTo>
                  <a:lnTo>
                    <a:pt x="386" y="185"/>
                  </a:lnTo>
                  <a:lnTo>
                    <a:pt x="419" y="168"/>
                  </a:lnTo>
                  <a:lnTo>
                    <a:pt x="453" y="135"/>
                  </a:lnTo>
                  <a:lnTo>
                    <a:pt x="453" y="101"/>
                  </a:lnTo>
                  <a:lnTo>
                    <a:pt x="453" y="51"/>
                  </a:lnTo>
                  <a:lnTo>
                    <a:pt x="419"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g27fab8e85f3_0_919"/>
            <p:cNvSpPr/>
            <p:nvPr/>
          </p:nvSpPr>
          <p:spPr>
            <a:xfrm>
              <a:off x="2801800" y="527675"/>
              <a:ext cx="11750" cy="18025"/>
            </a:xfrm>
            <a:custGeom>
              <a:rect b="b" l="l" r="r" t="t"/>
              <a:pathLst>
                <a:path extrusionOk="0" h="721" w="470">
                  <a:moveTo>
                    <a:pt x="101" y="0"/>
                  </a:moveTo>
                  <a:lnTo>
                    <a:pt x="68" y="17"/>
                  </a:lnTo>
                  <a:lnTo>
                    <a:pt x="34" y="34"/>
                  </a:lnTo>
                  <a:lnTo>
                    <a:pt x="17" y="67"/>
                  </a:lnTo>
                  <a:lnTo>
                    <a:pt x="1" y="101"/>
                  </a:lnTo>
                  <a:lnTo>
                    <a:pt x="17" y="151"/>
                  </a:lnTo>
                  <a:lnTo>
                    <a:pt x="34" y="184"/>
                  </a:lnTo>
                  <a:lnTo>
                    <a:pt x="68" y="201"/>
                  </a:lnTo>
                  <a:lnTo>
                    <a:pt x="101" y="201"/>
                  </a:lnTo>
                  <a:lnTo>
                    <a:pt x="168" y="218"/>
                  </a:lnTo>
                  <a:lnTo>
                    <a:pt x="218" y="251"/>
                  </a:lnTo>
                  <a:lnTo>
                    <a:pt x="252" y="302"/>
                  </a:lnTo>
                  <a:lnTo>
                    <a:pt x="269" y="369"/>
                  </a:lnTo>
                  <a:lnTo>
                    <a:pt x="252" y="436"/>
                  </a:lnTo>
                  <a:lnTo>
                    <a:pt x="218" y="486"/>
                  </a:lnTo>
                  <a:lnTo>
                    <a:pt x="168" y="519"/>
                  </a:lnTo>
                  <a:lnTo>
                    <a:pt x="101" y="519"/>
                  </a:lnTo>
                  <a:lnTo>
                    <a:pt x="68" y="536"/>
                  </a:lnTo>
                  <a:lnTo>
                    <a:pt x="34" y="553"/>
                  </a:lnTo>
                  <a:lnTo>
                    <a:pt x="17" y="586"/>
                  </a:lnTo>
                  <a:lnTo>
                    <a:pt x="1" y="620"/>
                  </a:lnTo>
                  <a:lnTo>
                    <a:pt x="17" y="670"/>
                  </a:lnTo>
                  <a:lnTo>
                    <a:pt x="34" y="704"/>
                  </a:lnTo>
                  <a:lnTo>
                    <a:pt x="68" y="720"/>
                  </a:lnTo>
                  <a:lnTo>
                    <a:pt x="168" y="720"/>
                  </a:lnTo>
                  <a:lnTo>
                    <a:pt x="235" y="704"/>
                  </a:lnTo>
                  <a:lnTo>
                    <a:pt x="302" y="670"/>
                  </a:lnTo>
                  <a:lnTo>
                    <a:pt x="352" y="620"/>
                  </a:lnTo>
                  <a:lnTo>
                    <a:pt x="403" y="570"/>
                  </a:lnTo>
                  <a:lnTo>
                    <a:pt x="436" y="503"/>
                  </a:lnTo>
                  <a:lnTo>
                    <a:pt x="453" y="436"/>
                  </a:lnTo>
                  <a:lnTo>
                    <a:pt x="470" y="369"/>
                  </a:lnTo>
                  <a:lnTo>
                    <a:pt x="453" y="302"/>
                  </a:lnTo>
                  <a:lnTo>
                    <a:pt x="436" y="235"/>
                  </a:lnTo>
                  <a:lnTo>
                    <a:pt x="403" y="168"/>
                  </a:lnTo>
                  <a:lnTo>
                    <a:pt x="352" y="117"/>
                  </a:lnTo>
                  <a:lnTo>
                    <a:pt x="302" y="67"/>
                  </a:lnTo>
                  <a:lnTo>
                    <a:pt x="235" y="34"/>
                  </a:lnTo>
                  <a:lnTo>
                    <a:pt x="168"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g27fab8e85f3_0_919"/>
            <p:cNvSpPr/>
            <p:nvPr/>
          </p:nvSpPr>
          <p:spPr>
            <a:xfrm>
              <a:off x="2801375" y="540650"/>
              <a:ext cx="5050" cy="8400"/>
            </a:xfrm>
            <a:custGeom>
              <a:rect b="b" l="l" r="r" t="t"/>
              <a:pathLst>
                <a:path extrusionOk="0" h="336" w="202">
                  <a:moveTo>
                    <a:pt x="101" y="0"/>
                  </a:moveTo>
                  <a:lnTo>
                    <a:pt x="68" y="17"/>
                  </a:lnTo>
                  <a:lnTo>
                    <a:pt x="34" y="34"/>
                  </a:lnTo>
                  <a:lnTo>
                    <a:pt x="1" y="67"/>
                  </a:lnTo>
                  <a:lnTo>
                    <a:pt x="1" y="101"/>
                  </a:lnTo>
                  <a:lnTo>
                    <a:pt x="1" y="235"/>
                  </a:lnTo>
                  <a:lnTo>
                    <a:pt x="1" y="268"/>
                  </a:lnTo>
                  <a:lnTo>
                    <a:pt x="34" y="302"/>
                  </a:lnTo>
                  <a:lnTo>
                    <a:pt x="68" y="335"/>
                  </a:lnTo>
                  <a:lnTo>
                    <a:pt x="135" y="335"/>
                  </a:lnTo>
                  <a:lnTo>
                    <a:pt x="168" y="302"/>
                  </a:lnTo>
                  <a:lnTo>
                    <a:pt x="185" y="268"/>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g27fab8e85f3_0_919"/>
            <p:cNvSpPr/>
            <p:nvPr/>
          </p:nvSpPr>
          <p:spPr>
            <a:xfrm>
              <a:off x="2801375" y="511750"/>
              <a:ext cx="5050" cy="8400"/>
            </a:xfrm>
            <a:custGeom>
              <a:rect b="b" l="l" r="r" t="t"/>
              <a:pathLst>
                <a:path extrusionOk="0" h="336" w="202">
                  <a:moveTo>
                    <a:pt x="68" y="1"/>
                  </a:moveTo>
                  <a:lnTo>
                    <a:pt x="34" y="34"/>
                  </a:lnTo>
                  <a:lnTo>
                    <a:pt x="1" y="51"/>
                  </a:lnTo>
                  <a:lnTo>
                    <a:pt x="1" y="101"/>
                  </a:lnTo>
                  <a:lnTo>
                    <a:pt x="1" y="235"/>
                  </a:lnTo>
                  <a:lnTo>
                    <a:pt x="1" y="269"/>
                  </a:lnTo>
                  <a:lnTo>
                    <a:pt x="34" y="302"/>
                  </a:lnTo>
                  <a:lnTo>
                    <a:pt x="68" y="319"/>
                  </a:lnTo>
                  <a:lnTo>
                    <a:pt x="101" y="336"/>
                  </a:lnTo>
                  <a:lnTo>
                    <a:pt x="135" y="319"/>
                  </a:lnTo>
                  <a:lnTo>
                    <a:pt x="168" y="302"/>
                  </a:lnTo>
                  <a:lnTo>
                    <a:pt x="185" y="269"/>
                  </a:lnTo>
                  <a:lnTo>
                    <a:pt x="202" y="235"/>
                  </a:lnTo>
                  <a:lnTo>
                    <a:pt x="202" y="101"/>
                  </a:lnTo>
                  <a:lnTo>
                    <a:pt x="185" y="51"/>
                  </a:lnTo>
                  <a:lnTo>
                    <a:pt x="168" y="34"/>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27fab8e85f3_0_1406"/>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Tax advantages</a:t>
            </a:r>
            <a:endParaRPr b="1" sz="3600">
              <a:solidFill>
                <a:schemeClr val="dk1"/>
              </a:solidFill>
              <a:latin typeface="Arial"/>
              <a:ea typeface="Arial"/>
              <a:cs typeface="Arial"/>
              <a:sym typeface="Arial"/>
            </a:endParaRPr>
          </a:p>
        </p:txBody>
      </p:sp>
      <p:sp>
        <p:nvSpPr>
          <p:cNvPr id="287" name="Google Shape;287;g27fab8e85f3_0_1406"/>
          <p:cNvSpPr txBox="1"/>
          <p:nvPr/>
        </p:nvSpPr>
        <p:spPr>
          <a:xfrm>
            <a:off x="1460821" y="4333671"/>
            <a:ext cx="22941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Tax-deductible contributions</a:t>
            </a:r>
            <a:endParaRPr b="1" i="0" sz="2000" u="none" cap="none" strike="noStrike">
              <a:solidFill>
                <a:schemeClr val="dk1"/>
              </a:solidFill>
              <a:latin typeface="Arial"/>
              <a:ea typeface="Arial"/>
              <a:cs typeface="Arial"/>
              <a:sym typeface="Arial"/>
            </a:endParaRPr>
          </a:p>
        </p:txBody>
      </p:sp>
      <p:sp>
        <p:nvSpPr>
          <p:cNvPr id="288" name="Google Shape;288;g27fab8e85f3_0_1406"/>
          <p:cNvSpPr txBox="1"/>
          <p:nvPr/>
        </p:nvSpPr>
        <p:spPr>
          <a:xfrm>
            <a:off x="4914525" y="4333675"/>
            <a:ext cx="24162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Tax-free accumulation of interest &amp; dividends</a:t>
            </a:r>
            <a:endParaRPr b="1"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0" sz="2000" u="none" cap="none" strike="noStrike">
              <a:solidFill>
                <a:schemeClr val="dk1"/>
              </a:solidFill>
              <a:latin typeface="Arial"/>
              <a:ea typeface="Arial"/>
              <a:cs typeface="Arial"/>
              <a:sym typeface="Arial"/>
            </a:endParaRPr>
          </a:p>
        </p:txBody>
      </p:sp>
      <p:sp>
        <p:nvSpPr>
          <p:cNvPr id="289" name="Google Shape;289;g27fab8e85f3_0_1406"/>
          <p:cNvSpPr/>
          <p:nvPr/>
        </p:nvSpPr>
        <p:spPr>
          <a:xfrm>
            <a:off x="1650133" y="2242817"/>
            <a:ext cx="1915500" cy="1915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0" name="Google Shape;290;g27fab8e85f3_0_1406"/>
          <p:cNvSpPr txBox="1"/>
          <p:nvPr/>
        </p:nvSpPr>
        <p:spPr>
          <a:xfrm>
            <a:off x="8116750" y="4333675"/>
            <a:ext cx="24162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Tax-free distributions for qualified medical expenses</a:t>
            </a:r>
            <a:endParaRPr b="1"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0" sz="2000" u="none" cap="none" strike="noStrike">
              <a:solidFill>
                <a:schemeClr val="dk1"/>
              </a:solidFill>
              <a:latin typeface="Arial"/>
              <a:ea typeface="Arial"/>
              <a:cs typeface="Arial"/>
              <a:sym typeface="Arial"/>
            </a:endParaRPr>
          </a:p>
        </p:txBody>
      </p:sp>
      <p:sp>
        <p:nvSpPr>
          <p:cNvPr id="291" name="Google Shape;291;g27fab8e85f3_0_1406"/>
          <p:cNvSpPr/>
          <p:nvPr/>
        </p:nvSpPr>
        <p:spPr>
          <a:xfrm>
            <a:off x="5140337" y="2242817"/>
            <a:ext cx="1915500" cy="19155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2" name="Google Shape;292;g27fab8e85f3_0_1406"/>
          <p:cNvSpPr/>
          <p:nvPr/>
        </p:nvSpPr>
        <p:spPr>
          <a:xfrm>
            <a:off x="8372348" y="2242817"/>
            <a:ext cx="1915500" cy="1915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93" name="Google Shape;293;g27fab8e85f3_0_1406"/>
          <p:cNvGrpSpPr/>
          <p:nvPr/>
        </p:nvGrpSpPr>
        <p:grpSpPr>
          <a:xfrm>
            <a:off x="0" y="5948039"/>
            <a:ext cx="12192000" cy="909900"/>
            <a:chOff x="0" y="5948039"/>
            <a:chExt cx="12192000" cy="909900"/>
          </a:xfrm>
        </p:grpSpPr>
        <p:sp>
          <p:nvSpPr>
            <p:cNvPr id="294" name="Google Shape;294;g27fab8e85f3_0_1406"/>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95" name="Google Shape;295;g27fab8e85f3_0_1406"/>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296" name="Google Shape;296;g27fab8e85f3_0_1406"/>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7" name="Google Shape;297;g27fab8e85f3_0_1406"/>
          <p:cNvSpPr txBox="1"/>
          <p:nvPr/>
        </p:nvSpPr>
        <p:spPr>
          <a:xfrm>
            <a:off x="4949851" y="1583034"/>
            <a:ext cx="22941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Since 2003</a:t>
            </a:r>
            <a:endParaRPr b="1" i="0" sz="2400" u="none" cap="none" strike="noStrike">
              <a:solidFill>
                <a:schemeClr val="dk1"/>
              </a:solidFill>
              <a:latin typeface="Arial"/>
              <a:ea typeface="Arial"/>
              <a:cs typeface="Arial"/>
              <a:sym typeface="Arial"/>
            </a:endParaRPr>
          </a:p>
        </p:txBody>
      </p:sp>
      <p:grpSp>
        <p:nvGrpSpPr>
          <p:cNvPr id="298" name="Google Shape;298;g27fab8e85f3_0_1406"/>
          <p:cNvGrpSpPr/>
          <p:nvPr/>
        </p:nvGrpSpPr>
        <p:grpSpPr>
          <a:xfrm>
            <a:off x="2265017" y="2775601"/>
            <a:ext cx="685747" cy="849891"/>
            <a:chOff x="265750" y="2391600"/>
            <a:chExt cx="78750" cy="97600"/>
          </a:xfrm>
        </p:grpSpPr>
        <p:sp>
          <p:nvSpPr>
            <p:cNvPr id="299" name="Google Shape;299;g27fab8e85f3_0_1406"/>
            <p:cNvSpPr/>
            <p:nvPr/>
          </p:nvSpPr>
          <p:spPr>
            <a:xfrm>
              <a:off x="280825" y="2415475"/>
              <a:ext cx="35625" cy="5050"/>
            </a:xfrm>
            <a:custGeom>
              <a:rect b="b" l="l" r="r" t="t"/>
              <a:pathLst>
                <a:path extrusionOk="0" h="202" w="1425">
                  <a:moveTo>
                    <a:pt x="101" y="0"/>
                  </a:moveTo>
                  <a:lnTo>
                    <a:pt x="68" y="17"/>
                  </a:lnTo>
                  <a:lnTo>
                    <a:pt x="34" y="34"/>
                  </a:lnTo>
                  <a:lnTo>
                    <a:pt x="1" y="67"/>
                  </a:lnTo>
                  <a:lnTo>
                    <a:pt x="1" y="101"/>
                  </a:lnTo>
                  <a:lnTo>
                    <a:pt x="1" y="151"/>
                  </a:lnTo>
                  <a:lnTo>
                    <a:pt x="34" y="184"/>
                  </a:lnTo>
                  <a:lnTo>
                    <a:pt x="68" y="201"/>
                  </a:lnTo>
                  <a:lnTo>
                    <a:pt x="1357" y="201"/>
                  </a:lnTo>
                  <a:lnTo>
                    <a:pt x="1391" y="184"/>
                  </a:lnTo>
                  <a:lnTo>
                    <a:pt x="1408" y="151"/>
                  </a:lnTo>
                  <a:lnTo>
                    <a:pt x="1424" y="101"/>
                  </a:lnTo>
                  <a:lnTo>
                    <a:pt x="1408" y="67"/>
                  </a:lnTo>
                  <a:lnTo>
                    <a:pt x="1391" y="34"/>
                  </a:lnTo>
                  <a:lnTo>
                    <a:pt x="1357" y="17"/>
                  </a:lnTo>
                  <a:lnTo>
                    <a:pt x="13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27fab8e85f3_0_1406"/>
            <p:cNvSpPr/>
            <p:nvPr/>
          </p:nvSpPr>
          <p:spPr>
            <a:xfrm>
              <a:off x="280825" y="2430550"/>
              <a:ext cx="35625" cy="5050"/>
            </a:xfrm>
            <a:custGeom>
              <a:rect b="b" l="l" r="r" t="t"/>
              <a:pathLst>
                <a:path extrusionOk="0" h="202" w="1425">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27fab8e85f3_0_1406"/>
            <p:cNvSpPr/>
            <p:nvPr/>
          </p:nvSpPr>
          <p:spPr>
            <a:xfrm>
              <a:off x="280825" y="2446025"/>
              <a:ext cx="35625" cy="5050"/>
            </a:xfrm>
            <a:custGeom>
              <a:rect b="b" l="l" r="r" t="t"/>
              <a:pathLst>
                <a:path extrusionOk="0" h="202" w="1425">
                  <a:moveTo>
                    <a:pt x="101" y="1"/>
                  </a:moveTo>
                  <a:lnTo>
                    <a:pt x="68" y="18"/>
                  </a:lnTo>
                  <a:lnTo>
                    <a:pt x="34" y="34"/>
                  </a:lnTo>
                  <a:lnTo>
                    <a:pt x="1" y="68"/>
                  </a:lnTo>
                  <a:lnTo>
                    <a:pt x="1" y="101"/>
                  </a:lnTo>
                  <a:lnTo>
                    <a:pt x="1" y="135"/>
                  </a:lnTo>
                  <a:lnTo>
                    <a:pt x="34" y="168"/>
                  </a:lnTo>
                  <a:lnTo>
                    <a:pt x="68" y="202"/>
                  </a:lnTo>
                  <a:lnTo>
                    <a:pt x="1357" y="202"/>
                  </a:lnTo>
                  <a:lnTo>
                    <a:pt x="1391" y="168"/>
                  </a:lnTo>
                  <a:lnTo>
                    <a:pt x="1408" y="135"/>
                  </a:lnTo>
                  <a:lnTo>
                    <a:pt x="1424" y="101"/>
                  </a:lnTo>
                  <a:lnTo>
                    <a:pt x="1408" y="68"/>
                  </a:lnTo>
                  <a:lnTo>
                    <a:pt x="1391" y="34"/>
                  </a:lnTo>
                  <a:lnTo>
                    <a:pt x="1357" y="18"/>
                  </a:lnTo>
                  <a:lnTo>
                    <a:pt x="132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g27fab8e85f3_0_1406"/>
            <p:cNvSpPr/>
            <p:nvPr/>
          </p:nvSpPr>
          <p:spPr>
            <a:xfrm>
              <a:off x="265750" y="2391600"/>
              <a:ext cx="65775" cy="83350"/>
            </a:xfrm>
            <a:custGeom>
              <a:rect b="b" l="l" r="r" t="t"/>
              <a:pathLst>
                <a:path extrusionOk="0" h="3334" w="2631">
                  <a:moveTo>
                    <a:pt x="2429" y="201"/>
                  </a:moveTo>
                  <a:lnTo>
                    <a:pt x="2429" y="3133"/>
                  </a:lnTo>
                  <a:lnTo>
                    <a:pt x="202" y="3133"/>
                  </a:lnTo>
                  <a:lnTo>
                    <a:pt x="202" y="201"/>
                  </a:lnTo>
                  <a:close/>
                  <a:moveTo>
                    <a:pt x="101" y="0"/>
                  </a:moveTo>
                  <a:lnTo>
                    <a:pt x="51" y="17"/>
                  </a:lnTo>
                  <a:lnTo>
                    <a:pt x="34" y="34"/>
                  </a:lnTo>
                  <a:lnTo>
                    <a:pt x="1" y="67"/>
                  </a:lnTo>
                  <a:lnTo>
                    <a:pt x="1" y="101"/>
                  </a:lnTo>
                  <a:lnTo>
                    <a:pt x="1" y="3233"/>
                  </a:lnTo>
                  <a:lnTo>
                    <a:pt x="1" y="3267"/>
                  </a:lnTo>
                  <a:lnTo>
                    <a:pt x="34" y="3300"/>
                  </a:lnTo>
                  <a:lnTo>
                    <a:pt x="51" y="3334"/>
                  </a:lnTo>
                  <a:lnTo>
                    <a:pt x="2563" y="3334"/>
                  </a:lnTo>
                  <a:lnTo>
                    <a:pt x="2597" y="3300"/>
                  </a:lnTo>
                  <a:lnTo>
                    <a:pt x="2630" y="3267"/>
                  </a:lnTo>
                  <a:lnTo>
                    <a:pt x="2630" y="3233"/>
                  </a:lnTo>
                  <a:lnTo>
                    <a:pt x="2630" y="101"/>
                  </a:lnTo>
                  <a:lnTo>
                    <a:pt x="2630" y="67"/>
                  </a:lnTo>
                  <a:lnTo>
                    <a:pt x="2597" y="34"/>
                  </a:lnTo>
                  <a:lnTo>
                    <a:pt x="2563" y="17"/>
                  </a:lnTo>
                  <a:lnTo>
                    <a:pt x="253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27fab8e85f3_0_1406"/>
            <p:cNvSpPr/>
            <p:nvPr/>
          </p:nvSpPr>
          <p:spPr>
            <a:xfrm>
              <a:off x="278725" y="2405825"/>
              <a:ext cx="65775" cy="83375"/>
            </a:xfrm>
            <a:custGeom>
              <a:rect b="b" l="l" r="r" t="t"/>
              <a:pathLst>
                <a:path extrusionOk="0" h="3335" w="2631">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18" y="2916"/>
                  </a:lnTo>
                  <a:lnTo>
                    <a:pt x="1" y="2949"/>
                  </a:lnTo>
                  <a:lnTo>
                    <a:pt x="1" y="2983"/>
                  </a:lnTo>
                  <a:lnTo>
                    <a:pt x="1" y="3234"/>
                  </a:lnTo>
                  <a:lnTo>
                    <a:pt x="1" y="3284"/>
                  </a:lnTo>
                  <a:lnTo>
                    <a:pt x="18" y="3301"/>
                  </a:lnTo>
                  <a:lnTo>
                    <a:pt x="51" y="3334"/>
                  </a:lnTo>
                  <a:lnTo>
                    <a:pt x="2564" y="3334"/>
                  </a:lnTo>
                  <a:lnTo>
                    <a:pt x="2597" y="3301"/>
                  </a:lnTo>
                  <a:lnTo>
                    <a:pt x="2614" y="3284"/>
                  </a:lnTo>
                  <a:lnTo>
                    <a:pt x="2631" y="3234"/>
                  </a:lnTo>
                  <a:lnTo>
                    <a:pt x="2631" y="101"/>
                  </a:lnTo>
                  <a:lnTo>
                    <a:pt x="2614" y="68"/>
                  </a:lnTo>
                  <a:lnTo>
                    <a:pt x="2597" y="34"/>
                  </a:lnTo>
                  <a:lnTo>
                    <a:pt x="2564" y="18"/>
                  </a:lnTo>
                  <a:lnTo>
                    <a:pt x="25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4" name="Google Shape;304;g27fab8e85f3_0_1406"/>
          <p:cNvGrpSpPr/>
          <p:nvPr/>
        </p:nvGrpSpPr>
        <p:grpSpPr>
          <a:xfrm>
            <a:off x="5552483" y="2935047"/>
            <a:ext cx="1087091" cy="677436"/>
            <a:chOff x="2755750" y="492900"/>
            <a:chExt cx="105550" cy="65775"/>
          </a:xfrm>
        </p:grpSpPr>
        <p:sp>
          <p:nvSpPr>
            <p:cNvPr id="305" name="Google Shape;305;g27fab8e85f3_0_1406"/>
            <p:cNvSpPr/>
            <p:nvPr/>
          </p:nvSpPr>
          <p:spPr>
            <a:xfrm>
              <a:off x="2755750" y="501275"/>
              <a:ext cx="98000" cy="57400"/>
            </a:xfrm>
            <a:custGeom>
              <a:rect b="b" l="l" r="r" t="t"/>
              <a:pathLst>
                <a:path extrusionOk="0" h="2296" w="3920">
                  <a:moveTo>
                    <a:pt x="3719" y="202"/>
                  </a:moveTo>
                  <a:lnTo>
                    <a:pt x="3719" y="2095"/>
                  </a:lnTo>
                  <a:lnTo>
                    <a:pt x="201" y="2095"/>
                  </a:lnTo>
                  <a:lnTo>
                    <a:pt x="201" y="202"/>
                  </a:lnTo>
                  <a:close/>
                  <a:moveTo>
                    <a:pt x="67" y="1"/>
                  </a:moveTo>
                  <a:lnTo>
                    <a:pt x="34" y="18"/>
                  </a:lnTo>
                  <a:lnTo>
                    <a:pt x="17" y="51"/>
                  </a:lnTo>
                  <a:lnTo>
                    <a:pt x="0" y="101"/>
                  </a:lnTo>
                  <a:lnTo>
                    <a:pt x="0" y="2195"/>
                  </a:lnTo>
                  <a:lnTo>
                    <a:pt x="17" y="2245"/>
                  </a:lnTo>
                  <a:lnTo>
                    <a:pt x="34" y="2262"/>
                  </a:lnTo>
                  <a:lnTo>
                    <a:pt x="67" y="2296"/>
                  </a:lnTo>
                  <a:lnTo>
                    <a:pt x="3870" y="2296"/>
                  </a:lnTo>
                  <a:lnTo>
                    <a:pt x="3903" y="2262"/>
                  </a:lnTo>
                  <a:lnTo>
                    <a:pt x="3920" y="2245"/>
                  </a:lnTo>
                  <a:lnTo>
                    <a:pt x="3920" y="2195"/>
                  </a:lnTo>
                  <a:lnTo>
                    <a:pt x="3920" y="101"/>
                  </a:lnTo>
                  <a:lnTo>
                    <a:pt x="3920" y="51"/>
                  </a:lnTo>
                  <a:lnTo>
                    <a:pt x="3903" y="18"/>
                  </a:lnTo>
                  <a:lnTo>
                    <a:pt x="387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g27fab8e85f3_0_1406"/>
            <p:cNvSpPr/>
            <p:nvPr/>
          </p:nvSpPr>
          <p:spPr>
            <a:xfrm>
              <a:off x="2763700" y="492900"/>
              <a:ext cx="97600" cy="56150"/>
            </a:xfrm>
            <a:custGeom>
              <a:rect b="b" l="l" r="r" t="t"/>
              <a:pathLst>
                <a:path extrusionOk="0" h="2246" w="3904">
                  <a:moveTo>
                    <a:pt x="101" y="1"/>
                  </a:moveTo>
                  <a:lnTo>
                    <a:pt x="51" y="18"/>
                  </a:lnTo>
                  <a:lnTo>
                    <a:pt x="17" y="34"/>
                  </a:lnTo>
                  <a:lnTo>
                    <a:pt x="0" y="68"/>
                  </a:lnTo>
                  <a:lnTo>
                    <a:pt x="0" y="101"/>
                  </a:lnTo>
                  <a:lnTo>
                    <a:pt x="0" y="436"/>
                  </a:lnTo>
                  <a:lnTo>
                    <a:pt x="0" y="470"/>
                  </a:lnTo>
                  <a:lnTo>
                    <a:pt x="17" y="503"/>
                  </a:lnTo>
                  <a:lnTo>
                    <a:pt x="51" y="520"/>
                  </a:lnTo>
                  <a:lnTo>
                    <a:pt x="101" y="537"/>
                  </a:lnTo>
                  <a:lnTo>
                    <a:pt x="134" y="520"/>
                  </a:lnTo>
                  <a:lnTo>
                    <a:pt x="168" y="503"/>
                  </a:lnTo>
                  <a:lnTo>
                    <a:pt x="185" y="470"/>
                  </a:lnTo>
                  <a:lnTo>
                    <a:pt x="201" y="436"/>
                  </a:lnTo>
                  <a:lnTo>
                    <a:pt x="201" y="202"/>
                  </a:lnTo>
                  <a:lnTo>
                    <a:pt x="3702" y="202"/>
                  </a:lnTo>
                  <a:lnTo>
                    <a:pt x="3702" y="2044"/>
                  </a:lnTo>
                  <a:lnTo>
                    <a:pt x="3501" y="2044"/>
                  </a:lnTo>
                  <a:lnTo>
                    <a:pt x="3468" y="2061"/>
                  </a:lnTo>
                  <a:lnTo>
                    <a:pt x="3434" y="2078"/>
                  </a:lnTo>
                  <a:lnTo>
                    <a:pt x="3418" y="2111"/>
                  </a:lnTo>
                  <a:lnTo>
                    <a:pt x="3401" y="2145"/>
                  </a:lnTo>
                  <a:lnTo>
                    <a:pt x="3418" y="2195"/>
                  </a:lnTo>
                  <a:lnTo>
                    <a:pt x="3434" y="2229"/>
                  </a:lnTo>
                  <a:lnTo>
                    <a:pt x="3468" y="2245"/>
                  </a:lnTo>
                  <a:lnTo>
                    <a:pt x="3853" y="2245"/>
                  </a:lnTo>
                  <a:lnTo>
                    <a:pt x="3887" y="2229"/>
                  </a:lnTo>
                  <a:lnTo>
                    <a:pt x="3903" y="2195"/>
                  </a:lnTo>
                  <a:lnTo>
                    <a:pt x="3903" y="2145"/>
                  </a:lnTo>
                  <a:lnTo>
                    <a:pt x="3903" y="101"/>
                  </a:lnTo>
                  <a:lnTo>
                    <a:pt x="3903" y="68"/>
                  </a:lnTo>
                  <a:lnTo>
                    <a:pt x="3887" y="34"/>
                  </a:lnTo>
                  <a:lnTo>
                    <a:pt x="3853" y="18"/>
                  </a:lnTo>
                  <a:lnTo>
                    <a:pt x="38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g27fab8e85f3_0_1406"/>
            <p:cNvSpPr/>
            <p:nvPr/>
          </p:nvSpPr>
          <p:spPr>
            <a:xfrm>
              <a:off x="2801800" y="515100"/>
              <a:ext cx="9650" cy="7150"/>
            </a:xfrm>
            <a:custGeom>
              <a:rect b="b" l="l" r="r" t="t"/>
              <a:pathLst>
                <a:path extrusionOk="0" h="286" w="386">
                  <a:moveTo>
                    <a:pt x="68" y="1"/>
                  </a:moveTo>
                  <a:lnTo>
                    <a:pt x="34" y="17"/>
                  </a:lnTo>
                  <a:lnTo>
                    <a:pt x="17" y="51"/>
                  </a:lnTo>
                  <a:lnTo>
                    <a:pt x="1" y="101"/>
                  </a:lnTo>
                  <a:lnTo>
                    <a:pt x="17" y="135"/>
                  </a:lnTo>
                  <a:lnTo>
                    <a:pt x="34" y="168"/>
                  </a:lnTo>
                  <a:lnTo>
                    <a:pt x="68" y="185"/>
                  </a:lnTo>
                  <a:lnTo>
                    <a:pt x="101" y="202"/>
                  </a:lnTo>
                  <a:lnTo>
                    <a:pt x="168" y="202"/>
                  </a:lnTo>
                  <a:lnTo>
                    <a:pt x="218" y="252"/>
                  </a:lnTo>
                  <a:lnTo>
                    <a:pt x="252" y="269"/>
                  </a:lnTo>
                  <a:lnTo>
                    <a:pt x="285" y="285"/>
                  </a:lnTo>
                  <a:lnTo>
                    <a:pt x="336" y="269"/>
                  </a:lnTo>
                  <a:lnTo>
                    <a:pt x="352" y="252"/>
                  </a:lnTo>
                  <a:lnTo>
                    <a:pt x="386" y="218"/>
                  </a:lnTo>
                  <a:lnTo>
                    <a:pt x="386" y="185"/>
                  </a:lnTo>
                  <a:lnTo>
                    <a:pt x="386" y="151"/>
                  </a:lnTo>
                  <a:lnTo>
                    <a:pt x="369" y="118"/>
                  </a:lnTo>
                  <a:lnTo>
                    <a:pt x="302" y="68"/>
                  </a:lnTo>
                  <a:lnTo>
                    <a:pt x="252" y="17"/>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27fab8e85f3_0_1406"/>
            <p:cNvSpPr/>
            <p:nvPr/>
          </p:nvSpPr>
          <p:spPr>
            <a:xfrm>
              <a:off x="2796775" y="538550"/>
              <a:ext cx="9650" cy="7150"/>
            </a:xfrm>
            <a:custGeom>
              <a:rect b="b" l="l" r="r" t="t"/>
              <a:pathLst>
                <a:path extrusionOk="0" h="286" w="386">
                  <a:moveTo>
                    <a:pt x="101" y="1"/>
                  </a:moveTo>
                  <a:lnTo>
                    <a:pt x="68" y="17"/>
                  </a:lnTo>
                  <a:lnTo>
                    <a:pt x="34" y="34"/>
                  </a:lnTo>
                  <a:lnTo>
                    <a:pt x="1" y="68"/>
                  </a:lnTo>
                  <a:lnTo>
                    <a:pt x="1" y="101"/>
                  </a:lnTo>
                  <a:lnTo>
                    <a:pt x="1" y="135"/>
                  </a:lnTo>
                  <a:lnTo>
                    <a:pt x="17" y="168"/>
                  </a:lnTo>
                  <a:lnTo>
                    <a:pt x="84" y="218"/>
                  </a:lnTo>
                  <a:lnTo>
                    <a:pt x="135" y="269"/>
                  </a:lnTo>
                  <a:lnTo>
                    <a:pt x="218" y="285"/>
                  </a:lnTo>
                  <a:lnTo>
                    <a:pt x="319" y="285"/>
                  </a:lnTo>
                  <a:lnTo>
                    <a:pt x="352" y="269"/>
                  </a:lnTo>
                  <a:lnTo>
                    <a:pt x="369" y="235"/>
                  </a:lnTo>
                  <a:lnTo>
                    <a:pt x="386" y="185"/>
                  </a:lnTo>
                  <a:lnTo>
                    <a:pt x="369" y="151"/>
                  </a:lnTo>
                  <a:lnTo>
                    <a:pt x="352" y="118"/>
                  </a:lnTo>
                  <a:lnTo>
                    <a:pt x="319" y="101"/>
                  </a:lnTo>
                  <a:lnTo>
                    <a:pt x="285" y="84"/>
                  </a:lnTo>
                  <a:lnTo>
                    <a:pt x="218" y="84"/>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27fab8e85f3_0_1406"/>
            <p:cNvSpPr/>
            <p:nvPr/>
          </p:nvSpPr>
          <p:spPr>
            <a:xfrm>
              <a:off x="2795525" y="515100"/>
              <a:ext cx="11325" cy="17625"/>
            </a:xfrm>
            <a:custGeom>
              <a:rect b="b" l="l" r="r" t="t"/>
              <a:pathLst>
                <a:path extrusionOk="0" h="705" w="453">
                  <a:moveTo>
                    <a:pt x="285" y="1"/>
                  </a:moveTo>
                  <a:lnTo>
                    <a:pt x="218" y="17"/>
                  </a:lnTo>
                  <a:lnTo>
                    <a:pt x="151" y="51"/>
                  </a:lnTo>
                  <a:lnTo>
                    <a:pt x="101" y="101"/>
                  </a:lnTo>
                  <a:lnTo>
                    <a:pt x="51" y="151"/>
                  </a:lnTo>
                  <a:lnTo>
                    <a:pt x="17" y="218"/>
                  </a:lnTo>
                  <a:lnTo>
                    <a:pt x="0" y="285"/>
                  </a:lnTo>
                  <a:lnTo>
                    <a:pt x="0" y="352"/>
                  </a:lnTo>
                  <a:lnTo>
                    <a:pt x="0" y="419"/>
                  </a:lnTo>
                  <a:lnTo>
                    <a:pt x="17" y="486"/>
                  </a:lnTo>
                  <a:lnTo>
                    <a:pt x="51" y="553"/>
                  </a:lnTo>
                  <a:lnTo>
                    <a:pt x="101" y="604"/>
                  </a:lnTo>
                  <a:lnTo>
                    <a:pt x="151" y="654"/>
                  </a:lnTo>
                  <a:lnTo>
                    <a:pt x="218" y="687"/>
                  </a:lnTo>
                  <a:lnTo>
                    <a:pt x="285" y="704"/>
                  </a:lnTo>
                  <a:lnTo>
                    <a:pt x="386" y="704"/>
                  </a:lnTo>
                  <a:lnTo>
                    <a:pt x="419" y="687"/>
                  </a:lnTo>
                  <a:lnTo>
                    <a:pt x="453" y="654"/>
                  </a:lnTo>
                  <a:lnTo>
                    <a:pt x="453" y="604"/>
                  </a:lnTo>
                  <a:lnTo>
                    <a:pt x="453" y="570"/>
                  </a:lnTo>
                  <a:lnTo>
                    <a:pt x="419" y="537"/>
                  </a:lnTo>
                  <a:lnTo>
                    <a:pt x="386" y="520"/>
                  </a:lnTo>
                  <a:lnTo>
                    <a:pt x="352" y="503"/>
                  </a:lnTo>
                  <a:lnTo>
                    <a:pt x="285" y="503"/>
                  </a:lnTo>
                  <a:lnTo>
                    <a:pt x="235" y="470"/>
                  </a:lnTo>
                  <a:lnTo>
                    <a:pt x="201" y="419"/>
                  </a:lnTo>
                  <a:lnTo>
                    <a:pt x="201" y="352"/>
                  </a:lnTo>
                  <a:lnTo>
                    <a:pt x="201" y="285"/>
                  </a:lnTo>
                  <a:lnTo>
                    <a:pt x="235" y="235"/>
                  </a:lnTo>
                  <a:lnTo>
                    <a:pt x="285" y="202"/>
                  </a:lnTo>
                  <a:lnTo>
                    <a:pt x="352" y="202"/>
                  </a:lnTo>
                  <a:lnTo>
                    <a:pt x="386" y="185"/>
                  </a:lnTo>
                  <a:lnTo>
                    <a:pt x="419" y="168"/>
                  </a:lnTo>
                  <a:lnTo>
                    <a:pt x="453" y="135"/>
                  </a:lnTo>
                  <a:lnTo>
                    <a:pt x="453" y="101"/>
                  </a:lnTo>
                  <a:lnTo>
                    <a:pt x="453" y="51"/>
                  </a:lnTo>
                  <a:lnTo>
                    <a:pt x="419"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g27fab8e85f3_0_1406"/>
            <p:cNvSpPr/>
            <p:nvPr/>
          </p:nvSpPr>
          <p:spPr>
            <a:xfrm>
              <a:off x="2801800" y="527675"/>
              <a:ext cx="11750" cy="18025"/>
            </a:xfrm>
            <a:custGeom>
              <a:rect b="b" l="l" r="r" t="t"/>
              <a:pathLst>
                <a:path extrusionOk="0" h="721" w="470">
                  <a:moveTo>
                    <a:pt x="101" y="0"/>
                  </a:moveTo>
                  <a:lnTo>
                    <a:pt x="68" y="17"/>
                  </a:lnTo>
                  <a:lnTo>
                    <a:pt x="34" y="34"/>
                  </a:lnTo>
                  <a:lnTo>
                    <a:pt x="17" y="67"/>
                  </a:lnTo>
                  <a:lnTo>
                    <a:pt x="1" y="101"/>
                  </a:lnTo>
                  <a:lnTo>
                    <a:pt x="17" y="151"/>
                  </a:lnTo>
                  <a:lnTo>
                    <a:pt x="34" y="184"/>
                  </a:lnTo>
                  <a:lnTo>
                    <a:pt x="68" y="201"/>
                  </a:lnTo>
                  <a:lnTo>
                    <a:pt x="101" y="201"/>
                  </a:lnTo>
                  <a:lnTo>
                    <a:pt x="168" y="218"/>
                  </a:lnTo>
                  <a:lnTo>
                    <a:pt x="218" y="251"/>
                  </a:lnTo>
                  <a:lnTo>
                    <a:pt x="252" y="302"/>
                  </a:lnTo>
                  <a:lnTo>
                    <a:pt x="269" y="369"/>
                  </a:lnTo>
                  <a:lnTo>
                    <a:pt x="252" y="436"/>
                  </a:lnTo>
                  <a:lnTo>
                    <a:pt x="218" y="486"/>
                  </a:lnTo>
                  <a:lnTo>
                    <a:pt x="168" y="519"/>
                  </a:lnTo>
                  <a:lnTo>
                    <a:pt x="101" y="519"/>
                  </a:lnTo>
                  <a:lnTo>
                    <a:pt x="68" y="536"/>
                  </a:lnTo>
                  <a:lnTo>
                    <a:pt x="34" y="553"/>
                  </a:lnTo>
                  <a:lnTo>
                    <a:pt x="17" y="586"/>
                  </a:lnTo>
                  <a:lnTo>
                    <a:pt x="1" y="620"/>
                  </a:lnTo>
                  <a:lnTo>
                    <a:pt x="17" y="670"/>
                  </a:lnTo>
                  <a:lnTo>
                    <a:pt x="34" y="704"/>
                  </a:lnTo>
                  <a:lnTo>
                    <a:pt x="68" y="720"/>
                  </a:lnTo>
                  <a:lnTo>
                    <a:pt x="168" y="720"/>
                  </a:lnTo>
                  <a:lnTo>
                    <a:pt x="235" y="704"/>
                  </a:lnTo>
                  <a:lnTo>
                    <a:pt x="302" y="670"/>
                  </a:lnTo>
                  <a:lnTo>
                    <a:pt x="352" y="620"/>
                  </a:lnTo>
                  <a:lnTo>
                    <a:pt x="403" y="570"/>
                  </a:lnTo>
                  <a:lnTo>
                    <a:pt x="436" y="503"/>
                  </a:lnTo>
                  <a:lnTo>
                    <a:pt x="453" y="436"/>
                  </a:lnTo>
                  <a:lnTo>
                    <a:pt x="470" y="369"/>
                  </a:lnTo>
                  <a:lnTo>
                    <a:pt x="453" y="302"/>
                  </a:lnTo>
                  <a:lnTo>
                    <a:pt x="436" y="235"/>
                  </a:lnTo>
                  <a:lnTo>
                    <a:pt x="403" y="168"/>
                  </a:lnTo>
                  <a:lnTo>
                    <a:pt x="352" y="117"/>
                  </a:lnTo>
                  <a:lnTo>
                    <a:pt x="302" y="67"/>
                  </a:lnTo>
                  <a:lnTo>
                    <a:pt x="235" y="34"/>
                  </a:lnTo>
                  <a:lnTo>
                    <a:pt x="168"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g27fab8e85f3_0_1406"/>
            <p:cNvSpPr/>
            <p:nvPr/>
          </p:nvSpPr>
          <p:spPr>
            <a:xfrm>
              <a:off x="2801375" y="540650"/>
              <a:ext cx="5050" cy="8400"/>
            </a:xfrm>
            <a:custGeom>
              <a:rect b="b" l="l" r="r" t="t"/>
              <a:pathLst>
                <a:path extrusionOk="0" h="336" w="202">
                  <a:moveTo>
                    <a:pt x="101" y="0"/>
                  </a:moveTo>
                  <a:lnTo>
                    <a:pt x="68" y="17"/>
                  </a:lnTo>
                  <a:lnTo>
                    <a:pt x="34" y="34"/>
                  </a:lnTo>
                  <a:lnTo>
                    <a:pt x="1" y="67"/>
                  </a:lnTo>
                  <a:lnTo>
                    <a:pt x="1" y="101"/>
                  </a:lnTo>
                  <a:lnTo>
                    <a:pt x="1" y="235"/>
                  </a:lnTo>
                  <a:lnTo>
                    <a:pt x="1" y="268"/>
                  </a:lnTo>
                  <a:lnTo>
                    <a:pt x="34" y="302"/>
                  </a:lnTo>
                  <a:lnTo>
                    <a:pt x="68" y="335"/>
                  </a:lnTo>
                  <a:lnTo>
                    <a:pt x="135" y="335"/>
                  </a:lnTo>
                  <a:lnTo>
                    <a:pt x="168" y="302"/>
                  </a:lnTo>
                  <a:lnTo>
                    <a:pt x="185" y="268"/>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g27fab8e85f3_0_1406"/>
            <p:cNvSpPr/>
            <p:nvPr/>
          </p:nvSpPr>
          <p:spPr>
            <a:xfrm>
              <a:off x="2801375" y="511750"/>
              <a:ext cx="5050" cy="8400"/>
            </a:xfrm>
            <a:custGeom>
              <a:rect b="b" l="l" r="r" t="t"/>
              <a:pathLst>
                <a:path extrusionOk="0" h="336" w="202">
                  <a:moveTo>
                    <a:pt x="68" y="1"/>
                  </a:moveTo>
                  <a:lnTo>
                    <a:pt x="34" y="34"/>
                  </a:lnTo>
                  <a:lnTo>
                    <a:pt x="1" y="51"/>
                  </a:lnTo>
                  <a:lnTo>
                    <a:pt x="1" y="101"/>
                  </a:lnTo>
                  <a:lnTo>
                    <a:pt x="1" y="235"/>
                  </a:lnTo>
                  <a:lnTo>
                    <a:pt x="1" y="269"/>
                  </a:lnTo>
                  <a:lnTo>
                    <a:pt x="34" y="302"/>
                  </a:lnTo>
                  <a:lnTo>
                    <a:pt x="68" y="319"/>
                  </a:lnTo>
                  <a:lnTo>
                    <a:pt x="101" y="336"/>
                  </a:lnTo>
                  <a:lnTo>
                    <a:pt x="135" y="319"/>
                  </a:lnTo>
                  <a:lnTo>
                    <a:pt x="168" y="302"/>
                  </a:lnTo>
                  <a:lnTo>
                    <a:pt x="185" y="269"/>
                  </a:lnTo>
                  <a:lnTo>
                    <a:pt x="202" y="235"/>
                  </a:lnTo>
                  <a:lnTo>
                    <a:pt x="202" y="101"/>
                  </a:lnTo>
                  <a:lnTo>
                    <a:pt x="185" y="51"/>
                  </a:lnTo>
                  <a:lnTo>
                    <a:pt x="168" y="34"/>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3" name="Google Shape;313;g27fab8e85f3_0_1406"/>
          <p:cNvGrpSpPr/>
          <p:nvPr/>
        </p:nvGrpSpPr>
        <p:grpSpPr>
          <a:xfrm>
            <a:off x="8986649" y="2718628"/>
            <a:ext cx="686572" cy="968498"/>
            <a:chOff x="3343700" y="2961950"/>
            <a:chExt cx="72450" cy="102200"/>
          </a:xfrm>
        </p:grpSpPr>
        <p:sp>
          <p:nvSpPr>
            <p:cNvPr id="314" name="Google Shape;314;g27fab8e85f3_0_1406"/>
            <p:cNvSpPr/>
            <p:nvPr/>
          </p:nvSpPr>
          <p:spPr>
            <a:xfrm>
              <a:off x="3360025" y="3008025"/>
              <a:ext cx="39375" cy="39375"/>
            </a:xfrm>
            <a:custGeom>
              <a:rect b="b" l="l" r="r" t="t"/>
              <a:pathLst>
                <a:path extrusionOk="0" h="1575" w="1575">
                  <a:moveTo>
                    <a:pt x="922" y="201"/>
                  </a:moveTo>
                  <a:lnTo>
                    <a:pt x="922" y="570"/>
                  </a:lnTo>
                  <a:lnTo>
                    <a:pt x="922" y="603"/>
                  </a:lnTo>
                  <a:lnTo>
                    <a:pt x="955" y="637"/>
                  </a:lnTo>
                  <a:lnTo>
                    <a:pt x="989" y="654"/>
                  </a:lnTo>
                  <a:lnTo>
                    <a:pt x="1022" y="670"/>
                  </a:lnTo>
                  <a:lnTo>
                    <a:pt x="1374" y="670"/>
                  </a:lnTo>
                  <a:lnTo>
                    <a:pt x="1374" y="922"/>
                  </a:lnTo>
                  <a:lnTo>
                    <a:pt x="989" y="922"/>
                  </a:lnTo>
                  <a:lnTo>
                    <a:pt x="955" y="955"/>
                  </a:lnTo>
                  <a:lnTo>
                    <a:pt x="922" y="989"/>
                  </a:lnTo>
                  <a:lnTo>
                    <a:pt x="922" y="1022"/>
                  </a:lnTo>
                  <a:lnTo>
                    <a:pt x="922" y="1374"/>
                  </a:lnTo>
                  <a:lnTo>
                    <a:pt x="670" y="1374"/>
                  </a:lnTo>
                  <a:lnTo>
                    <a:pt x="670" y="1022"/>
                  </a:lnTo>
                  <a:lnTo>
                    <a:pt x="654" y="989"/>
                  </a:lnTo>
                  <a:lnTo>
                    <a:pt x="637" y="955"/>
                  </a:lnTo>
                  <a:lnTo>
                    <a:pt x="603" y="922"/>
                  </a:lnTo>
                  <a:lnTo>
                    <a:pt x="201" y="922"/>
                  </a:lnTo>
                  <a:lnTo>
                    <a:pt x="201" y="670"/>
                  </a:lnTo>
                  <a:lnTo>
                    <a:pt x="570" y="670"/>
                  </a:lnTo>
                  <a:lnTo>
                    <a:pt x="603" y="654"/>
                  </a:lnTo>
                  <a:lnTo>
                    <a:pt x="637" y="637"/>
                  </a:lnTo>
                  <a:lnTo>
                    <a:pt x="654" y="603"/>
                  </a:lnTo>
                  <a:lnTo>
                    <a:pt x="670" y="570"/>
                  </a:lnTo>
                  <a:lnTo>
                    <a:pt x="670" y="201"/>
                  </a:lnTo>
                  <a:close/>
                  <a:moveTo>
                    <a:pt x="570" y="0"/>
                  </a:moveTo>
                  <a:lnTo>
                    <a:pt x="520" y="17"/>
                  </a:lnTo>
                  <a:lnTo>
                    <a:pt x="486" y="34"/>
                  </a:lnTo>
                  <a:lnTo>
                    <a:pt x="469" y="67"/>
                  </a:lnTo>
                  <a:lnTo>
                    <a:pt x="469" y="101"/>
                  </a:lnTo>
                  <a:lnTo>
                    <a:pt x="469" y="469"/>
                  </a:lnTo>
                  <a:lnTo>
                    <a:pt x="67" y="469"/>
                  </a:lnTo>
                  <a:lnTo>
                    <a:pt x="34" y="486"/>
                  </a:lnTo>
                  <a:lnTo>
                    <a:pt x="17" y="520"/>
                  </a:lnTo>
                  <a:lnTo>
                    <a:pt x="0" y="570"/>
                  </a:lnTo>
                  <a:lnTo>
                    <a:pt x="0" y="1022"/>
                  </a:lnTo>
                  <a:lnTo>
                    <a:pt x="17" y="1056"/>
                  </a:lnTo>
                  <a:lnTo>
                    <a:pt x="34" y="1089"/>
                  </a:lnTo>
                  <a:lnTo>
                    <a:pt x="67" y="1106"/>
                  </a:lnTo>
                  <a:lnTo>
                    <a:pt x="101" y="1123"/>
                  </a:lnTo>
                  <a:lnTo>
                    <a:pt x="469" y="1123"/>
                  </a:lnTo>
                  <a:lnTo>
                    <a:pt x="469" y="1474"/>
                  </a:lnTo>
                  <a:lnTo>
                    <a:pt x="469" y="1525"/>
                  </a:lnTo>
                  <a:lnTo>
                    <a:pt x="486" y="1558"/>
                  </a:lnTo>
                  <a:lnTo>
                    <a:pt x="520" y="1575"/>
                  </a:lnTo>
                  <a:lnTo>
                    <a:pt x="1056" y="1575"/>
                  </a:lnTo>
                  <a:lnTo>
                    <a:pt x="1089" y="1558"/>
                  </a:lnTo>
                  <a:lnTo>
                    <a:pt x="1106" y="1525"/>
                  </a:lnTo>
                  <a:lnTo>
                    <a:pt x="1123" y="1474"/>
                  </a:lnTo>
                  <a:lnTo>
                    <a:pt x="1123" y="1123"/>
                  </a:lnTo>
                  <a:lnTo>
                    <a:pt x="1474" y="1123"/>
                  </a:lnTo>
                  <a:lnTo>
                    <a:pt x="1525" y="1106"/>
                  </a:lnTo>
                  <a:lnTo>
                    <a:pt x="1558" y="1089"/>
                  </a:lnTo>
                  <a:lnTo>
                    <a:pt x="1575" y="1056"/>
                  </a:lnTo>
                  <a:lnTo>
                    <a:pt x="1575" y="1022"/>
                  </a:lnTo>
                  <a:lnTo>
                    <a:pt x="1575" y="570"/>
                  </a:lnTo>
                  <a:lnTo>
                    <a:pt x="1575" y="520"/>
                  </a:lnTo>
                  <a:lnTo>
                    <a:pt x="1558" y="486"/>
                  </a:lnTo>
                  <a:lnTo>
                    <a:pt x="1525" y="469"/>
                  </a:lnTo>
                  <a:lnTo>
                    <a:pt x="1123" y="469"/>
                  </a:lnTo>
                  <a:lnTo>
                    <a:pt x="1123" y="101"/>
                  </a:lnTo>
                  <a:lnTo>
                    <a:pt x="1106" y="67"/>
                  </a:lnTo>
                  <a:lnTo>
                    <a:pt x="1089" y="34"/>
                  </a:lnTo>
                  <a:lnTo>
                    <a:pt x="1056" y="17"/>
                  </a:lnTo>
                  <a:lnTo>
                    <a:pt x="102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27fab8e85f3_0_1406"/>
            <p:cNvSpPr/>
            <p:nvPr/>
          </p:nvSpPr>
          <p:spPr>
            <a:xfrm>
              <a:off x="3343700" y="2982475"/>
              <a:ext cx="72450" cy="81675"/>
            </a:xfrm>
            <a:custGeom>
              <a:rect b="b" l="l" r="r" t="t"/>
              <a:pathLst>
                <a:path extrusionOk="0" h="3267" w="2898">
                  <a:moveTo>
                    <a:pt x="2697" y="202"/>
                  </a:moveTo>
                  <a:lnTo>
                    <a:pt x="2697" y="3066"/>
                  </a:lnTo>
                  <a:lnTo>
                    <a:pt x="201" y="3066"/>
                  </a:lnTo>
                  <a:lnTo>
                    <a:pt x="201" y="202"/>
                  </a:lnTo>
                  <a:close/>
                  <a:moveTo>
                    <a:pt x="50" y="1"/>
                  </a:moveTo>
                  <a:lnTo>
                    <a:pt x="17" y="34"/>
                  </a:lnTo>
                  <a:lnTo>
                    <a:pt x="0" y="68"/>
                  </a:lnTo>
                  <a:lnTo>
                    <a:pt x="0" y="101"/>
                  </a:lnTo>
                  <a:lnTo>
                    <a:pt x="0" y="3166"/>
                  </a:lnTo>
                  <a:lnTo>
                    <a:pt x="0" y="3200"/>
                  </a:lnTo>
                  <a:lnTo>
                    <a:pt x="17" y="3233"/>
                  </a:lnTo>
                  <a:lnTo>
                    <a:pt x="50" y="3250"/>
                  </a:lnTo>
                  <a:lnTo>
                    <a:pt x="101" y="3267"/>
                  </a:lnTo>
                  <a:lnTo>
                    <a:pt x="2797" y="3267"/>
                  </a:lnTo>
                  <a:lnTo>
                    <a:pt x="2848" y="3250"/>
                  </a:lnTo>
                  <a:lnTo>
                    <a:pt x="2881" y="3233"/>
                  </a:lnTo>
                  <a:lnTo>
                    <a:pt x="2898" y="3200"/>
                  </a:lnTo>
                  <a:lnTo>
                    <a:pt x="2898" y="3166"/>
                  </a:lnTo>
                  <a:lnTo>
                    <a:pt x="2898" y="101"/>
                  </a:lnTo>
                  <a:lnTo>
                    <a:pt x="2898" y="68"/>
                  </a:lnTo>
                  <a:lnTo>
                    <a:pt x="2881" y="34"/>
                  </a:lnTo>
                  <a:lnTo>
                    <a:pt x="284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27fab8e85f3_0_1406"/>
            <p:cNvSpPr/>
            <p:nvPr/>
          </p:nvSpPr>
          <p:spPr>
            <a:xfrm>
              <a:off x="3359600" y="2961950"/>
              <a:ext cx="40225" cy="39400"/>
            </a:xfrm>
            <a:custGeom>
              <a:rect b="b" l="l" r="r" t="t"/>
              <a:pathLst>
                <a:path extrusionOk="0" h="1576" w="1609">
                  <a:moveTo>
                    <a:pt x="805" y="1"/>
                  </a:moveTo>
                  <a:lnTo>
                    <a:pt x="654" y="18"/>
                  </a:lnTo>
                  <a:lnTo>
                    <a:pt x="503" y="68"/>
                  </a:lnTo>
                  <a:lnTo>
                    <a:pt x="369" y="135"/>
                  </a:lnTo>
                  <a:lnTo>
                    <a:pt x="235" y="235"/>
                  </a:lnTo>
                  <a:lnTo>
                    <a:pt x="151" y="353"/>
                  </a:lnTo>
                  <a:lnTo>
                    <a:pt x="68" y="487"/>
                  </a:lnTo>
                  <a:lnTo>
                    <a:pt x="17" y="637"/>
                  </a:lnTo>
                  <a:lnTo>
                    <a:pt x="1" y="805"/>
                  </a:lnTo>
                  <a:lnTo>
                    <a:pt x="1" y="1475"/>
                  </a:lnTo>
                  <a:lnTo>
                    <a:pt x="17" y="1508"/>
                  </a:lnTo>
                  <a:lnTo>
                    <a:pt x="34" y="1542"/>
                  </a:lnTo>
                  <a:lnTo>
                    <a:pt x="68" y="1559"/>
                  </a:lnTo>
                  <a:lnTo>
                    <a:pt x="101" y="1575"/>
                  </a:lnTo>
                  <a:lnTo>
                    <a:pt x="151" y="1559"/>
                  </a:lnTo>
                  <a:lnTo>
                    <a:pt x="185" y="1542"/>
                  </a:lnTo>
                  <a:lnTo>
                    <a:pt x="202" y="1508"/>
                  </a:lnTo>
                  <a:lnTo>
                    <a:pt x="202" y="1475"/>
                  </a:lnTo>
                  <a:lnTo>
                    <a:pt x="202" y="805"/>
                  </a:lnTo>
                  <a:lnTo>
                    <a:pt x="218" y="688"/>
                  </a:lnTo>
                  <a:lnTo>
                    <a:pt x="252" y="570"/>
                  </a:lnTo>
                  <a:lnTo>
                    <a:pt x="319" y="470"/>
                  </a:lnTo>
                  <a:lnTo>
                    <a:pt x="386" y="369"/>
                  </a:lnTo>
                  <a:lnTo>
                    <a:pt x="470" y="302"/>
                  </a:lnTo>
                  <a:lnTo>
                    <a:pt x="570" y="252"/>
                  </a:lnTo>
                  <a:lnTo>
                    <a:pt x="687" y="219"/>
                  </a:lnTo>
                  <a:lnTo>
                    <a:pt x="805" y="202"/>
                  </a:lnTo>
                  <a:lnTo>
                    <a:pt x="939" y="219"/>
                  </a:lnTo>
                  <a:lnTo>
                    <a:pt x="1039" y="252"/>
                  </a:lnTo>
                  <a:lnTo>
                    <a:pt x="1156" y="302"/>
                  </a:lnTo>
                  <a:lnTo>
                    <a:pt x="1240" y="369"/>
                  </a:lnTo>
                  <a:lnTo>
                    <a:pt x="1307" y="470"/>
                  </a:lnTo>
                  <a:lnTo>
                    <a:pt x="1374" y="570"/>
                  </a:lnTo>
                  <a:lnTo>
                    <a:pt x="1408" y="688"/>
                  </a:lnTo>
                  <a:lnTo>
                    <a:pt x="1408" y="805"/>
                  </a:lnTo>
                  <a:lnTo>
                    <a:pt x="1408" y="1475"/>
                  </a:lnTo>
                  <a:lnTo>
                    <a:pt x="1424" y="1508"/>
                  </a:lnTo>
                  <a:lnTo>
                    <a:pt x="1441" y="1542"/>
                  </a:lnTo>
                  <a:lnTo>
                    <a:pt x="1475" y="1559"/>
                  </a:lnTo>
                  <a:lnTo>
                    <a:pt x="1508" y="1575"/>
                  </a:lnTo>
                  <a:lnTo>
                    <a:pt x="1558" y="1559"/>
                  </a:lnTo>
                  <a:lnTo>
                    <a:pt x="1592" y="1542"/>
                  </a:lnTo>
                  <a:lnTo>
                    <a:pt x="1609" y="1508"/>
                  </a:lnTo>
                  <a:lnTo>
                    <a:pt x="1609" y="1475"/>
                  </a:lnTo>
                  <a:lnTo>
                    <a:pt x="1609" y="805"/>
                  </a:lnTo>
                  <a:lnTo>
                    <a:pt x="1609" y="637"/>
                  </a:lnTo>
                  <a:lnTo>
                    <a:pt x="1558" y="487"/>
                  </a:lnTo>
                  <a:lnTo>
                    <a:pt x="1475" y="353"/>
                  </a:lnTo>
                  <a:lnTo>
                    <a:pt x="1374" y="235"/>
                  </a:lnTo>
                  <a:lnTo>
                    <a:pt x="1257" y="135"/>
                  </a:lnTo>
                  <a:lnTo>
                    <a:pt x="1123" y="68"/>
                  </a:lnTo>
                  <a:lnTo>
                    <a:pt x="972" y="18"/>
                  </a:lnTo>
                  <a:lnTo>
                    <a:pt x="80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grpSp>
        <p:nvGrpSpPr>
          <p:cNvPr id="321" name="Google Shape;321;g27fab8e85f3_0_1123"/>
          <p:cNvGrpSpPr/>
          <p:nvPr/>
        </p:nvGrpSpPr>
        <p:grpSpPr>
          <a:xfrm>
            <a:off x="0" y="5948039"/>
            <a:ext cx="12192000" cy="909900"/>
            <a:chOff x="0" y="5948039"/>
            <a:chExt cx="12192000" cy="909900"/>
          </a:xfrm>
        </p:grpSpPr>
        <p:sp>
          <p:nvSpPr>
            <p:cNvPr id="322" name="Google Shape;322;g27fab8e85f3_0_1123"/>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23" name="Google Shape;323;g27fab8e85f3_0_1123"/>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324" name="Google Shape;324;g27fab8e85f3_0_1123"/>
          <p:cNvSpPr/>
          <p:nvPr/>
        </p:nvSpPr>
        <p:spPr>
          <a:xfrm>
            <a:off x="-87086" y="4315326"/>
            <a:ext cx="9519900" cy="1860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5" name="Google Shape;325;g27fab8e85f3_0_1123"/>
          <p:cNvSpPr txBox="1"/>
          <p:nvPr>
            <p:ph type="title"/>
          </p:nvPr>
        </p:nvSpPr>
        <p:spPr>
          <a:xfrm>
            <a:off x="861924" y="313373"/>
            <a:ext cx="7505700" cy="702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Inter Black"/>
              <a:buNone/>
            </a:pPr>
            <a:r>
              <a:rPr b="1" lang="en-US">
                <a:solidFill>
                  <a:schemeClr val="dk1"/>
                </a:solidFill>
                <a:latin typeface="Arial"/>
                <a:ea typeface="Arial"/>
                <a:cs typeface="Arial"/>
                <a:sym typeface="Arial"/>
              </a:rPr>
              <a:t>Meet </a:t>
            </a:r>
            <a:r>
              <a:rPr b="1" lang="en-US">
                <a:latin typeface="Arial"/>
                <a:ea typeface="Arial"/>
                <a:cs typeface="Arial"/>
                <a:sym typeface="Arial"/>
              </a:rPr>
              <a:t>Angela</a:t>
            </a:r>
            <a:endParaRPr b="1">
              <a:solidFill>
                <a:schemeClr val="dk1"/>
              </a:solidFill>
              <a:latin typeface="Arial"/>
              <a:ea typeface="Arial"/>
              <a:cs typeface="Arial"/>
              <a:sym typeface="Arial"/>
            </a:endParaRPr>
          </a:p>
        </p:txBody>
      </p:sp>
      <p:sp>
        <p:nvSpPr>
          <p:cNvPr id="326" name="Google Shape;326;g27fab8e85f3_0_1123"/>
          <p:cNvSpPr txBox="1"/>
          <p:nvPr/>
        </p:nvSpPr>
        <p:spPr>
          <a:xfrm>
            <a:off x="861924" y="2743703"/>
            <a:ext cx="3660600" cy="16557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GROSS ANNUAL PAY….……… $60,000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TAX RATE (18%) ………..…..… -$10,800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NET ANNUAL PAY ………….…  $49,200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HEALTHCARE EXPENSES …… -$6,750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FINAL TAKE-HOME PAY ……... $42,450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t/>
            </a:r>
            <a:endParaRPr b="1" i="0" sz="1200" u="none" cap="none" strike="noStrike">
              <a:solidFill>
                <a:schemeClr val="dk1"/>
              </a:solidFill>
              <a:latin typeface="Arial"/>
              <a:ea typeface="Arial"/>
              <a:cs typeface="Arial"/>
              <a:sym typeface="Arial"/>
            </a:endParaRPr>
          </a:p>
        </p:txBody>
      </p:sp>
      <p:sp>
        <p:nvSpPr>
          <p:cNvPr id="327" name="Google Shape;327;g27fab8e85f3_0_1123"/>
          <p:cNvSpPr txBox="1"/>
          <p:nvPr/>
        </p:nvSpPr>
        <p:spPr>
          <a:xfrm>
            <a:off x="4520555" y="2696474"/>
            <a:ext cx="3780600" cy="16557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GROSS ANNUAL PAY…………… $60,000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ANNUAL HSA CONTRIBUTION  ….-$6,750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ADJUSTED GROSS PAY …….…..$53,250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TAX RATE (18%) ……………..…… -$9,585</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FINAL TAKE-HOME PAY ….....…. $43,665</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t/>
            </a:r>
            <a:endParaRPr b="1" i="0" sz="1200" u="none" cap="none" strike="noStrike">
              <a:solidFill>
                <a:schemeClr val="dk1"/>
              </a:solidFill>
              <a:latin typeface="Arial"/>
              <a:ea typeface="Arial"/>
              <a:cs typeface="Arial"/>
              <a:sym typeface="Arial"/>
            </a:endParaRPr>
          </a:p>
        </p:txBody>
      </p:sp>
      <p:sp>
        <p:nvSpPr>
          <p:cNvPr id="328" name="Google Shape;328;g27fab8e85f3_0_1123"/>
          <p:cNvSpPr txBox="1"/>
          <p:nvPr/>
        </p:nvSpPr>
        <p:spPr>
          <a:xfrm>
            <a:off x="4902100" y="4399401"/>
            <a:ext cx="3142200" cy="1157400"/>
          </a:xfrm>
          <a:prstGeom prst="rect">
            <a:avLst/>
          </a:prstGeom>
          <a:noFill/>
          <a:ln>
            <a:noFill/>
          </a:ln>
        </p:spPr>
        <p:txBody>
          <a:bodyPr anchorCtr="0" anchor="t" bIns="45700" lIns="91425" spcFirstLastPara="1" rIns="91425" wrap="square" tIns="45700">
            <a:normAutofit fontScale="92500"/>
          </a:bodyPr>
          <a:lstStyle/>
          <a:p>
            <a:pPr indent="0" lvl="0" marL="0" marR="0" rtl="0" algn="r">
              <a:lnSpc>
                <a:spcPct val="90000"/>
              </a:lnSpc>
              <a:spcBef>
                <a:spcPts val="0"/>
              </a:spcBef>
              <a:spcAft>
                <a:spcPts val="0"/>
              </a:spcAft>
              <a:buClr>
                <a:srgbClr val="253746"/>
              </a:buClr>
              <a:buSzPct val="108107"/>
              <a:buFont typeface="Arial"/>
              <a:buNone/>
            </a:pPr>
            <a:r>
              <a:rPr b="1" i="0" lang="en-US" sz="8000" u="none" cap="none" strike="noStrike">
                <a:solidFill>
                  <a:schemeClr val="lt1"/>
                </a:solidFill>
                <a:latin typeface="Arial"/>
                <a:ea typeface="Arial"/>
                <a:cs typeface="Arial"/>
                <a:sym typeface="Arial"/>
              </a:rPr>
              <a:t>$1,215</a:t>
            </a:r>
            <a:endParaRPr b="1" i="0" sz="1400" u="none" cap="none" strike="noStrike">
              <a:solidFill>
                <a:schemeClr val="lt1"/>
              </a:solidFill>
              <a:latin typeface="Arial"/>
              <a:ea typeface="Arial"/>
              <a:cs typeface="Arial"/>
              <a:sym typeface="Arial"/>
            </a:endParaRPr>
          </a:p>
        </p:txBody>
      </p:sp>
      <p:sp>
        <p:nvSpPr>
          <p:cNvPr id="329" name="Google Shape;329;g27fab8e85f3_0_1123"/>
          <p:cNvSpPr txBox="1"/>
          <p:nvPr/>
        </p:nvSpPr>
        <p:spPr>
          <a:xfrm>
            <a:off x="880413" y="2293971"/>
            <a:ext cx="2880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Without HSA</a:t>
            </a:r>
            <a:endParaRPr b="1" i="0" sz="1800" u="none" cap="none" strike="noStrike">
              <a:solidFill>
                <a:schemeClr val="dk1"/>
              </a:solidFill>
              <a:latin typeface="Arial"/>
              <a:ea typeface="Arial"/>
              <a:cs typeface="Arial"/>
              <a:sym typeface="Arial"/>
            </a:endParaRPr>
          </a:p>
        </p:txBody>
      </p:sp>
      <p:sp>
        <p:nvSpPr>
          <p:cNvPr id="330" name="Google Shape;330;g27fab8e85f3_0_1123"/>
          <p:cNvSpPr txBox="1"/>
          <p:nvPr/>
        </p:nvSpPr>
        <p:spPr>
          <a:xfrm>
            <a:off x="4514711" y="2251109"/>
            <a:ext cx="2880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With HSA</a:t>
            </a:r>
            <a:endParaRPr b="1" i="0" sz="1800" u="none" cap="none" strike="noStrike">
              <a:solidFill>
                <a:schemeClr val="dk1"/>
              </a:solidFill>
              <a:latin typeface="Arial"/>
              <a:ea typeface="Arial"/>
              <a:cs typeface="Arial"/>
              <a:sym typeface="Arial"/>
            </a:endParaRPr>
          </a:p>
        </p:txBody>
      </p:sp>
      <p:sp>
        <p:nvSpPr>
          <p:cNvPr id="331" name="Google Shape;331;g27fab8e85f3_0_1123"/>
          <p:cNvSpPr txBox="1"/>
          <p:nvPr/>
        </p:nvSpPr>
        <p:spPr>
          <a:xfrm>
            <a:off x="861925" y="4522725"/>
            <a:ext cx="3780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chemeClr val="lt1"/>
                </a:solidFill>
                <a:latin typeface="Arial"/>
                <a:ea typeface="Arial"/>
                <a:cs typeface="Arial"/>
                <a:sym typeface="Arial"/>
              </a:rPr>
              <a:t>Take home this much more with a health savings account</a:t>
            </a:r>
            <a:endParaRPr b="1" i="0" sz="1800" u="none" cap="none" strike="noStrike">
              <a:solidFill>
                <a:schemeClr val="lt1"/>
              </a:solidFill>
              <a:latin typeface="Arial"/>
              <a:ea typeface="Arial"/>
              <a:cs typeface="Arial"/>
              <a:sym typeface="Arial"/>
            </a:endParaRPr>
          </a:p>
        </p:txBody>
      </p:sp>
      <p:sp>
        <p:nvSpPr>
          <p:cNvPr id="332" name="Google Shape;332;g27fab8e85f3_0_1123"/>
          <p:cNvSpPr txBox="1"/>
          <p:nvPr/>
        </p:nvSpPr>
        <p:spPr>
          <a:xfrm>
            <a:off x="861924" y="5449311"/>
            <a:ext cx="7030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All figures in this table are estimates and based on an annual salary of $60,000 and maximum contribution limits to the benefit account. Your salary, tax rate, healthcare expenses and tax savings may be different..</a:t>
            </a:r>
            <a:endParaRPr b="0" i="0" sz="1200" u="none" cap="none" strike="noStrike">
              <a:solidFill>
                <a:schemeClr val="dk1"/>
              </a:solidFill>
              <a:latin typeface="Arial"/>
              <a:ea typeface="Arial"/>
              <a:cs typeface="Arial"/>
              <a:sym typeface="Arial"/>
            </a:endParaRPr>
          </a:p>
        </p:txBody>
      </p:sp>
      <p:sp>
        <p:nvSpPr>
          <p:cNvPr id="333" name="Google Shape;333;g27fab8e85f3_0_1123"/>
          <p:cNvSpPr/>
          <p:nvPr/>
        </p:nvSpPr>
        <p:spPr>
          <a:xfrm>
            <a:off x="880413" y="1217215"/>
            <a:ext cx="54747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Angela is a 38 year old mother of three kids with a full-time career</a:t>
            </a:r>
            <a:endParaRPr b="0" i="0" sz="1400" u="none" cap="none" strike="noStrike">
              <a:solidFill>
                <a:schemeClr val="dk1"/>
              </a:solidFill>
              <a:latin typeface="Arial"/>
              <a:ea typeface="Arial"/>
              <a:cs typeface="Arial"/>
              <a:sym typeface="Arial"/>
            </a:endParaRPr>
          </a:p>
        </p:txBody>
      </p:sp>
      <p:sp>
        <p:nvSpPr>
          <p:cNvPr id="334" name="Google Shape;334;g27fab8e85f3_0_1123"/>
          <p:cNvSpPr/>
          <p:nvPr/>
        </p:nvSpPr>
        <p:spPr>
          <a:xfrm>
            <a:off x="0" y="994471"/>
            <a:ext cx="88245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35" name="Google Shape;335;g27fab8e85f3_0_1123"/>
          <p:cNvGrpSpPr/>
          <p:nvPr/>
        </p:nvGrpSpPr>
        <p:grpSpPr>
          <a:xfrm>
            <a:off x="4563112" y="1646536"/>
            <a:ext cx="544500" cy="544500"/>
            <a:chOff x="-596322" y="2382796"/>
            <a:chExt cx="544500" cy="544500"/>
          </a:xfrm>
        </p:grpSpPr>
        <p:sp>
          <p:nvSpPr>
            <p:cNvPr id="336" name="Google Shape;336;g27fab8e85f3_0_1123"/>
            <p:cNvSpPr/>
            <p:nvPr/>
          </p:nvSpPr>
          <p:spPr>
            <a:xfrm>
              <a:off x="-596322" y="2382796"/>
              <a:ext cx="544500" cy="544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37" name="Google Shape;337;g27fab8e85f3_0_1123"/>
            <p:cNvGrpSpPr/>
            <p:nvPr/>
          </p:nvGrpSpPr>
          <p:grpSpPr>
            <a:xfrm>
              <a:off x="-500798" y="2499662"/>
              <a:ext cx="372334" cy="318081"/>
              <a:chOff x="2760775" y="670475"/>
              <a:chExt cx="106375" cy="90875"/>
            </a:xfrm>
          </p:grpSpPr>
          <p:sp>
            <p:nvSpPr>
              <p:cNvPr id="338" name="Google Shape;338;g27fab8e85f3_0_1123"/>
              <p:cNvSpPr/>
              <p:nvPr/>
            </p:nvSpPr>
            <p:spPr>
              <a:xfrm>
                <a:off x="2792175" y="699775"/>
                <a:ext cx="38125" cy="9650"/>
              </a:xfrm>
              <a:custGeom>
                <a:rect b="b" l="l" r="r" t="t"/>
                <a:pathLst>
                  <a:path extrusionOk="0" h="386" w="1525">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27fab8e85f3_0_1123"/>
              <p:cNvSpPr/>
              <p:nvPr/>
            </p:nvSpPr>
            <p:spPr>
              <a:xfrm>
                <a:off x="2760775" y="691400"/>
                <a:ext cx="90475" cy="69950"/>
              </a:xfrm>
              <a:custGeom>
                <a:rect b="b" l="l" r="r" t="t"/>
                <a:pathLst>
                  <a:path extrusionOk="0" h="2798" w="3619">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27fab8e85f3_0_1123"/>
              <p:cNvSpPr/>
              <p:nvPr/>
            </p:nvSpPr>
            <p:spPr>
              <a:xfrm>
                <a:off x="2846200" y="706050"/>
                <a:ext cx="20950" cy="17625"/>
              </a:xfrm>
              <a:custGeom>
                <a:rect b="b" l="l" r="r" t="t"/>
                <a:pathLst>
                  <a:path extrusionOk="0" h="705" w="838">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27fab8e85f3_0_1123"/>
              <p:cNvSpPr/>
              <p:nvPr/>
            </p:nvSpPr>
            <p:spPr>
              <a:xfrm>
                <a:off x="2792600" y="670475"/>
                <a:ext cx="37700" cy="35600"/>
              </a:xfrm>
              <a:custGeom>
                <a:rect b="b" l="l" r="r" t="t"/>
                <a:pathLst>
                  <a:path extrusionOk="0" h="1424" w="1508">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42" name="Google Shape;342;g27fab8e85f3_0_1123"/>
          <p:cNvSpPr/>
          <p:nvPr/>
        </p:nvSpPr>
        <p:spPr>
          <a:xfrm>
            <a:off x="953057" y="1686833"/>
            <a:ext cx="544500" cy="544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43" name="Google Shape;343;g27fab8e85f3_0_1123"/>
          <p:cNvGrpSpPr/>
          <p:nvPr/>
        </p:nvGrpSpPr>
        <p:grpSpPr>
          <a:xfrm>
            <a:off x="1056982" y="1775031"/>
            <a:ext cx="362262" cy="362262"/>
            <a:chOff x="3525425" y="481175"/>
            <a:chExt cx="89225" cy="89225"/>
          </a:xfrm>
        </p:grpSpPr>
        <p:sp>
          <p:nvSpPr>
            <p:cNvPr id="344" name="Google Shape;344;g27fab8e85f3_0_1123"/>
            <p:cNvSpPr/>
            <p:nvPr/>
          </p:nvSpPr>
          <p:spPr>
            <a:xfrm>
              <a:off x="3525425" y="481175"/>
              <a:ext cx="89225" cy="89225"/>
            </a:xfrm>
            <a:custGeom>
              <a:rect b="b" l="l" r="r" t="t"/>
              <a:pathLst>
                <a:path extrusionOk="0" h="3569" w="3569">
                  <a:moveTo>
                    <a:pt x="1776" y="202"/>
                  </a:moveTo>
                  <a:lnTo>
                    <a:pt x="1944" y="219"/>
                  </a:lnTo>
                  <a:lnTo>
                    <a:pt x="2095" y="235"/>
                  </a:lnTo>
                  <a:lnTo>
                    <a:pt x="2246" y="269"/>
                  </a:lnTo>
                  <a:lnTo>
                    <a:pt x="2396" y="336"/>
                  </a:lnTo>
                  <a:lnTo>
                    <a:pt x="2530" y="403"/>
                  </a:lnTo>
                  <a:lnTo>
                    <a:pt x="2664" y="470"/>
                  </a:lnTo>
                  <a:lnTo>
                    <a:pt x="2782" y="570"/>
                  </a:lnTo>
                  <a:lnTo>
                    <a:pt x="2899" y="671"/>
                  </a:lnTo>
                  <a:lnTo>
                    <a:pt x="2999" y="788"/>
                  </a:lnTo>
                  <a:lnTo>
                    <a:pt x="3083" y="905"/>
                  </a:lnTo>
                  <a:lnTo>
                    <a:pt x="3167" y="1039"/>
                  </a:lnTo>
                  <a:lnTo>
                    <a:pt x="3234" y="1173"/>
                  </a:lnTo>
                  <a:lnTo>
                    <a:pt x="3284" y="1307"/>
                  </a:lnTo>
                  <a:lnTo>
                    <a:pt x="3334" y="1475"/>
                  </a:lnTo>
                  <a:lnTo>
                    <a:pt x="3351" y="1626"/>
                  </a:lnTo>
                  <a:lnTo>
                    <a:pt x="3368" y="1793"/>
                  </a:lnTo>
                  <a:lnTo>
                    <a:pt x="3351" y="1944"/>
                  </a:lnTo>
                  <a:lnTo>
                    <a:pt x="3334" y="2111"/>
                  </a:lnTo>
                  <a:lnTo>
                    <a:pt x="3284" y="2262"/>
                  </a:lnTo>
                  <a:lnTo>
                    <a:pt x="3234" y="2396"/>
                  </a:lnTo>
                  <a:lnTo>
                    <a:pt x="3167" y="2547"/>
                  </a:lnTo>
                  <a:lnTo>
                    <a:pt x="3083" y="2664"/>
                  </a:lnTo>
                  <a:lnTo>
                    <a:pt x="2999" y="2798"/>
                  </a:lnTo>
                  <a:lnTo>
                    <a:pt x="2899" y="2899"/>
                  </a:lnTo>
                  <a:lnTo>
                    <a:pt x="2782" y="2999"/>
                  </a:lnTo>
                  <a:lnTo>
                    <a:pt x="2664" y="3100"/>
                  </a:lnTo>
                  <a:lnTo>
                    <a:pt x="2530" y="3183"/>
                  </a:lnTo>
                  <a:lnTo>
                    <a:pt x="2396" y="3250"/>
                  </a:lnTo>
                  <a:lnTo>
                    <a:pt x="2246" y="3301"/>
                  </a:lnTo>
                  <a:lnTo>
                    <a:pt x="2095" y="3334"/>
                  </a:lnTo>
                  <a:lnTo>
                    <a:pt x="1944" y="3368"/>
                  </a:lnTo>
                  <a:lnTo>
                    <a:pt x="1609" y="3368"/>
                  </a:lnTo>
                  <a:lnTo>
                    <a:pt x="1458" y="3334"/>
                  </a:lnTo>
                  <a:lnTo>
                    <a:pt x="1307" y="3301"/>
                  </a:lnTo>
                  <a:lnTo>
                    <a:pt x="1157" y="3250"/>
                  </a:lnTo>
                  <a:lnTo>
                    <a:pt x="1023" y="3183"/>
                  </a:lnTo>
                  <a:lnTo>
                    <a:pt x="889" y="3100"/>
                  </a:lnTo>
                  <a:lnTo>
                    <a:pt x="771" y="2999"/>
                  </a:lnTo>
                  <a:lnTo>
                    <a:pt x="654" y="2899"/>
                  </a:lnTo>
                  <a:lnTo>
                    <a:pt x="554" y="2798"/>
                  </a:lnTo>
                  <a:lnTo>
                    <a:pt x="470" y="2664"/>
                  </a:lnTo>
                  <a:lnTo>
                    <a:pt x="386" y="2547"/>
                  </a:lnTo>
                  <a:lnTo>
                    <a:pt x="319" y="2396"/>
                  </a:lnTo>
                  <a:lnTo>
                    <a:pt x="269" y="2262"/>
                  </a:lnTo>
                  <a:lnTo>
                    <a:pt x="235" y="2111"/>
                  </a:lnTo>
                  <a:lnTo>
                    <a:pt x="202" y="1944"/>
                  </a:lnTo>
                  <a:lnTo>
                    <a:pt x="202" y="1793"/>
                  </a:lnTo>
                  <a:lnTo>
                    <a:pt x="202" y="1626"/>
                  </a:lnTo>
                  <a:lnTo>
                    <a:pt x="235" y="1475"/>
                  </a:lnTo>
                  <a:lnTo>
                    <a:pt x="269" y="1307"/>
                  </a:lnTo>
                  <a:lnTo>
                    <a:pt x="319" y="1173"/>
                  </a:lnTo>
                  <a:lnTo>
                    <a:pt x="386" y="1039"/>
                  </a:lnTo>
                  <a:lnTo>
                    <a:pt x="470" y="905"/>
                  </a:lnTo>
                  <a:lnTo>
                    <a:pt x="554" y="788"/>
                  </a:lnTo>
                  <a:lnTo>
                    <a:pt x="654" y="671"/>
                  </a:lnTo>
                  <a:lnTo>
                    <a:pt x="771" y="570"/>
                  </a:lnTo>
                  <a:lnTo>
                    <a:pt x="889" y="470"/>
                  </a:lnTo>
                  <a:lnTo>
                    <a:pt x="1023" y="403"/>
                  </a:lnTo>
                  <a:lnTo>
                    <a:pt x="1157" y="336"/>
                  </a:lnTo>
                  <a:lnTo>
                    <a:pt x="1307" y="269"/>
                  </a:lnTo>
                  <a:lnTo>
                    <a:pt x="1458" y="235"/>
                  </a:lnTo>
                  <a:lnTo>
                    <a:pt x="1609" y="219"/>
                  </a:lnTo>
                  <a:lnTo>
                    <a:pt x="1776" y="202"/>
                  </a:lnTo>
                  <a:close/>
                  <a:moveTo>
                    <a:pt x="1776" y="1"/>
                  </a:moveTo>
                  <a:lnTo>
                    <a:pt x="1592" y="18"/>
                  </a:lnTo>
                  <a:lnTo>
                    <a:pt x="1425" y="34"/>
                  </a:lnTo>
                  <a:lnTo>
                    <a:pt x="1240" y="85"/>
                  </a:lnTo>
                  <a:lnTo>
                    <a:pt x="1090" y="135"/>
                  </a:lnTo>
                  <a:lnTo>
                    <a:pt x="922" y="219"/>
                  </a:lnTo>
                  <a:lnTo>
                    <a:pt x="788" y="302"/>
                  </a:lnTo>
                  <a:lnTo>
                    <a:pt x="637" y="403"/>
                  </a:lnTo>
                  <a:lnTo>
                    <a:pt x="520" y="520"/>
                  </a:lnTo>
                  <a:lnTo>
                    <a:pt x="403" y="654"/>
                  </a:lnTo>
                  <a:lnTo>
                    <a:pt x="302" y="788"/>
                  </a:lnTo>
                  <a:lnTo>
                    <a:pt x="202" y="939"/>
                  </a:lnTo>
                  <a:lnTo>
                    <a:pt x="135" y="1090"/>
                  </a:lnTo>
                  <a:lnTo>
                    <a:pt x="68" y="1257"/>
                  </a:lnTo>
                  <a:lnTo>
                    <a:pt x="34" y="1425"/>
                  </a:lnTo>
                  <a:lnTo>
                    <a:pt x="1" y="1609"/>
                  </a:lnTo>
                  <a:lnTo>
                    <a:pt x="1" y="1793"/>
                  </a:lnTo>
                  <a:lnTo>
                    <a:pt x="1" y="1961"/>
                  </a:lnTo>
                  <a:lnTo>
                    <a:pt x="34" y="2145"/>
                  </a:lnTo>
                  <a:lnTo>
                    <a:pt x="68" y="2312"/>
                  </a:lnTo>
                  <a:lnTo>
                    <a:pt x="135" y="2480"/>
                  </a:lnTo>
                  <a:lnTo>
                    <a:pt x="202" y="2631"/>
                  </a:lnTo>
                  <a:lnTo>
                    <a:pt x="302" y="2781"/>
                  </a:lnTo>
                  <a:lnTo>
                    <a:pt x="403" y="2915"/>
                  </a:lnTo>
                  <a:lnTo>
                    <a:pt x="520" y="3049"/>
                  </a:lnTo>
                  <a:lnTo>
                    <a:pt x="637" y="3167"/>
                  </a:lnTo>
                  <a:lnTo>
                    <a:pt x="788" y="3267"/>
                  </a:lnTo>
                  <a:lnTo>
                    <a:pt x="922" y="3351"/>
                  </a:lnTo>
                  <a:lnTo>
                    <a:pt x="1090" y="3435"/>
                  </a:lnTo>
                  <a:lnTo>
                    <a:pt x="1240" y="3485"/>
                  </a:lnTo>
                  <a:lnTo>
                    <a:pt x="1425" y="3535"/>
                  </a:lnTo>
                  <a:lnTo>
                    <a:pt x="1592" y="3552"/>
                  </a:lnTo>
                  <a:lnTo>
                    <a:pt x="1776" y="3569"/>
                  </a:lnTo>
                  <a:lnTo>
                    <a:pt x="1961" y="3552"/>
                  </a:lnTo>
                  <a:lnTo>
                    <a:pt x="2145" y="3535"/>
                  </a:lnTo>
                  <a:lnTo>
                    <a:pt x="2313" y="3485"/>
                  </a:lnTo>
                  <a:lnTo>
                    <a:pt x="2463" y="3435"/>
                  </a:lnTo>
                  <a:lnTo>
                    <a:pt x="2631" y="3351"/>
                  </a:lnTo>
                  <a:lnTo>
                    <a:pt x="2782" y="3267"/>
                  </a:lnTo>
                  <a:lnTo>
                    <a:pt x="2916" y="3167"/>
                  </a:lnTo>
                  <a:lnTo>
                    <a:pt x="3033" y="3049"/>
                  </a:lnTo>
                  <a:lnTo>
                    <a:pt x="3150" y="2915"/>
                  </a:lnTo>
                  <a:lnTo>
                    <a:pt x="3251" y="2781"/>
                  </a:lnTo>
                  <a:lnTo>
                    <a:pt x="3351" y="2631"/>
                  </a:lnTo>
                  <a:lnTo>
                    <a:pt x="3418" y="2480"/>
                  </a:lnTo>
                  <a:lnTo>
                    <a:pt x="3485" y="2312"/>
                  </a:lnTo>
                  <a:lnTo>
                    <a:pt x="3519" y="2145"/>
                  </a:lnTo>
                  <a:lnTo>
                    <a:pt x="3552" y="1961"/>
                  </a:lnTo>
                  <a:lnTo>
                    <a:pt x="3569" y="1793"/>
                  </a:lnTo>
                  <a:lnTo>
                    <a:pt x="3552" y="1609"/>
                  </a:lnTo>
                  <a:lnTo>
                    <a:pt x="3519" y="1425"/>
                  </a:lnTo>
                  <a:lnTo>
                    <a:pt x="3485" y="1257"/>
                  </a:lnTo>
                  <a:lnTo>
                    <a:pt x="3418" y="1090"/>
                  </a:lnTo>
                  <a:lnTo>
                    <a:pt x="3351" y="939"/>
                  </a:lnTo>
                  <a:lnTo>
                    <a:pt x="3251" y="788"/>
                  </a:lnTo>
                  <a:lnTo>
                    <a:pt x="3150" y="654"/>
                  </a:lnTo>
                  <a:lnTo>
                    <a:pt x="3033" y="520"/>
                  </a:lnTo>
                  <a:lnTo>
                    <a:pt x="2916" y="403"/>
                  </a:lnTo>
                  <a:lnTo>
                    <a:pt x="2782" y="302"/>
                  </a:lnTo>
                  <a:lnTo>
                    <a:pt x="2631" y="219"/>
                  </a:lnTo>
                  <a:lnTo>
                    <a:pt x="2463" y="135"/>
                  </a:lnTo>
                  <a:lnTo>
                    <a:pt x="2313" y="85"/>
                  </a:lnTo>
                  <a:lnTo>
                    <a:pt x="2145" y="34"/>
                  </a:lnTo>
                  <a:lnTo>
                    <a:pt x="1961" y="18"/>
                  </a:lnTo>
                  <a:lnTo>
                    <a:pt x="177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27fab8e85f3_0_1123"/>
            <p:cNvSpPr/>
            <p:nvPr/>
          </p:nvSpPr>
          <p:spPr>
            <a:xfrm>
              <a:off x="3566475" y="510500"/>
              <a:ext cx="9650" cy="7150"/>
            </a:xfrm>
            <a:custGeom>
              <a:rect b="b" l="l" r="r" t="t"/>
              <a:pathLst>
                <a:path extrusionOk="0" h="286" w="386">
                  <a:moveTo>
                    <a:pt x="67" y="0"/>
                  </a:moveTo>
                  <a:lnTo>
                    <a:pt x="34" y="17"/>
                  </a:lnTo>
                  <a:lnTo>
                    <a:pt x="0" y="51"/>
                  </a:lnTo>
                  <a:lnTo>
                    <a:pt x="0" y="101"/>
                  </a:lnTo>
                  <a:lnTo>
                    <a:pt x="0" y="134"/>
                  </a:lnTo>
                  <a:lnTo>
                    <a:pt x="34" y="168"/>
                  </a:lnTo>
                  <a:lnTo>
                    <a:pt x="67" y="185"/>
                  </a:lnTo>
                  <a:lnTo>
                    <a:pt x="101" y="201"/>
                  </a:lnTo>
                  <a:lnTo>
                    <a:pt x="168" y="201"/>
                  </a:lnTo>
                  <a:lnTo>
                    <a:pt x="218" y="252"/>
                  </a:lnTo>
                  <a:lnTo>
                    <a:pt x="252" y="268"/>
                  </a:lnTo>
                  <a:lnTo>
                    <a:pt x="285" y="285"/>
                  </a:lnTo>
                  <a:lnTo>
                    <a:pt x="319" y="268"/>
                  </a:lnTo>
                  <a:lnTo>
                    <a:pt x="352" y="252"/>
                  </a:lnTo>
                  <a:lnTo>
                    <a:pt x="386" y="218"/>
                  </a:lnTo>
                  <a:lnTo>
                    <a:pt x="386" y="185"/>
                  </a:lnTo>
                  <a:lnTo>
                    <a:pt x="386" y="151"/>
                  </a:lnTo>
                  <a:lnTo>
                    <a:pt x="369" y="118"/>
                  </a:lnTo>
                  <a:lnTo>
                    <a:pt x="302" y="67"/>
                  </a:lnTo>
                  <a:lnTo>
                    <a:pt x="235" y="34"/>
                  </a:lnTo>
                  <a:lnTo>
                    <a:pt x="16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g27fab8e85f3_0_1123"/>
            <p:cNvSpPr/>
            <p:nvPr/>
          </p:nvSpPr>
          <p:spPr>
            <a:xfrm>
              <a:off x="3561025" y="533950"/>
              <a:ext cx="10075" cy="7150"/>
            </a:xfrm>
            <a:custGeom>
              <a:rect b="b" l="l" r="r" t="t"/>
              <a:pathLst>
                <a:path extrusionOk="0" h="286" w="403">
                  <a:moveTo>
                    <a:pt x="118" y="0"/>
                  </a:moveTo>
                  <a:lnTo>
                    <a:pt x="68" y="17"/>
                  </a:lnTo>
                  <a:lnTo>
                    <a:pt x="34" y="34"/>
                  </a:lnTo>
                  <a:lnTo>
                    <a:pt x="17" y="67"/>
                  </a:lnTo>
                  <a:lnTo>
                    <a:pt x="1" y="101"/>
                  </a:lnTo>
                  <a:lnTo>
                    <a:pt x="17" y="134"/>
                  </a:lnTo>
                  <a:lnTo>
                    <a:pt x="34" y="185"/>
                  </a:lnTo>
                  <a:lnTo>
                    <a:pt x="84" y="218"/>
                  </a:lnTo>
                  <a:lnTo>
                    <a:pt x="151" y="268"/>
                  </a:lnTo>
                  <a:lnTo>
                    <a:pt x="218" y="285"/>
                  </a:lnTo>
                  <a:lnTo>
                    <a:pt x="336" y="285"/>
                  </a:lnTo>
                  <a:lnTo>
                    <a:pt x="369" y="268"/>
                  </a:lnTo>
                  <a:lnTo>
                    <a:pt x="386" y="235"/>
                  </a:lnTo>
                  <a:lnTo>
                    <a:pt x="403" y="185"/>
                  </a:lnTo>
                  <a:lnTo>
                    <a:pt x="386" y="151"/>
                  </a:lnTo>
                  <a:lnTo>
                    <a:pt x="369" y="118"/>
                  </a:lnTo>
                  <a:lnTo>
                    <a:pt x="336" y="101"/>
                  </a:lnTo>
                  <a:lnTo>
                    <a:pt x="302" y="84"/>
                  </a:lnTo>
                  <a:lnTo>
                    <a:pt x="235" y="84"/>
                  </a:lnTo>
                  <a:lnTo>
                    <a:pt x="185" y="34"/>
                  </a:lnTo>
                  <a:lnTo>
                    <a:pt x="151" y="17"/>
                  </a:lnTo>
                  <a:lnTo>
                    <a:pt x="11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g27fab8e85f3_0_1123"/>
            <p:cNvSpPr/>
            <p:nvPr/>
          </p:nvSpPr>
          <p:spPr>
            <a:xfrm>
              <a:off x="3559775" y="510500"/>
              <a:ext cx="11750" cy="18025"/>
            </a:xfrm>
            <a:custGeom>
              <a:rect b="b" l="l" r="r" t="t"/>
              <a:pathLst>
                <a:path extrusionOk="0" h="721" w="470">
                  <a:moveTo>
                    <a:pt x="302" y="0"/>
                  </a:moveTo>
                  <a:lnTo>
                    <a:pt x="235" y="17"/>
                  </a:lnTo>
                  <a:lnTo>
                    <a:pt x="168" y="51"/>
                  </a:lnTo>
                  <a:lnTo>
                    <a:pt x="118" y="101"/>
                  </a:lnTo>
                  <a:lnTo>
                    <a:pt x="67" y="151"/>
                  </a:lnTo>
                  <a:lnTo>
                    <a:pt x="34" y="218"/>
                  </a:lnTo>
                  <a:lnTo>
                    <a:pt x="17" y="285"/>
                  </a:lnTo>
                  <a:lnTo>
                    <a:pt x="0" y="352"/>
                  </a:lnTo>
                  <a:lnTo>
                    <a:pt x="17" y="419"/>
                  </a:lnTo>
                  <a:lnTo>
                    <a:pt x="34" y="486"/>
                  </a:lnTo>
                  <a:lnTo>
                    <a:pt x="67" y="553"/>
                  </a:lnTo>
                  <a:lnTo>
                    <a:pt x="118" y="603"/>
                  </a:lnTo>
                  <a:lnTo>
                    <a:pt x="168" y="654"/>
                  </a:lnTo>
                  <a:lnTo>
                    <a:pt x="235" y="687"/>
                  </a:lnTo>
                  <a:lnTo>
                    <a:pt x="302" y="704"/>
                  </a:lnTo>
                  <a:lnTo>
                    <a:pt x="369" y="721"/>
                  </a:lnTo>
                  <a:lnTo>
                    <a:pt x="402" y="704"/>
                  </a:lnTo>
                  <a:lnTo>
                    <a:pt x="436" y="687"/>
                  </a:lnTo>
                  <a:lnTo>
                    <a:pt x="453" y="654"/>
                  </a:lnTo>
                  <a:lnTo>
                    <a:pt x="469" y="620"/>
                  </a:lnTo>
                  <a:lnTo>
                    <a:pt x="453" y="570"/>
                  </a:lnTo>
                  <a:lnTo>
                    <a:pt x="436" y="536"/>
                  </a:lnTo>
                  <a:lnTo>
                    <a:pt x="402" y="520"/>
                  </a:lnTo>
                  <a:lnTo>
                    <a:pt x="369" y="520"/>
                  </a:lnTo>
                  <a:lnTo>
                    <a:pt x="302" y="503"/>
                  </a:lnTo>
                  <a:lnTo>
                    <a:pt x="252" y="469"/>
                  </a:lnTo>
                  <a:lnTo>
                    <a:pt x="218" y="419"/>
                  </a:lnTo>
                  <a:lnTo>
                    <a:pt x="201" y="352"/>
                  </a:lnTo>
                  <a:lnTo>
                    <a:pt x="218" y="285"/>
                  </a:lnTo>
                  <a:lnTo>
                    <a:pt x="252" y="235"/>
                  </a:lnTo>
                  <a:lnTo>
                    <a:pt x="302" y="201"/>
                  </a:lnTo>
                  <a:lnTo>
                    <a:pt x="369" y="201"/>
                  </a:lnTo>
                  <a:lnTo>
                    <a:pt x="402" y="185"/>
                  </a:lnTo>
                  <a:lnTo>
                    <a:pt x="436" y="168"/>
                  </a:lnTo>
                  <a:lnTo>
                    <a:pt x="453" y="134"/>
                  </a:lnTo>
                  <a:lnTo>
                    <a:pt x="469" y="101"/>
                  </a:lnTo>
                  <a:lnTo>
                    <a:pt x="453" y="51"/>
                  </a:lnTo>
                  <a:lnTo>
                    <a:pt x="436" y="17"/>
                  </a:lnTo>
                  <a:lnTo>
                    <a:pt x="40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g27fab8e85f3_0_1123"/>
            <p:cNvSpPr/>
            <p:nvPr/>
          </p:nvSpPr>
          <p:spPr>
            <a:xfrm>
              <a:off x="3566475" y="523475"/>
              <a:ext cx="11325" cy="17625"/>
            </a:xfrm>
            <a:custGeom>
              <a:rect b="b" l="l" r="r" t="t"/>
              <a:pathLst>
                <a:path extrusionOk="0" h="705" w="453">
                  <a:moveTo>
                    <a:pt x="67" y="1"/>
                  </a:moveTo>
                  <a:lnTo>
                    <a:pt x="34" y="17"/>
                  </a:lnTo>
                  <a:lnTo>
                    <a:pt x="0" y="51"/>
                  </a:lnTo>
                  <a:lnTo>
                    <a:pt x="0" y="101"/>
                  </a:lnTo>
                  <a:lnTo>
                    <a:pt x="0" y="135"/>
                  </a:lnTo>
                  <a:lnTo>
                    <a:pt x="34" y="168"/>
                  </a:lnTo>
                  <a:lnTo>
                    <a:pt x="67" y="185"/>
                  </a:lnTo>
                  <a:lnTo>
                    <a:pt x="101" y="202"/>
                  </a:lnTo>
                  <a:lnTo>
                    <a:pt x="168" y="202"/>
                  </a:lnTo>
                  <a:lnTo>
                    <a:pt x="218" y="235"/>
                  </a:lnTo>
                  <a:lnTo>
                    <a:pt x="252" y="285"/>
                  </a:lnTo>
                  <a:lnTo>
                    <a:pt x="252" y="352"/>
                  </a:lnTo>
                  <a:lnTo>
                    <a:pt x="252" y="419"/>
                  </a:lnTo>
                  <a:lnTo>
                    <a:pt x="218" y="470"/>
                  </a:lnTo>
                  <a:lnTo>
                    <a:pt x="168" y="503"/>
                  </a:lnTo>
                  <a:lnTo>
                    <a:pt x="101" y="503"/>
                  </a:lnTo>
                  <a:lnTo>
                    <a:pt x="67" y="520"/>
                  </a:lnTo>
                  <a:lnTo>
                    <a:pt x="34" y="537"/>
                  </a:lnTo>
                  <a:lnTo>
                    <a:pt x="0" y="570"/>
                  </a:lnTo>
                  <a:lnTo>
                    <a:pt x="0" y="604"/>
                  </a:lnTo>
                  <a:lnTo>
                    <a:pt x="0" y="654"/>
                  </a:lnTo>
                  <a:lnTo>
                    <a:pt x="34" y="687"/>
                  </a:lnTo>
                  <a:lnTo>
                    <a:pt x="67" y="704"/>
                  </a:lnTo>
                  <a:lnTo>
                    <a:pt x="168" y="704"/>
                  </a:lnTo>
                  <a:lnTo>
                    <a:pt x="235" y="687"/>
                  </a:lnTo>
                  <a:lnTo>
                    <a:pt x="302" y="654"/>
                  </a:lnTo>
                  <a:lnTo>
                    <a:pt x="352" y="604"/>
                  </a:lnTo>
                  <a:lnTo>
                    <a:pt x="402" y="553"/>
                  </a:lnTo>
                  <a:lnTo>
                    <a:pt x="436" y="486"/>
                  </a:lnTo>
                  <a:lnTo>
                    <a:pt x="453" y="419"/>
                  </a:lnTo>
                  <a:lnTo>
                    <a:pt x="453" y="352"/>
                  </a:lnTo>
                  <a:lnTo>
                    <a:pt x="453" y="285"/>
                  </a:lnTo>
                  <a:lnTo>
                    <a:pt x="436" y="218"/>
                  </a:lnTo>
                  <a:lnTo>
                    <a:pt x="402" y="151"/>
                  </a:lnTo>
                  <a:lnTo>
                    <a:pt x="352" y="101"/>
                  </a:lnTo>
                  <a:lnTo>
                    <a:pt x="302" y="51"/>
                  </a:lnTo>
                  <a:lnTo>
                    <a:pt x="235" y="17"/>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27fab8e85f3_0_1123"/>
            <p:cNvSpPr/>
            <p:nvPr/>
          </p:nvSpPr>
          <p:spPr>
            <a:xfrm>
              <a:off x="3566050" y="536050"/>
              <a:ext cx="5050" cy="8400"/>
            </a:xfrm>
            <a:custGeom>
              <a:rect b="b" l="l" r="r" t="t"/>
              <a:pathLst>
                <a:path extrusionOk="0" h="336" w="202">
                  <a:moveTo>
                    <a:pt x="101" y="0"/>
                  </a:moveTo>
                  <a:lnTo>
                    <a:pt x="51" y="17"/>
                  </a:lnTo>
                  <a:lnTo>
                    <a:pt x="17" y="34"/>
                  </a:lnTo>
                  <a:lnTo>
                    <a:pt x="1" y="67"/>
                  </a:lnTo>
                  <a:lnTo>
                    <a:pt x="1" y="101"/>
                  </a:lnTo>
                  <a:lnTo>
                    <a:pt x="1" y="235"/>
                  </a:lnTo>
                  <a:lnTo>
                    <a:pt x="1" y="285"/>
                  </a:lnTo>
                  <a:lnTo>
                    <a:pt x="17" y="302"/>
                  </a:lnTo>
                  <a:lnTo>
                    <a:pt x="51" y="335"/>
                  </a:lnTo>
                  <a:lnTo>
                    <a:pt x="135" y="335"/>
                  </a:lnTo>
                  <a:lnTo>
                    <a:pt x="168" y="302"/>
                  </a:lnTo>
                  <a:lnTo>
                    <a:pt x="185" y="285"/>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27fab8e85f3_0_1123"/>
            <p:cNvSpPr/>
            <p:nvPr/>
          </p:nvSpPr>
          <p:spPr>
            <a:xfrm>
              <a:off x="3566050" y="507150"/>
              <a:ext cx="5050" cy="8400"/>
            </a:xfrm>
            <a:custGeom>
              <a:rect b="b" l="l" r="r" t="t"/>
              <a:pathLst>
                <a:path extrusionOk="0" h="336" w="202">
                  <a:moveTo>
                    <a:pt x="51" y="0"/>
                  </a:moveTo>
                  <a:lnTo>
                    <a:pt x="17" y="34"/>
                  </a:lnTo>
                  <a:lnTo>
                    <a:pt x="1" y="67"/>
                  </a:lnTo>
                  <a:lnTo>
                    <a:pt x="1" y="101"/>
                  </a:lnTo>
                  <a:lnTo>
                    <a:pt x="1" y="235"/>
                  </a:lnTo>
                  <a:lnTo>
                    <a:pt x="1" y="268"/>
                  </a:lnTo>
                  <a:lnTo>
                    <a:pt x="17" y="302"/>
                  </a:lnTo>
                  <a:lnTo>
                    <a:pt x="51" y="319"/>
                  </a:lnTo>
                  <a:lnTo>
                    <a:pt x="101" y="335"/>
                  </a:lnTo>
                  <a:lnTo>
                    <a:pt x="135" y="319"/>
                  </a:lnTo>
                  <a:lnTo>
                    <a:pt x="168" y="302"/>
                  </a:lnTo>
                  <a:lnTo>
                    <a:pt x="185" y="268"/>
                  </a:lnTo>
                  <a:lnTo>
                    <a:pt x="202" y="235"/>
                  </a:lnTo>
                  <a:lnTo>
                    <a:pt x="202" y="101"/>
                  </a:lnTo>
                  <a:lnTo>
                    <a:pt x="185" y="67"/>
                  </a:lnTo>
                  <a:lnTo>
                    <a:pt x="168" y="34"/>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51" name="Google Shape;351;g27fab8e85f3_0_1123"/>
          <p:cNvPicPr preferRelativeResize="0"/>
          <p:nvPr/>
        </p:nvPicPr>
        <p:blipFill rotWithShape="1">
          <a:blip r:embed="rId4">
            <a:alphaModFix/>
          </a:blip>
          <a:srcRect b="7989" l="25375" r="16922" t="13137"/>
          <a:stretch/>
        </p:blipFill>
        <p:spPr>
          <a:xfrm>
            <a:off x="8847050" y="0"/>
            <a:ext cx="334495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8"/>
          <p:cNvSpPr/>
          <p:nvPr/>
        </p:nvSpPr>
        <p:spPr>
          <a:xfrm>
            <a:off x="-207925" y="-39525"/>
            <a:ext cx="893400" cy="6949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28"/>
          <p:cNvSpPr/>
          <p:nvPr/>
        </p:nvSpPr>
        <p:spPr>
          <a:xfrm>
            <a:off x="545432" y="288758"/>
            <a:ext cx="11646568" cy="1331495"/>
          </a:xfrm>
          <a:prstGeom prst="rect">
            <a:avLst/>
          </a:prstGeom>
          <a:solidFill>
            <a:srgbClr val="00D17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8" name="Google Shape;358;p28"/>
          <p:cNvSpPr txBox="1"/>
          <p:nvPr/>
        </p:nvSpPr>
        <p:spPr>
          <a:xfrm>
            <a:off x="3577387" y="530878"/>
            <a:ext cx="18129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200" u="none" cap="none" strike="noStrike">
                <a:solidFill>
                  <a:schemeClr val="lt1"/>
                </a:solidFill>
                <a:latin typeface="Arial"/>
                <a:ea typeface="Arial"/>
                <a:cs typeface="Arial"/>
                <a:sym typeface="Arial"/>
              </a:rPr>
              <a:t>FSA</a:t>
            </a:r>
            <a:endParaRPr b="1" i="0" sz="5200" u="none" cap="none" strike="noStrike">
              <a:solidFill>
                <a:schemeClr val="lt1"/>
              </a:solidFill>
              <a:latin typeface="Arial"/>
              <a:ea typeface="Arial"/>
              <a:cs typeface="Arial"/>
              <a:sym typeface="Arial"/>
            </a:endParaRPr>
          </a:p>
        </p:txBody>
      </p:sp>
      <p:sp>
        <p:nvSpPr>
          <p:cNvPr id="359" name="Google Shape;359;p28"/>
          <p:cNvSpPr/>
          <p:nvPr/>
        </p:nvSpPr>
        <p:spPr>
          <a:xfrm>
            <a:off x="545432" y="1620254"/>
            <a:ext cx="11646568" cy="850232"/>
          </a:xfrm>
          <a:prstGeom prst="rect">
            <a:avLst/>
          </a:prstGeom>
          <a:solidFill>
            <a:srgbClr val="D8D8D8">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0" name="Google Shape;360;p28"/>
          <p:cNvSpPr txBox="1"/>
          <p:nvPr/>
        </p:nvSpPr>
        <p:spPr>
          <a:xfrm>
            <a:off x="8045116" y="530878"/>
            <a:ext cx="18129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200" u="none" cap="none" strike="noStrike">
                <a:solidFill>
                  <a:schemeClr val="lt1"/>
                </a:solidFill>
                <a:latin typeface="Arial"/>
                <a:ea typeface="Arial"/>
                <a:cs typeface="Arial"/>
                <a:sym typeface="Arial"/>
              </a:rPr>
              <a:t>HSA</a:t>
            </a:r>
            <a:endParaRPr b="1" i="0" sz="5200" u="none" cap="none" strike="noStrike">
              <a:solidFill>
                <a:schemeClr val="lt1"/>
              </a:solidFill>
              <a:latin typeface="Arial"/>
              <a:ea typeface="Arial"/>
              <a:cs typeface="Arial"/>
              <a:sym typeface="Arial"/>
            </a:endParaRPr>
          </a:p>
        </p:txBody>
      </p:sp>
      <p:sp>
        <p:nvSpPr>
          <p:cNvPr id="361" name="Google Shape;361;p28"/>
          <p:cNvSpPr/>
          <p:nvPr/>
        </p:nvSpPr>
        <p:spPr>
          <a:xfrm>
            <a:off x="545432" y="3375260"/>
            <a:ext cx="11646568" cy="850232"/>
          </a:xfrm>
          <a:prstGeom prst="rect">
            <a:avLst/>
          </a:prstGeom>
          <a:solidFill>
            <a:srgbClr val="D8D8D8">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2" name="Google Shape;362;p28"/>
          <p:cNvSpPr/>
          <p:nvPr/>
        </p:nvSpPr>
        <p:spPr>
          <a:xfrm>
            <a:off x="545432" y="5130266"/>
            <a:ext cx="11646568" cy="850232"/>
          </a:xfrm>
          <a:prstGeom prst="rect">
            <a:avLst/>
          </a:prstGeom>
          <a:solidFill>
            <a:srgbClr val="D8D8D8">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63" name="Google Shape;363;p28"/>
          <p:cNvCxnSpPr/>
          <p:nvPr/>
        </p:nvCxnSpPr>
        <p:spPr>
          <a:xfrm>
            <a:off x="3368842" y="274113"/>
            <a:ext cx="0" cy="6569242"/>
          </a:xfrm>
          <a:prstGeom prst="straightConnector1">
            <a:avLst/>
          </a:prstGeom>
          <a:noFill/>
          <a:ln cap="flat" cmpd="sng" w="9525">
            <a:solidFill>
              <a:srgbClr val="004280"/>
            </a:solidFill>
            <a:prstDash val="solid"/>
            <a:round/>
            <a:headEnd len="sm" w="sm" type="none"/>
            <a:tailEnd len="sm" w="sm" type="none"/>
          </a:ln>
        </p:spPr>
      </p:cxnSp>
      <p:cxnSp>
        <p:nvCxnSpPr>
          <p:cNvPr id="364" name="Google Shape;364;p28"/>
          <p:cNvCxnSpPr/>
          <p:nvPr/>
        </p:nvCxnSpPr>
        <p:spPr>
          <a:xfrm>
            <a:off x="7932819" y="288758"/>
            <a:ext cx="0" cy="6569242"/>
          </a:xfrm>
          <a:prstGeom prst="straightConnector1">
            <a:avLst/>
          </a:prstGeom>
          <a:noFill/>
          <a:ln cap="flat" cmpd="sng" w="9525">
            <a:solidFill>
              <a:srgbClr val="004280"/>
            </a:solidFill>
            <a:prstDash val="solid"/>
            <a:round/>
            <a:headEnd len="sm" w="sm" type="none"/>
            <a:tailEnd len="sm" w="sm" type="none"/>
          </a:ln>
        </p:spPr>
      </p:cxnSp>
      <p:sp>
        <p:nvSpPr>
          <p:cNvPr id="365" name="Google Shape;365;p28"/>
          <p:cNvSpPr txBox="1"/>
          <p:nvPr/>
        </p:nvSpPr>
        <p:spPr>
          <a:xfrm>
            <a:off x="753979" y="1846200"/>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Control</a:t>
            </a:r>
            <a:endParaRPr b="1" i="0" sz="1800" u="none" cap="none" strike="noStrike">
              <a:solidFill>
                <a:srgbClr val="253746"/>
              </a:solidFill>
              <a:latin typeface="Arial"/>
              <a:ea typeface="Arial"/>
              <a:cs typeface="Arial"/>
              <a:sym typeface="Arial"/>
            </a:endParaRPr>
          </a:p>
        </p:txBody>
      </p:sp>
      <p:sp>
        <p:nvSpPr>
          <p:cNvPr id="366" name="Google Shape;366;p28"/>
          <p:cNvSpPr txBox="1"/>
          <p:nvPr/>
        </p:nvSpPr>
        <p:spPr>
          <a:xfrm>
            <a:off x="753979" y="2678404"/>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Funding</a:t>
            </a:r>
            <a:endParaRPr b="1" i="0" sz="1800" u="none" cap="none" strike="noStrike">
              <a:solidFill>
                <a:srgbClr val="253746"/>
              </a:solidFill>
              <a:latin typeface="Arial"/>
              <a:ea typeface="Arial"/>
              <a:cs typeface="Arial"/>
              <a:sym typeface="Arial"/>
            </a:endParaRPr>
          </a:p>
        </p:txBody>
      </p:sp>
      <p:sp>
        <p:nvSpPr>
          <p:cNvPr id="367" name="Google Shape;367;p28"/>
          <p:cNvSpPr txBox="1"/>
          <p:nvPr/>
        </p:nvSpPr>
        <p:spPr>
          <a:xfrm>
            <a:off x="753979" y="3558734"/>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Contribution limits</a:t>
            </a:r>
            <a:endParaRPr b="1" i="0" sz="1800" u="none" cap="none" strike="noStrike">
              <a:solidFill>
                <a:srgbClr val="253746"/>
              </a:solidFill>
              <a:latin typeface="Arial"/>
              <a:ea typeface="Arial"/>
              <a:cs typeface="Arial"/>
              <a:sym typeface="Arial"/>
            </a:endParaRPr>
          </a:p>
        </p:txBody>
      </p:sp>
      <p:sp>
        <p:nvSpPr>
          <p:cNvPr id="368" name="Google Shape;368;p28"/>
          <p:cNvSpPr txBox="1"/>
          <p:nvPr/>
        </p:nvSpPr>
        <p:spPr>
          <a:xfrm>
            <a:off x="753979" y="4310728"/>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Health plan eligibility</a:t>
            </a:r>
            <a:endParaRPr b="1" i="0" sz="1800" u="none" cap="none" strike="noStrike">
              <a:solidFill>
                <a:srgbClr val="253746"/>
              </a:solidFill>
              <a:latin typeface="Arial"/>
              <a:ea typeface="Arial"/>
              <a:cs typeface="Arial"/>
              <a:sym typeface="Arial"/>
            </a:endParaRPr>
          </a:p>
        </p:txBody>
      </p:sp>
      <p:sp>
        <p:nvSpPr>
          <p:cNvPr id="369" name="Google Shape;369;p28"/>
          <p:cNvSpPr txBox="1"/>
          <p:nvPr/>
        </p:nvSpPr>
        <p:spPr>
          <a:xfrm>
            <a:off x="753979" y="5175016"/>
            <a:ext cx="2486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Can participants invest funds?</a:t>
            </a:r>
            <a:endParaRPr b="1" i="0" sz="1800" u="none" cap="none" strike="noStrike">
              <a:solidFill>
                <a:srgbClr val="253746"/>
              </a:solidFill>
              <a:latin typeface="Arial"/>
              <a:ea typeface="Arial"/>
              <a:cs typeface="Arial"/>
              <a:sym typeface="Arial"/>
            </a:endParaRPr>
          </a:p>
        </p:txBody>
      </p:sp>
      <p:sp>
        <p:nvSpPr>
          <p:cNvPr id="370" name="Google Shape;370;p28"/>
          <p:cNvSpPr txBox="1"/>
          <p:nvPr/>
        </p:nvSpPr>
        <p:spPr>
          <a:xfrm>
            <a:off x="753979" y="6055346"/>
            <a:ext cx="2486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Can participants roll over funds?</a:t>
            </a:r>
            <a:endParaRPr b="1" i="0" sz="1800" u="none" cap="none" strike="noStrike">
              <a:solidFill>
                <a:srgbClr val="253746"/>
              </a:solidFill>
              <a:latin typeface="Arial"/>
              <a:ea typeface="Arial"/>
              <a:cs typeface="Arial"/>
              <a:sym typeface="Arial"/>
            </a:endParaRPr>
          </a:p>
        </p:txBody>
      </p:sp>
      <p:sp>
        <p:nvSpPr>
          <p:cNvPr id="371" name="Google Shape;371;p28"/>
          <p:cNvSpPr txBox="1"/>
          <p:nvPr/>
        </p:nvSpPr>
        <p:spPr>
          <a:xfrm>
            <a:off x="3882190" y="1836913"/>
            <a:ext cx="3112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Owned by the employer</a:t>
            </a:r>
            <a:endParaRPr b="0" i="0" sz="1800" u="none" cap="none" strike="noStrike">
              <a:solidFill>
                <a:srgbClr val="253746"/>
              </a:solidFill>
              <a:latin typeface="Arial"/>
              <a:ea typeface="Arial"/>
              <a:cs typeface="Arial"/>
              <a:sym typeface="Arial"/>
            </a:endParaRPr>
          </a:p>
        </p:txBody>
      </p:sp>
      <p:sp>
        <p:nvSpPr>
          <p:cNvPr id="372" name="Google Shape;372;p28"/>
          <p:cNvSpPr txBox="1"/>
          <p:nvPr/>
        </p:nvSpPr>
        <p:spPr>
          <a:xfrm>
            <a:off x="8446166" y="1826452"/>
            <a:ext cx="3112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Owned by the employee</a:t>
            </a:r>
            <a:endParaRPr b="0" i="0" sz="1800" u="none" cap="none" strike="noStrike">
              <a:solidFill>
                <a:srgbClr val="253746"/>
              </a:solidFill>
              <a:latin typeface="Arial"/>
              <a:ea typeface="Arial"/>
              <a:cs typeface="Arial"/>
              <a:sym typeface="Arial"/>
            </a:endParaRPr>
          </a:p>
        </p:txBody>
      </p:sp>
      <p:sp>
        <p:nvSpPr>
          <p:cNvPr id="373" name="Google Shape;373;p28"/>
          <p:cNvSpPr txBox="1"/>
          <p:nvPr/>
        </p:nvSpPr>
        <p:spPr>
          <a:xfrm>
            <a:off x="3882189" y="2567829"/>
            <a:ext cx="3256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Employer and/or employee funded</a:t>
            </a:r>
            <a:endParaRPr b="0" i="0" sz="1800" u="none" cap="none" strike="noStrike">
              <a:solidFill>
                <a:srgbClr val="253746"/>
              </a:solidFill>
              <a:latin typeface="Arial"/>
              <a:ea typeface="Arial"/>
              <a:cs typeface="Arial"/>
              <a:sym typeface="Arial"/>
            </a:endParaRPr>
          </a:p>
        </p:txBody>
      </p:sp>
      <p:sp>
        <p:nvSpPr>
          <p:cNvPr id="374" name="Google Shape;374;p28"/>
          <p:cNvSpPr txBox="1"/>
          <p:nvPr/>
        </p:nvSpPr>
        <p:spPr>
          <a:xfrm>
            <a:off x="8446166" y="2558350"/>
            <a:ext cx="3304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Employer and/or employee funded</a:t>
            </a:r>
            <a:endParaRPr b="0" i="0" sz="1800" u="none" cap="none" strike="noStrike">
              <a:solidFill>
                <a:srgbClr val="253746"/>
              </a:solidFill>
              <a:latin typeface="Arial"/>
              <a:ea typeface="Arial"/>
              <a:cs typeface="Arial"/>
              <a:sym typeface="Arial"/>
            </a:endParaRPr>
          </a:p>
        </p:txBody>
      </p:sp>
      <p:sp>
        <p:nvSpPr>
          <p:cNvPr id="375" name="Google Shape;375;p28"/>
          <p:cNvSpPr txBox="1"/>
          <p:nvPr/>
        </p:nvSpPr>
        <p:spPr>
          <a:xfrm>
            <a:off x="3934190" y="3483592"/>
            <a:ext cx="330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2025: </a:t>
            </a:r>
            <a:r>
              <a:rPr b="0" i="0" lang="en-US" sz="1800" u="none" cap="none" strike="noStrike">
                <a:solidFill>
                  <a:srgbClr val="253746"/>
                </a:solidFill>
                <a:latin typeface="Arial"/>
                <a:ea typeface="Arial"/>
                <a:cs typeface="Arial"/>
                <a:sym typeface="Arial"/>
              </a:rPr>
              <a:t>$3,200 (Medical FSA)</a:t>
            </a:r>
            <a:endParaRPr b="1" i="0" sz="1800" u="none" cap="none" strike="noStrike">
              <a:solidFill>
                <a:srgbClr val="253746"/>
              </a:solidFill>
              <a:latin typeface="Arial"/>
              <a:ea typeface="Arial"/>
              <a:cs typeface="Arial"/>
              <a:sym typeface="Arial"/>
            </a:endParaRPr>
          </a:p>
        </p:txBody>
      </p:sp>
      <p:sp>
        <p:nvSpPr>
          <p:cNvPr id="376" name="Google Shape;376;p28"/>
          <p:cNvSpPr txBox="1"/>
          <p:nvPr/>
        </p:nvSpPr>
        <p:spPr>
          <a:xfrm>
            <a:off x="8446166" y="3447839"/>
            <a:ext cx="3304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2025:</a:t>
            </a:r>
            <a:r>
              <a:rPr b="1" i="0" lang="en-US" sz="1800" u="none" cap="none" strike="noStrike">
                <a:solidFill>
                  <a:srgbClr val="253746"/>
                </a:solidFill>
                <a:latin typeface="Arial"/>
                <a:ea typeface="Arial"/>
                <a:cs typeface="Arial"/>
                <a:sym typeface="Arial"/>
                <a:extLst>
                  <a:ext uri="http://customooxmlschemas.google.com/">
                    <go:slidesCustomData xmlns:go="http://customooxmlschemas.google.com/" textRoundtripDataId="0"/>
                  </a:ext>
                </a:extLst>
              </a:rPr>
              <a:t> </a:t>
            </a:r>
            <a:r>
              <a:rPr b="0" i="0" lang="en-US" sz="1800" u="none" cap="none" strike="noStrike">
                <a:solidFill>
                  <a:srgbClr val="253746"/>
                </a:solidFill>
                <a:latin typeface="Arial"/>
                <a:ea typeface="Arial"/>
                <a:cs typeface="Arial"/>
                <a:sym typeface="Arial"/>
                <a:extLst>
                  <a:ext uri="http://customooxmlschemas.google.com/">
                    <go:slidesCustomData xmlns:go="http://customooxmlschemas.google.com/" textRoundtripDataId="1"/>
                  </a:ext>
                </a:extLst>
              </a:rPr>
              <a:t>$4,300 (Single) $8,550 (Family)</a:t>
            </a:r>
            <a:endParaRPr b="1" i="0" sz="1800" u="none" cap="none" strike="noStrike">
              <a:solidFill>
                <a:srgbClr val="253746"/>
              </a:solidFill>
              <a:latin typeface="Arial"/>
              <a:ea typeface="Arial"/>
              <a:cs typeface="Arial"/>
              <a:sym typeface="Arial"/>
            </a:endParaRPr>
          </a:p>
        </p:txBody>
      </p:sp>
      <p:sp>
        <p:nvSpPr>
          <p:cNvPr id="377" name="Google Shape;377;p28"/>
          <p:cNvSpPr txBox="1"/>
          <p:nvPr/>
        </p:nvSpPr>
        <p:spPr>
          <a:xfrm>
            <a:off x="3882190" y="4318747"/>
            <a:ext cx="36897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Must be offered a group health plan by employer</a:t>
            </a:r>
            <a:endParaRPr b="0" i="0" sz="1800" u="none" cap="none" strike="noStrike">
              <a:solidFill>
                <a:srgbClr val="253746"/>
              </a:solidFill>
              <a:latin typeface="Arial"/>
              <a:ea typeface="Arial"/>
              <a:cs typeface="Arial"/>
              <a:sym typeface="Arial"/>
            </a:endParaRPr>
          </a:p>
        </p:txBody>
      </p:sp>
      <p:sp>
        <p:nvSpPr>
          <p:cNvPr id="378" name="Google Shape;378;p28"/>
          <p:cNvSpPr txBox="1"/>
          <p:nvPr/>
        </p:nvSpPr>
        <p:spPr>
          <a:xfrm>
            <a:off x="8446165" y="4331490"/>
            <a:ext cx="3216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Must be enrolled in a high deductible health plan</a:t>
            </a:r>
            <a:endParaRPr b="0" i="0" sz="1800" u="none" cap="none" strike="noStrike">
              <a:solidFill>
                <a:srgbClr val="253746"/>
              </a:solidFill>
              <a:latin typeface="Arial"/>
              <a:ea typeface="Arial"/>
              <a:cs typeface="Arial"/>
              <a:sym typeface="Arial"/>
            </a:endParaRPr>
          </a:p>
        </p:txBody>
      </p:sp>
      <p:sp>
        <p:nvSpPr>
          <p:cNvPr id="379" name="Google Shape;379;p28"/>
          <p:cNvSpPr txBox="1"/>
          <p:nvPr/>
        </p:nvSpPr>
        <p:spPr>
          <a:xfrm>
            <a:off x="3882190" y="5401821"/>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No</a:t>
            </a:r>
            <a:endParaRPr b="0" i="0" sz="1800" u="none" cap="none" strike="noStrike">
              <a:solidFill>
                <a:srgbClr val="253746"/>
              </a:solidFill>
              <a:latin typeface="Arial"/>
              <a:ea typeface="Arial"/>
              <a:cs typeface="Arial"/>
              <a:sym typeface="Arial"/>
            </a:endParaRPr>
          </a:p>
        </p:txBody>
      </p:sp>
      <p:sp>
        <p:nvSpPr>
          <p:cNvPr id="380" name="Google Shape;380;p28"/>
          <p:cNvSpPr txBox="1"/>
          <p:nvPr/>
        </p:nvSpPr>
        <p:spPr>
          <a:xfrm>
            <a:off x="8446166" y="5391360"/>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Yes</a:t>
            </a:r>
            <a:endParaRPr b="0" i="0" sz="1800" u="none" cap="none" strike="noStrike">
              <a:solidFill>
                <a:srgbClr val="253746"/>
              </a:solidFill>
              <a:latin typeface="Arial"/>
              <a:ea typeface="Arial"/>
              <a:cs typeface="Arial"/>
              <a:sym typeface="Arial"/>
            </a:endParaRPr>
          </a:p>
        </p:txBody>
      </p:sp>
      <p:sp>
        <p:nvSpPr>
          <p:cNvPr id="381" name="Google Shape;381;p28"/>
          <p:cNvSpPr txBox="1"/>
          <p:nvPr/>
        </p:nvSpPr>
        <p:spPr>
          <a:xfrm>
            <a:off x="3882190" y="6293048"/>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No</a:t>
            </a:r>
            <a:endParaRPr b="0" i="0" sz="1800" u="none" cap="none" strike="noStrike">
              <a:solidFill>
                <a:srgbClr val="253746"/>
              </a:solidFill>
              <a:latin typeface="Arial"/>
              <a:ea typeface="Arial"/>
              <a:cs typeface="Arial"/>
              <a:sym typeface="Arial"/>
            </a:endParaRPr>
          </a:p>
        </p:txBody>
      </p:sp>
      <p:sp>
        <p:nvSpPr>
          <p:cNvPr id="382" name="Google Shape;382;p28"/>
          <p:cNvSpPr txBox="1"/>
          <p:nvPr/>
        </p:nvSpPr>
        <p:spPr>
          <a:xfrm>
            <a:off x="8446166" y="6282587"/>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Yes</a:t>
            </a:r>
            <a:endParaRPr b="0" i="0" sz="1800" u="none" cap="none" strike="noStrike">
              <a:solidFill>
                <a:srgbClr val="253746"/>
              </a:solidFill>
              <a:latin typeface="Arial"/>
              <a:ea typeface="Arial"/>
              <a:cs typeface="Arial"/>
              <a:sym typeface="Arial"/>
            </a:endParaRPr>
          </a:p>
        </p:txBody>
      </p:sp>
      <p:sp>
        <p:nvSpPr>
          <p:cNvPr id="383" name="Google Shape;383;p28"/>
          <p:cNvSpPr/>
          <p:nvPr/>
        </p:nvSpPr>
        <p:spPr>
          <a:xfrm>
            <a:off x="10664925" y="6019300"/>
            <a:ext cx="1258200" cy="780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28"/>
          <p:cNvSpPr/>
          <p:nvPr/>
        </p:nvSpPr>
        <p:spPr>
          <a:xfrm>
            <a:off x="-255800" y="-12175"/>
            <a:ext cx="840600" cy="69189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a:ea typeface="Inter"/>
              <a:cs typeface="Inter"/>
              <a:sym typeface="Inte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Aptia">
      <a:dk1>
        <a:srgbClr val="003648"/>
      </a:dk1>
      <a:lt1>
        <a:srgbClr val="FFFFFF"/>
      </a:lt1>
      <a:dk2>
        <a:srgbClr val="000000"/>
      </a:dk2>
      <a:lt2>
        <a:srgbClr val="E7E6E6"/>
      </a:lt2>
      <a:accent1>
        <a:srgbClr val="00D17C"/>
      </a:accent1>
      <a:accent2>
        <a:srgbClr val="FFB716"/>
      </a:accent2>
      <a:accent3>
        <a:srgbClr val="5B7FFF"/>
      </a:accent3>
      <a:accent4>
        <a:srgbClr val="CE2872"/>
      </a:accent4>
      <a:accent5>
        <a:srgbClr val="0096A0"/>
      </a:accent5>
      <a:accent6>
        <a:srgbClr val="9D9D9D"/>
      </a:accent6>
      <a:hlink>
        <a:srgbClr val="F5F5F5"/>
      </a:hlink>
      <a:folHlink>
        <a:srgbClr val="D6D6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EX_2022_BrandTheme">
  <a:themeElements>
    <a:clrScheme name="WEX 2022 Brand Theme">
      <a:dk1>
        <a:srgbClr val="213747"/>
      </a:dk1>
      <a:lt1>
        <a:srgbClr val="FFFFFF"/>
      </a:lt1>
      <a:dk2>
        <a:srgbClr val="181918"/>
      </a:dk2>
      <a:lt2>
        <a:srgbClr val="FFFFFF"/>
      </a:lt2>
      <a:accent1>
        <a:srgbClr val="213747"/>
      </a:accent1>
      <a:accent2>
        <a:srgbClr val="94CAEC"/>
      </a:accent2>
      <a:accent3>
        <a:srgbClr val="CE202F"/>
      </a:accent3>
      <a:accent4>
        <a:srgbClr val="FEBD3D"/>
      </a:accent4>
      <a:accent5>
        <a:srgbClr val="00C7B1"/>
      </a:accent5>
      <a:accent6>
        <a:srgbClr val="A7A3A3"/>
      </a:accent6>
      <a:hlink>
        <a:srgbClr val="00C7B1"/>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2022-01-21T19:04:08Z</dcterms:created>
  <dc:creator>Andrew Whalen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0x010100554219A7D48DB7429B6A01936C89E213</vt:lpwstr>
  </property>
  <property fmtid="{D5CDD505-2E9C-101B-9397-08002B2CF9AE}" pid="3" name="MediaServiceImageTags">
    <vt:lpwstr/>
  </property>
</Properties>
</file>