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3.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5.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9" r:id="rId2"/>
    <p:sldMasterId id="2147483690" r:id="rId3"/>
    <p:sldMasterId id="2147483712" r:id="rId4"/>
    <p:sldMasterId id="2147483743" r:id="rId5"/>
    <p:sldMasterId id="2147483775" r:id="rId6"/>
  </p:sldMasterIdLst>
  <p:notesMasterIdLst>
    <p:notesMasterId r:id="rId27"/>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Lst>
  <p:sldSz cx="9144000" cy="5143500" type="screen16x9"/>
  <p:notesSz cx="6858000" cy="9144000"/>
  <p:embeddedFontLst>
    <p:embeddedFont>
      <p:font typeface="Calibri" panose="020F0502020204030204" pitchFamily="34" charset="0"/>
      <p:regular r:id="rId28"/>
      <p:bold r:id="rId29"/>
      <p:italic r:id="rId30"/>
      <p:boldItalic r:id="rId31"/>
    </p:embeddedFont>
    <p:embeddedFont>
      <p:font typeface="Inter" panose="02000803000000020004" pitchFamily="50" charset="0"/>
      <p:regular r:id="rId32"/>
      <p:bold r:id="rId33"/>
      <p:italic r:id="rId34"/>
      <p:boldItalic r:id="rId35"/>
    </p:embeddedFont>
    <p:embeddedFont>
      <p:font typeface="Inter Black" panose="02000A03000000020004" pitchFamily="50" charset="0"/>
      <p:bold r:id="rId36"/>
      <p:boldItalic r:id="rId37"/>
    </p:embeddedFont>
    <p:embeddedFont>
      <p:font typeface="Inter ExtraBold" panose="020B0604020202020204" charset="0"/>
      <p:bold r:id="rId38"/>
      <p:boldItalic r:id="rId39"/>
    </p:embeddedFont>
    <p:embeddedFont>
      <p:font typeface="Inter Medium" panose="02000603000000020004" pitchFamily="50" charset="0"/>
      <p:regular r:id="rId40"/>
      <p:bold r:id="rId41"/>
      <p:italic r:id="rId42"/>
      <p:boldItalic r:id="rId43"/>
    </p:embeddedFont>
    <p:embeddedFont>
      <p:font typeface="Open Sans" panose="020B0606030504020204" pitchFamily="34" charset="0"/>
      <p:regular r:id="rId44"/>
      <p:bold r:id="rId45"/>
      <p:italic r:id="rId46"/>
      <p:boldItalic r:id="rId47"/>
    </p:embeddedFont>
    <p:embeddedFont>
      <p:font typeface="Roboto Condensed" panose="02000000000000000000" pitchFamily="2" charset="0"/>
      <p:regular r:id="rId48"/>
      <p:bold r:id="rId49"/>
      <p:italic r:id="rId50"/>
      <p:boldItalic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52" roundtripDataSignature="AMtx7mj9xl+I64pT4vwNS8SbbFqXm3wug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3846" autoAdjust="0"/>
  </p:normalViewPr>
  <p:slideViewPr>
    <p:cSldViewPr snapToGrid="0">
      <p:cViewPr varScale="1">
        <p:scale>
          <a:sx n="110" d="100"/>
          <a:sy n="110" d="100"/>
        </p:scale>
        <p:origin x="1644"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font" Target="fonts/font12.fntdata"/><Relationship Id="rId21" Type="http://schemas.openxmlformats.org/officeDocument/2006/relationships/slide" Target="slides/slide15.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font" Target="fonts/font20.fntdata"/><Relationship Id="rId50" Type="http://schemas.openxmlformats.org/officeDocument/2006/relationships/font" Target="fonts/font23.fntdata"/><Relationship Id="rId55" Type="http://schemas.openxmlformats.org/officeDocument/2006/relationships/theme" Target="theme/theme1.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font" Target="fonts/font2.fntdata"/><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presProps" Target="presProps.xml"/><Relationship Id="rId5" Type="http://schemas.openxmlformats.org/officeDocument/2006/relationships/slideMaster" Target="slideMasters/slideMaster5.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font" Target="fonts/font4.fntdata"/><Relationship Id="rId44" Type="http://schemas.openxmlformats.org/officeDocument/2006/relationships/font" Target="fonts/font17.fntdata"/><Relationship Id="rId52" Type="http://customschemas.google.com/relationships/presentationmetadata" Target="metadata"/><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tableStyles" Target="tableStyles.xml"/><Relationship Id="rId8" Type="http://schemas.openxmlformats.org/officeDocument/2006/relationships/slide" Target="slides/slide2.xml"/><Relationship Id="rId51" Type="http://schemas.openxmlformats.org/officeDocument/2006/relationships/font" Target="fonts/font24.fntdata"/><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20" Type="http://schemas.openxmlformats.org/officeDocument/2006/relationships/slide" Target="slides/slide14.xml"/><Relationship Id="rId41" Type="http://schemas.openxmlformats.org/officeDocument/2006/relationships/font" Target="fonts/font14.fntdata"/><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8.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5"/>
        <p:cNvGrpSpPr/>
        <p:nvPr/>
      </p:nvGrpSpPr>
      <p:grpSpPr>
        <a:xfrm>
          <a:off x="0" y="0"/>
          <a:ext cx="0" cy="0"/>
          <a:chOff x="0" y="0"/>
          <a:chExt cx="0" cy="0"/>
        </a:xfrm>
      </p:grpSpPr>
      <p:sp>
        <p:nvSpPr>
          <p:cNvPr id="10646" name="Google Shape;1064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47" name="Google Shape;1064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Health Savings Account.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6"/>
        <p:cNvGrpSpPr/>
        <p:nvPr/>
      </p:nvGrpSpPr>
      <p:grpSpPr>
        <a:xfrm>
          <a:off x="0" y="0"/>
          <a:ext cx="0" cy="0"/>
          <a:chOff x="0" y="0"/>
          <a:chExt cx="0" cy="0"/>
        </a:xfrm>
      </p:grpSpPr>
      <p:sp>
        <p:nvSpPr>
          <p:cNvPr id="10777" name="Google Shape;10777;g280d82a52a6_0_75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To help demonstrate what an HSA is, let</a:t>
            </a:r>
            <a:r>
              <a:rPr lang="en" sz="1200"/>
              <a:t> u</a:t>
            </a:r>
            <a:r>
              <a:rPr lang="en" sz="1200" i="0" u="none" strike="noStrike" cap="none">
                <a:solidFill>
                  <a:srgbClr val="000000"/>
                </a:solidFill>
              </a:rPr>
              <a:t>s compare it to a standard flexible spending account.</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Both can receive Employer and Employee contributions</a:t>
            </a:r>
            <a:r>
              <a:rPr lang="en" sz="1200"/>
              <a:t>. </a:t>
            </a:r>
            <a:endParaRPr sz="1200" b="1"/>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To be eligible for the FSA –a group health plan must be offered by the Employer</a:t>
            </a:r>
            <a:endParaRPr sz="120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Where as with the HSA – an individual must be enrolled in a high deductible health plan to be considered eligible.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And, only the HSA provides participants with investment options </a:t>
            </a:r>
            <a:endParaRPr sz="1200" i="0" u="none" strike="noStrike" cap="none">
              <a:solidFill>
                <a:srgbClr val="000000"/>
              </a:solidFill>
            </a:endParaRPr>
          </a:p>
        </p:txBody>
      </p:sp>
      <p:sp>
        <p:nvSpPr>
          <p:cNvPr id="10778" name="Google Shape;10778;g280d82a52a6_0_7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280d82a52a6_0_7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05" name="Google Shape;10805;g280d82a52a6_0_78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So let us talk a little more about investment options.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After you have met your minimum cash balance you can start investing your HSA funds.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even keep track of your HSA portfolio right from your benefits mobile app!</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9"/>
        <p:cNvGrpSpPr/>
        <p:nvPr/>
      </p:nvGrpSpPr>
      <p:grpSpPr>
        <a:xfrm>
          <a:off x="0" y="0"/>
          <a:ext cx="0" cy="0"/>
          <a:chOff x="0" y="0"/>
          <a:chExt cx="0" cy="0"/>
        </a:xfrm>
      </p:grpSpPr>
      <p:sp>
        <p:nvSpPr>
          <p:cNvPr id="10830" name="Google Shape;10830;g280d82a52a6_0_7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1" name="Google Shape;10831;g280d82a52a6_0_778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6"/>
        <p:cNvGrpSpPr/>
        <p:nvPr/>
      </p:nvGrpSpPr>
      <p:grpSpPr>
        <a:xfrm>
          <a:off x="0" y="0"/>
          <a:ext cx="0" cy="0"/>
          <a:chOff x="0" y="0"/>
          <a:chExt cx="0" cy="0"/>
        </a:xfrm>
      </p:grpSpPr>
      <p:sp>
        <p:nvSpPr>
          <p:cNvPr id="10837" name="Google Shape;1083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8" name="Google Shape;1083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Your enrollment in an HSA includes our free benefits debit card. This allows you to easily access your HSA funds right from your wallet to help you minimize the amount of out of pocket spending.</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Regardless if you are enrolled in an HSA or other WEX benefits you will use the same card.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If your card is lost or stolen, you can order a new card free of charge from the benefits mobile app or by going through your online account.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The WEX Benefits Debit Card is the most common way that distributions are made from your HSA. </a:t>
            </a:r>
            <a:endParaRPr sz="1200">
              <a:solidFill>
                <a:schemeClr val="dk1"/>
              </a:solidFill>
            </a:endParaRPr>
          </a:p>
          <a:p>
            <a:pPr marL="171450" lvl="0" indent="-95250" algn="l" rtl="0">
              <a:lnSpc>
                <a:spcPct val="100000"/>
              </a:lnSpc>
              <a:spcBef>
                <a:spcPts val="0"/>
              </a:spcBef>
              <a:spcAft>
                <a:spcPts val="0"/>
              </a:spcAft>
              <a:buClr>
                <a:schemeClr val="dk1"/>
              </a:buClr>
              <a:buSzPts val="1200"/>
              <a:buFont typeface="Arial"/>
              <a:buNone/>
            </a:pPr>
            <a:endParaRPr sz="1200">
              <a:solidFill>
                <a:schemeClr val="dk1"/>
              </a:solidFill>
            </a:endParaRPr>
          </a:p>
          <a:p>
            <a:pPr marL="171450" lvl="0" indent="-95250" algn="l" rtl="0">
              <a:lnSpc>
                <a:spcPct val="100000"/>
              </a:lnSpc>
              <a:spcBef>
                <a:spcPts val="0"/>
              </a:spcBef>
              <a:spcAft>
                <a:spcPts val="0"/>
              </a:spcAft>
              <a:buClr>
                <a:schemeClr val="dk1"/>
              </a:buClr>
              <a:buSzPts val="1200"/>
              <a:buFont typeface="Arial"/>
              <a:buNone/>
            </a:pPr>
            <a:endParaRPr sz="120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8"/>
        <p:cNvGrpSpPr/>
        <p:nvPr/>
      </p:nvGrpSpPr>
      <p:grpSpPr>
        <a:xfrm>
          <a:off x="0" y="0"/>
          <a:ext cx="0" cy="0"/>
          <a:chOff x="0" y="0"/>
          <a:chExt cx="0" cy="0"/>
        </a:xfrm>
      </p:grpSpPr>
      <p:sp>
        <p:nvSpPr>
          <p:cNvPr id="10849" name="Google Shape;10849;g280d82a52a6_0_7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50" name="Google Shape;10850;g280d82a52a6_0_77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1"/>
        <p:cNvGrpSpPr/>
        <p:nvPr/>
      </p:nvGrpSpPr>
      <p:grpSpPr>
        <a:xfrm>
          <a:off x="0" y="0"/>
          <a:ext cx="0" cy="0"/>
          <a:chOff x="0" y="0"/>
          <a:chExt cx="0" cy="0"/>
        </a:xfrm>
      </p:grpSpPr>
      <p:sp>
        <p:nvSpPr>
          <p:cNvPr id="10882" name="Google Shape;10882;g280d82a52a6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83" name="Google Shape;10883;g280d82a52a6_1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8"/>
        <p:cNvGrpSpPr/>
        <p:nvPr/>
      </p:nvGrpSpPr>
      <p:grpSpPr>
        <a:xfrm>
          <a:off x="0" y="0"/>
          <a:ext cx="0" cy="0"/>
          <a:chOff x="0" y="0"/>
          <a:chExt cx="0" cy="0"/>
        </a:xfrm>
      </p:grpSpPr>
      <p:sp>
        <p:nvSpPr>
          <p:cNvPr id="10889" name="Google Shape;10889;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90" name="Google Shape;10890;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marL="0" marR="0" lvl="0" indent="0" algn="l" rtl="0">
              <a:lnSpc>
                <a:spcPct val="100000"/>
              </a:lnSpc>
              <a:spcBef>
                <a:spcPts val="0"/>
              </a:spcBef>
              <a:spcAft>
                <a:spcPts val="0"/>
              </a:spcAft>
              <a:buClr>
                <a:srgbClr val="000000"/>
              </a:buClr>
              <a:buSzPts val="1200"/>
              <a:buFont typeface="Calibri"/>
              <a:buNone/>
            </a:pPr>
            <a:endParaRPr>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1"/>
        <p:cNvGrpSpPr/>
        <p:nvPr/>
      </p:nvGrpSpPr>
      <p:grpSpPr>
        <a:xfrm>
          <a:off x="0" y="0"/>
          <a:ext cx="0" cy="0"/>
          <a:chOff x="0" y="0"/>
          <a:chExt cx="0" cy="0"/>
        </a:xfrm>
      </p:grpSpPr>
      <p:sp>
        <p:nvSpPr>
          <p:cNvPr id="10922" name="Google Shape;10922;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23" name="Google Shape;10923;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marL="0" lvl="0" indent="0" algn="l" rtl="0">
              <a:lnSpc>
                <a:spcPct val="115000"/>
              </a:lnSpc>
              <a:spcBef>
                <a:spcPts val="0"/>
              </a:spcBef>
              <a:spcAft>
                <a:spcPts val="0"/>
              </a:spcAft>
              <a:buSzPts val="1100"/>
              <a:buNone/>
            </a:pPr>
            <a:endParaRPr sz="1200">
              <a:solidFill>
                <a:schemeClr val="dk1"/>
              </a:solidFill>
            </a:endParaRPr>
          </a:p>
          <a:p>
            <a:pPr marL="0" lvl="0" indent="0" algn="l" rtl="0">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lang="en" sz="1200" b="1">
                <a:solidFill>
                  <a:schemeClr val="dk1"/>
                </a:solidFill>
              </a:rPr>
              <a:t>(Remove if not applicable)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17</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i="1"/>
              <a:t>If participates ask for instructions…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Live Chat: from your online account, select Need Help? in the bottom right corner, which will open a virtual assistant window, then follow prompts.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Support on Website: </a:t>
            </a:r>
            <a:r>
              <a:rPr lang="en" i="1">
                <a:solidFill>
                  <a:schemeClr val="dk1"/>
                </a:solidFill>
              </a:rPr>
              <a:t>To access the form, follow the below steps: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Navigate to</a:t>
            </a:r>
            <a:r>
              <a:rPr lang="en" i="1">
                <a:solidFill>
                  <a:schemeClr val="dk1"/>
                </a:solidFill>
                <a:uFill>
                  <a:noFill/>
                </a:uFill>
                <a:hlinkClick r:id="rId3">
                  <a:extLst>
                    <a:ext uri="{A12FA001-AC4F-418D-AE19-62706E023703}">
                      <ahyp:hlinkClr xmlns:ahyp="http://schemas.microsoft.com/office/drawing/2018/hyperlinkcolor" val="tx"/>
                    </a:ext>
                  </a:extLst>
                </a:hlinkClick>
              </a:rPr>
              <a:t> </a:t>
            </a:r>
            <a:r>
              <a:rPr lang="en" i="1">
                <a:solidFill>
                  <a:schemeClr val="hlink"/>
                </a:solidFill>
                <a:uFill>
                  <a:noFill/>
                </a:uFill>
                <a:hlinkClick r:id="rId3"/>
              </a:rPr>
              <a:t>www.wexinc.com</a:t>
            </a:r>
            <a:r>
              <a:rPr lang="en" i="1">
                <a:solidFill>
                  <a:schemeClr val="dk1"/>
                </a:solidFill>
              </a:rPr>
              <a:t> &gt; Support &gt; Contact customer service team &gt; Contact WEX benefits.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Select the following:</a:t>
            </a:r>
            <a:endParaRPr i="1">
              <a:solidFill>
                <a:schemeClr val="dk1"/>
              </a:solidFill>
            </a:endParaRPr>
          </a:p>
          <a:p>
            <a:pPr marL="457200" lvl="0" indent="0" algn="l" rtl="0">
              <a:lnSpc>
                <a:spcPct val="115000"/>
              </a:lnSpc>
              <a:spcBef>
                <a:spcPts val="1200"/>
              </a:spcBef>
              <a:spcAft>
                <a:spcPts val="0"/>
              </a:spcAft>
              <a:buNone/>
            </a:pPr>
            <a:r>
              <a:rPr lang="en" i="1">
                <a:solidFill>
                  <a:schemeClr val="dk1"/>
                </a:solidFill>
              </a:rPr>
              <a:t>a.</a:t>
            </a:r>
            <a:r>
              <a:rPr lang="en" sz="700" i="1">
                <a:solidFill>
                  <a:schemeClr val="dk1"/>
                </a:solidFill>
                <a:latin typeface="Times New Roman"/>
                <a:ea typeface="Times New Roman"/>
                <a:cs typeface="Times New Roman"/>
                <a:sym typeface="Times New Roman"/>
              </a:rPr>
              <a:t>            </a:t>
            </a:r>
            <a:r>
              <a:rPr lang="en" i="1">
                <a:solidFill>
                  <a:schemeClr val="dk1"/>
                </a:solidFill>
              </a:rPr>
              <a:t>Type of Inquiry: Customer Service</a:t>
            </a:r>
            <a:endParaRPr i="1">
              <a:solidFill>
                <a:schemeClr val="dk1"/>
              </a:solidFill>
            </a:endParaRPr>
          </a:p>
          <a:p>
            <a:pPr marL="457200" lvl="0" indent="0" algn="l" rtl="0">
              <a:lnSpc>
                <a:spcPct val="115000"/>
              </a:lnSpc>
              <a:spcBef>
                <a:spcPts val="1200"/>
              </a:spcBef>
              <a:spcAft>
                <a:spcPts val="0"/>
              </a:spcAft>
              <a:buNone/>
            </a:pPr>
            <a:r>
              <a:rPr lang="en" i="1">
                <a:solidFill>
                  <a:schemeClr val="dk1"/>
                </a:solidFill>
              </a:rPr>
              <a:t>b.</a:t>
            </a:r>
            <a:r>
              <a:rPr lang="en" sz="700" i="1">
                <a:solidFill>
                  <a:schemeClr val="dk1"/>
                </a:solidFill>
                <a:latin typeface="Times New Roman"/>
                <a:ea typeface="Times New Roman"/>
                <a:cs typeface="Times New Roman"/>
                <a:sym typeface="Times New Roman"/>
              </a:rPr>
              <a:t>            </a:t>
            </a:r>
            <a:r>
              <a:rPr lang="en" i="1">
                <a:solidFill>
                  <a:schemeClr val="dk1"/>
                </a:solidFill>
              </a:rPr>
              <a:t>I am a: Employee/Participant</a:t>
            </a:r>
            <a:endParaRPr i="1">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a:solidFill>
                  <a:schemeClr val="dk1"/>
                </a:solidFill>
              </a:rPr>
              <a:t>Select “</a:t>
            </a:r>
            <a:r>
              <a:rPr lang="en" i="1">
                <a:solidFill>
                  <a:schemeClr val="hlink"/>
                </a:solidFill>
                <a:uFill>
                  <a:noFill/>
                </a:uFill>
                <a:hlinkClick r:id="rId4"/>
              </a:rPr>
              <a:t>WEX Benefits Support Center</a:t>
            </a:r>
            <a:r>
              <a:rPr lang="en" i="1">
                <a:solidFill>
                  <a:schemeClr val="dk1"/>
                </a:solidFill>
              </a:rPr>
              <a:t>”.</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Complete the form.</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A successful submission message will appear indicating that we'll be in touch.</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The employee/participant will receive an email response with additional details or resolution to their inquiry.</a:t>
            </a:r>
            <a:endParaRPr/>
          </a:p>
          <a:p>
            <a:pPr marL="0" lvl="0" indent="0" algn="l" rtl="0">
              <a:lnSpc>
                <a:spcPct val="100000"/>
              </a:lnSpc>
              <a:spcBef>
                <a:spcPts val="1200"/>
              </a:spcBef>
              <a:spcAft>
                <a:spcPts val="0"/>
              </a:spcAft>
              <a:buClr>
                <a:schemeClr val="dk1"/>
              </a:buClr>
              <a:buSzPts val="1200"/>
              <a:buFont typeface="Calibri"/>
              <a:buNone/>
            </a:pPr>
            <a:r>
              <a:rPr lang="en" i="1"/>
              <a:t>Form URL: </a:t>
            </a:r>
            <a:r>
              <a:rPr lang="en" i="1" u="sng">
                <a:solidFill>
                  <a:schemeClr val="hlink"/>
                </a:solidFill>
                <a:hlinkClick r:id="rId5"/>
              </a:rPr>
              <a:t>https://wexhealthinc.my.site.com/WEXbenefitscontactus/s/</a:t>
            </a:r>
            <a:endParaRPr i="1"/>
          </a:p>
          <a:p>
            <a:pPr marL="0" lvl="0" indent="0" algn="l" rtl="0">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9"/>
        <p:cNvGrpSpPr/>
        <p:nvPr/>
      </p:nvGrpSpPr>
      <p:grpSpPr>
        <a:xfrm>
          <a:off x="0" y="0"/>
          <a:ext cx="0" cy="0"/>
          <a:chOff x="0" y="0"/>
          <a:chExt cx="0" cy="0"/>
        </a:xfrm>
      </p:grpSpPr>
      <p:sp>
        <p:nvSpPr>
          <p:cNvPr id="11000" name="Google Shape;11000;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01" name="Google Shape;11001;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0"/>
        <p:cNvGrpSpPr/>
        <p:nvPr/>
      </p:nvGrpSpPr>
      <p:grpSpPr>
        <a:xfrm>
          <a:off x="0" y="0"/>
          <a:ext cx="0" cy="0"/>
          <a:chOff x="0" y="0"/>
          <a:chExt cx="0" cy="0"/>
        </a:xfrm>
      </p:grpSpPr>
      <p:sp>
        <p:nvSpPr>
          <p:cNvPr id="10651" name="Google Shape;1065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2" name="Google Shape;1065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3"/>
        <p:cNvGrpSpPr/>
        <p:nvPr/>
      </p:nvGrpSpPr>
      <p:grpSpPr>
        <a:xfrm>
          <a:off x="0" y="0"/>
          <a:ext cx="0" cy="0"/>
          <a:chOff x="0" y="0"/>
          <a:chExt cx="0" cy="0"/>
        </a:xfrm>
      </p:grpSpPr>
      <p:sp>
        <p:nvSpPr>
          <p:cNvPr id="11004" name="Google Shape;11004;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05" name="Google Shape;11005;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6"/>
        <p:cNvGrpSpPr/>
        <p:nvPr/>
      </p:nvGrpSpPr>
      <p:grpSpPr>
        <a:xfrm>
          <a:off x="0" y="0"/>
          <a:ext cx="0" cy="0"/>
          <a:chOff x="0" y="0"/>
          <a:chExt cx="0" cy="0"/>
        </a:xfrm>
      </p:grpSpPr>
      <p:sp>
        <p:nvSpPr>
          <p:cNvPr id="10657" name="Google Shape;1065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8" name="Google Shape;1065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0"/>
        <p:cNvGrpSpPr/>
        <p:nvPr/>
      </p:nvGrpSpPr>
      <p:grpSpPr>
        <a:xfrm>
          <a:off x="0" y="0"/>
          <a:ext cx="0" cy="0"/>
          <a:chOff x="0" y="0"/>
          <a:chExt cx="0" cy="0"/>
        </a:xfrm>
      </p:grpSpPr>
      <p:sp>
        <p:nvSpPr>
          <p:cNvPr id="10671" name="Google Shape;10671;g280d82a52a6_0_1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2" name="Google Shape;10672;g280d82a52a6_0_18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In order to be eligible for an HSA you must be enrolled in a high-deductible health plan (HDHP).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This means you cannot be covered by a PPO or HMO health plan regardless if you are enrolled in the plan or you are covered by your spouse’s or guardian’s PPO or HMO health plan.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For reference a PPO or HMO plan would have co-pays, and a HDHP would not.  In order to qualify as a HDHP (in </a:t>
            </a:r>
            <a:r>
              <a:rPr lang="en" sz="1200" b="1" dirty="0">
                <a:solidFill>
                  <a:schemeClr val="dk1"/>
                </a:solidFill>
              </a:rPr>
              <a:t>2026</a:t>
            </a:r>
            <a:r>
              <a:rPr lang="en" sz="1200" dirty="0">
                <a:solidFill>
                  <a:schemeClr val="dk1"/>
                </a:solidFill>
              </a:rPr>
              <a:t>), the health plan must have a deductible of at least </a:t>
            </a:r>
            <a:r>
              <a:rPr lang="en" sz="1200" b="1" dirty="0">
                <a:solidFill>
                  <a:schemeClr val="dk1"/>
                </a:solidFill>
              </a:rPr>
              <a:t>$1700</a:t>
            </a:r>
            <a:r>
              <a:rPr lang="en" sz="1200" dirty="0">
                <a:solidFill>
                  <a:schemeClr val="dk1"/>
                </a:solidFill>
              </a:rPr>
              <a:t> for individual coverage and </a:t>
            </a:r>
            <a:r>
              <a:rPr lang="en" sz="1200" b="1" dirty="0">
                <a:solidFill>
                  <a:schemeClr val="dk1"/>
                </a:solidFill>
              </a:rPr>
              <a:t>$3400</a:t>
            </a:r>
            <a:r>
              <a:rPr lang="en" sz="1200" dirty="0">
                <a:solidFill>
                  <a:schemeClr val="dk1"/>
                </a:solidFill>
              </a:rPr>
              <a:t> for family coverage. </a:t>
            </a:r>
            <a:endParaRPr sz="1200" b="1"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b="1"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rPr>
              <a:t>Did you know you can enroll in an HSA and still enroll in a Limited or Combination FSA, and Dependent care FSA? —(Remove or edit SCRIPT and SLIDE if not applicable) </a:t>
            </a:r>
            <a:endParaRPr sz="1200" b="1" dirty="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8"/>
        <p:cNvGrpSpPr/>
        <p:nvPr/>
      </p:nvGrpSpPr>
      <p:grpSpPr>
        <a:xfrm>
          <a:off x="0" y="0"/>
          <a:ext cx="0" cy="0"/>
          <a:chOff x="0" y="0"/>
          <a:chExt cx="0" cy="0"/>
        </a:xfrm>
      </p:grpSpPr>
      <p:sp>
        <p:nvSpPr>
          <p:cNvPr id="10679" name="Google Shape;10679;g280d82a52a6_0_7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80" name="Google Shape;10680;g280d82a52a6_0_75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marL="0" lvl="0" indent="0" algn="l" rtl="0">
              <a:lnSpc>
                <a:spcPct val="100000"/>
              </a:lnSpc>
              <a:spcBef>
                <a:spcPts val="0"/>
              </a:spcBef>
              <a:spcAft>
                <a:spcPts val="0"/>
              </a:spcAft>
              <a:buSzPts val="1200"/>
              <a:buNone/>
            </a:pPr>
            <a:endParaRPr sz="1200">
              <a:solidFill>
                <a:schemeClr val="dk1"/>
              </a:solidFill>
              <a:latin typeface="Calibri"/>
              <a:ea typeface="Calibri"/>
              <a:cs typeface="Calibri"/>
              <a:sym typeface="Calibri"/>
            </a:endParaRPr>
          </a:p>
          <a:p>
            <a:pPr marL="0" lvl="0" indent="0" algn="l" rtl="0">
              <a:lnSpc>
                <a:spcPct val="100000"/>
              </a:lnSpc>
              <a:spcBef>
                <a:spcPts val="0"/>
              </a:spcBef>
              <a:spcAft>
                <a:spcPts val="0"/>
              </a:spcAft>
              <a:buClr>
                <a:schemeClr val="dk1"/>
              </a:buClr>
              <a:buSzPts val="1200"/>
              <a:buFont typeface="Arial"/>
              <a:buNone/>
            </a:pPr>
            <a:endParaRPr>
              <a:solidFill>
                <a:schemeClr val="dk1"/>
              </a:solidFill>
            </a:endParaRPr>
          </a:p>
          <a:p>
            <a:pPr marL="15875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9"/>
        <p:cNvGrpSpPr/>
        <p:nvPr/>
      </p:nvGrpSpPr>
      <p:grpSpPr>
        <a:xfrm>
          <a:off x="0" y="0"/>
          <a:ext cx="0" cy="0"/>
          <a:chOff x="0" y="0"/>
          <a:chExt cx="0" cy="0"/>
        </a:xfrm>
      </p:grpSpPr>
      <p:sp>
        <p:nvSpPr>
          <p:cNvPr id="10710" name="Google Shape;10710;g280d82a52a6_0_5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1" name="Google Shape;10711;g280d82a52a6_0_56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sz="1200" i="1">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7"/>
        <p:cNvGrpSpPr/>
        <p:nvPr/>
      </p:nvGrpSpPr>
      <p:grpSpPr>
        <a:xfrm>
          <a:off x="0" y="0"/>
          <a:ext cx="0" cy="0"/>
          <a:chOff x="0" y="0"/>
          <a:chExt cx="0" cy="0"/>
        </a:xfrm>
      </p:grpSpPr>
      <p:sp>
        <p:nvSpPr>
          <p:cNvPr id="10718" name="Google Shape;10718;g280d82a52a6_0_3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9" name="Google Shape;10719;g280d82a52a6_0_37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marL="0" lvl="0" indent="0" algn="l" rtl="0">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5"/>
        <p:cNvGrpSpPr/>
        <p:nvPr/>
      </p:nvGrpSpPr>
      <p:grpSpPr>
        <a:xfrm>
          <a:off x="0" y="0"/>
          <a:ext cx="0" cy="0"/>
          <a:chOff x="0" y="0"/>
          <a:chExt cx="0" cy="0"/>
        </a:xfrm>
      </p:grpSpPr>
      <p:sp>
        <p:nvSpPr>
          <p:cNvPr id="10726" name="Google Shape;10726;g280d82a52a6_0_7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7" name="Google Shape;10727;g280d82a52a6_0_76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This slide represents the </a:t>
            </a:r>
            <a:r>
              <a:rPr lang="en" sz="1200" b="1"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202</a:t>
            </a:r>
            <a:r>
              <a:rPr lang="en" sz="1200" b="1" dirty="0">
                <a:solidFill>
                  <a:schemeClr val="dk1"/>
                </a:solidFill>
              </a:rPr>
              <a:t>6 </a:t>
            </a:r>
            <a:r>
              <a:rPr lang="en" sz="1200" dirty="0">
                <a:solidFill>
                  <a:schemeClr val="dk1"/>
                </a:solidFill>
              </a:rPr>
              <a:t>HSA annual contribution limits which are </a:t>
            </a:r>
            <a:r>
              <a:rPr lang="en" sz="1200" b="1" dirty="0">
                <a:solidFill>
                  <a:schemeClr val="dk1"/>
                </a:solidFill>
              </a:rPr>
              <a:t>$4400 </a:t>
            </a:r>
            <a:r>
              <a:rPr lang="en" sz="1200" dirty="0">
                <a:solidFill>
                  <a:schemeClr val="dk1"/>
                </a:solidFill>
              </a:rPr>
              <a:t>for individual and </a:t>
            </a:r>
            <a:r>
              <a:rPr lang="en" sz="1200" b="1" dirty="0">
                <a:solidFill>
                  <a:schemeClr val="dk1"/>
                </a:solidFill>
              </a:rPr>
              <a:t>$8750</a:t>
            </a:r>
            <a:r>
              <a:rPr lang="en" sz="1200" dirty="0">
                <a:solidFill>
                  <a:schemeClr val="dk1"/>
                </a:solidFill>
              </a:rPr>
              <a:t> family.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rPr>
              <a:t>Your employer is contributing, $X,XXX for Individual plans and $X,XXX for family plans </a:t>
            </a:r>
            <a:r>
              <a:rPr lang="en" sz="1200" dirty="0">
                <a:solidFill>
                  <a:schemeClr val="dk1"/>
                </a:solidFill>
              </a:rPr>
              <a:t>—</a:t>
            </a:r>
            <a:r>
              <a:rPr lang="en" sz="1200" b="1" dirty="0">
                <a:solidFill>
                  <a:schemeClr val="dk1"/>
                </a:solidFill>
              </a:rPr>
              <a:t>(Remove or edit SCRIPT and SLIDE if not applicable)</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You can contribute pre-tax via payroll contributions as well as post tax contributions, and contributions can be changed at any time throughout the year.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Any individual age 55 or older, who is </a:t>
            </a:r>
            <a:r>
              <a:rPr lang="en" sz="1200" u="sng" dirty="0">
                <a:solidFill>
                  <a:schemeClr val="dk1"/>
                </a:solidFill>
              </a:rPr>
              <a:t>currently</a:t>
            </a:r>
            <a:r>
              <a:rPr lang="en" sz="1200" dirty="0">
                <a:solidFill>
                  <a:schemeClr val="dk1"/>
                </a:solidFill>
              </a:rPr>
              <a:t> enrolled </a:t>
            </a:r>
            <a:r>
              <a:rPr lang="en" sz="1200" u="sng" dirty="0">
                <a:solidFill>
                  <a:schemeClr val="dk1"/>
                </a:solidFill>
              </a:rPr>
              <a:t>and</a:t>
            </a:r>
            <a:r>
              <a:rPr lang="en" sz="1200" dirty="0">
                <a:solidFill>
                  <a:schemeClr val="dk1"/>
                </a:solidFill>
              </a:rPr>
              <a:t> eligible for the HSA may contribute an additional $1000 (above and beyond the IRS maximum) annually to their account.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dirty="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 Id="rId4" Type="http://schemas.openxmlformats.org/officeDocument/2006/relationships/image" Target="../media/image9.jp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5.xml"/><Relationship Id="rId4" Type="http://schemas.openxmlformats.org/officeDocument/2006/relationships/image" Target="../media/image12.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xml"/><Relationship Id="rId4" Type="http://schemas.openxmlformats.org/officeDocument/2006/relationships/image" Target="../media/image12.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02"/>
        <p:cNvGrpSpPr/>
        <p:nvPr/>
      </p:nvGrpSpPr>
      <p:grpSpPr>
        <a:xfrm>
          <a:off x="0" y="0"/>
          <a:ext cx="0" cy="0"/>
          <a:chOff x="0" y="0"/>
          <a:chExt cx="0" cy="0"/>
        </a:xfrm>
      </p:grpSpPr>
      <p:sp>
        <p:nvSpPr>
          <p:cNvPr id="8903" name="Google Shape;8903;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10" name="Google Shape;8910;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913"/>
        <p:cNvGrpSpPr/>
        <p:nvPr/>
      </p:nvGrpSpPr>
      <p:grpSpPr>
        <a:xfrm>
          <a:off x="0" y="0"/>
          <a:ext cx="0" cy="0"/>
          <a:chOff x="0" y="0"/>
          <a:chExt cx="0" cy="0"/>
        </a:xfrm>
      </p:grpSpPr>
      <p:sp>
        <p:nvSpPr>
          <p:cNvPr id="8914" name="Google Shape;8914;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23" name="Google Shape;8923;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90" name="Google Shape;8990;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02" name="Google Shape;9002;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7" name="Google Shape;9017;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6" name="Google Shape;10286;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99" name="Google Shape;10299;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306"/>
        <p:cNvGrpSpPr/>
        <p:nvPr/>
      </p:nvGrpSpPr>
      <p:grpSpPr>
        <a:xfrm>
          <a:off x="0" y="0"/>
          <a:ext cx="0" cy="0"/>
          <a:chOff x="0" y="0"/>
          <a:chExt cx="0" cy="0"/>
        </a:xfrm>
      </p:grpSpPr>
      <p:sp>
        <p:nvSpPr>
          <p:cNvPr id="10307" name="Google Shape;10307;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0349"/>
        <p:cNvGrpSpPr/>
        <p:nvPr/>
      </p:nvGrpSpPr>
      <p:grpSpPr>
        <a:xfrm>
          <a:off x="0" y="0"/>
          <a:ext cx="0" cy="0"/>
          <a:chOff x="0" y="0"/>
          <a:chExt cx="0" cy="0"/>
        </a:xfrm>
      </p:grpSpPr>
      <p:sp>
        <p:nvSpPr>
          <p:cNvPr id="10350" name="Google Shape;10350;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sp>
      <p:sp>
        <p:nvSpPr>
          <p:cNvPr id="10418" name="Google Shape;10418;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sp>
      <p:sp>
        <p:nvSpPr>
          <p:cNvPr id="10487" name="Google Shape;10487;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sp>
      <p:sp>
        <p:nvSpPr>
          <p:cNvPr id="10562" name="Google Shape;10562;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sp>
      <p:sp>
        <p:nvSpPr>
          <p:cNvPr id="10575" name="Google Shape;10575;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582"/>
        <p:cNvGrpSpPr/>
        <p:nvPr/>
      </p:nvGrpSpPr>
      <p:grpSpPr>
        <a:xfrm>
          <a:off x="0" y="0"/>
          <a:ext cx="0" cy="0"/>
          <a:chOff x="0" y="0"/>
          <a:chExt cx="0" cy="0"/>
        </a:xfrm>
      </p:grpSpPr>
      <p:sp>
        <p:nvSpPr>
          <p:cNvPr id="10583" name="Google Shape;10583;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4" name="Google Shape;10584;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85" name="Google Shape;10585;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6" name="Google Shape;10586;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7" name="Google Shape;10587;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588"/>
        <p:cNvGrpSpPr/>
        <p:nvPr/>
      </p:nvGrpSpPr>
      <p:grpSpPr>
        <a:xfrm>
          <a:off x="0" y="0"/>
          <a:ext cx="0" cy="0"/>
          <a:chOff x="0" y="0"/>
          <a:chExt cx="0" cy="0"/>
        </a:xfrm>
      </p:grpSpPr>
      <p:sp>
        <p:nvSpPr>
          <p:cNvPr id="10589" name="Google Shape;10589;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0" name="Google Shape;10590;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591" name="Google Shape;10591;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2" name="Google Shape;10592;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3" name="Google Shape;10593;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594"/>
        <p:cNvGrpSpPr/>
        <p:nvPr/>
      </p:nvGrpSpPr>
      <p:grpSpPr>
        <a:xfrm>
          <a:off x="0" y="0"/>
          <a:ext cx="0" cy="0"/>
          <a:chOff x="0" y="0"/>
          <a:chExt cx="0" cy="0"/>
        </a:xfrm>
      </p:grpSpPr>
      <p:sp>
        <p:nvSpPr>
          <p:cNvPr id="10595" name="Google Shape;10595;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6" name="Google Shape;10596;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97" name="Google Shape;10597;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98" name="Google Shape;10598;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9" name="Google Shape;10599;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0" name="Google Shape;10600;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601"/>
        <p:cNvGrpSpPr/>
        <p:nvPr/>
      </p:nvGrpSpPr>
      <p:grpSpPr>
        <a:xfrm>
          <a:off x="0" y="0"/>
          <a:ext cx="0" cy="0"/>
          <a:chOff x="0" y="0"/>
          <a:chExt cx="0" cy="0"/>
        </a:xfrm>
      </p:grpSpPr>
      <p:sp>
        <p:nvSpPr>
          <p:cNvPr id="10602" name="Google Shape;10602;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3" name="Google Shape;10603;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604" name="Google Shape;10604;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05" name="Google Shape;10605;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606" name="Google Shape;10606;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07" name="Google Shape;10607;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8" name="Google Shape;10608;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9" name="Google Shape;10609;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610"/>
        <p:cNvGrpSpPr/>
        <p:nvPr/>
      </p:nvGrpSpPr>
      <p:grpSpPr>
        <a:xfrm>
          <a:off x="0" y="0"/>
          <a:ext cx="0" cy="0"/>
          <a:chOff x="0" y="0"/>
          <a:chExt cx="0" cy="0"/>
        </a:xfrm>
      </p:grpSpPr>
      <p:sp>
        <p:nvSpPr>
          <p:cNvPr id="10611" name="Google Shape;10611;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2" name="Google Shape;10612;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3" name="Google Shape;10613;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4" name="Google Shape;10614;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615"/>
        <p:cNvGrpSpPr/>
        <p:nvPr/>
      </p:nvGrpSpPr>
      <p:grpSpPr>
        <a:xfrm>
          <a:off x="0" y="0"/>
          <a:ext cx="0" cy="0"/>
          <a:chOff x="0" y="0"/>
          <a:chExt cx="0" cy="0"/>
        </a:xfrm>
      </p:grpSpPr>
      <p:sp>
        <p:nvSpPr>
          <p:cNvPr id="10616" name="Google Shape;10616;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7" name="Google Shape;10617;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8" name="Google Shape;10618;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619"/>
        <p:cNvGrpSpPr/>
        <p:nvPr/>
      </p:nvGrpSpPr>
      <p:grpSpPr>
        <a:xfrm>
          <a:off x="0" y="0"/>
          <a:ext cx="0" cy="0"/>
          <a:chOff x="0" y="0"/>
          <a:chExt cx="0" cy="0"/>
        </a:xfrm>
      </p:grpSpPr>
      <p:sp>
        <p:nvSpPr>
          <p:cNvPr id="10620" name="Google Shape;10620;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1" name="Google Shape;10621;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622" name="Google Shape;10622;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623" name="Google Shape;10623;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4" name="Google Shape;10624;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5" name="Google Shape;10625;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26"/>
        <p:cNvGrpSpPr/>
        <p:nvPr/>
      </p:nvGrpSpPr>
      <p:grpSpPr>
        <a:xfrm>
          <a:off x="0" y="0"/>
          <a:ext cx="0" cy="0"/>
          <a:chOff x="0" y="0"/>
          <a:chExt cx="0" cy="0"/>
        </a:xfrm>
      </p:grpSpPr>
      <p:sp>
        <p:nvSpPr>
          <p:cNvPr id="10627" name="Google Shape;10627;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8" name="Google Shape;10628;p181"/>
          <p:cNvSpPr>
            <a:spLocks noGrp="1"/>
          </p:cNvSpPr>
          <p:nvPr>
            <p:ph type="pic" idx="2"/>
          </p:nvPr>
        </p:nvSpPr>
        <p:spPr>
          <a:xfrm>
            <a:off x="3887391" y="740569"/>
            <a:ext cx="4629150" cy="3655219"/>
          </a:xfrm>
          <a:prstGeom prst="rect">
            <a:avLst/>
          </a:prstGeom>
          <a:noFill/>
          <a:ln>
            <a:noFill/>
          </a:ln>
        </p:spPr>
      </p:sp>
      <p:sp>
        <p:nvSpPr>
          <p:cNvPr id="10629" name="Google Shape;10629;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630" name="Google Shape;10630;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1" name="Google Shape;10631;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2" name="Google Shape;10632;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633"/>
        <p:cNvGrpSpPr/>
        <p:nvPr/>
      </p:nvGrpSpPr>
      <p:grpSpPr>
        <a:xfrm>
          <a:off x="0" y="0"/>
          <a:ext cx="0" cy="0"/>
          <a:chOff x="0" y="0"/>
          <a:chExt cx="0" cy="0"/>
        </a:xfrm>
      </p:grpSpPr>
      <p:sp>
        <p:nvSpPr>
          <p:cNvPr id="10634" name="Google Shape;10634;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5" name="Google Shape;10635;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36" name="Google Shape;10636;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7" name="Google Shape;10637;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8" name="Google Shape;10638;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639"/>
        <p:cNvGrpSpPr/>
        <p:nvPr/>
      </p:nvGrpSpPr>
      <p:grpSpPr>
        <a:xfrm>
          <a:off x="0" y="0"/>
          <a:ext cx="0" cy="0"/>
          <a:chOff x="0" y="0"/>
          <a:chExt cx="0" cy="0"/>
        </a:xfrm>
      </p:grpSpPr>
      <p:sp>
        <p:nvSpPr>
          <p:cNvPr id="10640" name="Google Shape;10640;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1" name="Google Shape;10641;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42" name="Google Shape;10642;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3" name="Google Shape;10643;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4" name="Google Shape;10644;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1870"/>
        <p:cNvGrpSpPr/>
        <p:nvPr/>
      </p:nvGrpSpPr>
      <p:grpSpPr>
        <a:xfrm>
          <a:off x="0" y="0"/>
          <a:ext cx="0" cy="0"/>
          <a:chOff x="0" y="0"/>
          <a:chExt cx="0" cy="0"/>
        </a:xfrm>
      </p:grpSpPr>
      <p:sp>
        <p:nvSpPr>
          <p:cNvPr id="1871" name="Google Shape;1871;g2887ec25bf8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153" name="Google Shape;2153;g280d82a52a6_0_24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54" name="Google Shape;2154;g280d82a52a6_0_249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5" name="Google Shape;2155;g280d82a52a6_0_249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6" name="Google Shape;2156;g280d82a52a6_0_24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2169" name="Google Shape;2169;g280d82a52a6_0_191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170" name="Google Shape;2170;g280d82a52a6_0_191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49" name="Google Shape;2749;g280d82a52a6_0_248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750" name="Google Shape;2750;g280d82a52a6_0_24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2"/>
        <p:cNvGrpSpPr/>
        <p:nvPr/>
      </p:nvGrpSpPr>
      <p:grpSpPr>
        <a:xfrm>
          <a:off x="0" y="0"/>
          <a:ext cx="0" cy="0"/>
          <a:chOff x="0" y="0"/>
          <a:chExt cx="0" cy="0"/>
        </a:xfrm>
      </p:grpSpPr>
      <p:sp>
        <p:nvSpPr>
          <p:cNvPr id="2753" name="Google Shape;2753;g280d82a52a6_0_27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4" name="Google Shape;2754;g280d82a52a6_0_27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g280d82a52a6_0_279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67" name="Google Shape;2767;g280d82a52a6_0_279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68" name="Google Shape;2768;g280d82a52a6_0_279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69" name="Google Shape;2769;g280d82a52a6_0_27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2"/>
        <p:cNvGrpSpPr/>
        <p:nvPr/>
      </p:nvGrpSpPr>
      <p:grpSpPr>
        <a:xfrm>
          <a:off x="0" y="0"/>
          <a:ext cx="0" cy="0"/>
          <a:chOff x="0" y="0"/>
          <a:chExt cx="0" cy="0"/>
        </a:xfrm>
      </p:grpSpPr>
      <p:sp>
        <p:nvSpPr>
          <p:cNvPr id="2773" name="Google Shape;2773;g280d82a52a6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80d82a52a6_0_28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sp>
      <p:sp>
        <p:nvSpPr>
          <p:cNvPr id="2850" name="Google Shape;2850;g280d82a52a6_0_28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g280d82a52a6_0_288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4" name="Google Shape;2854;g280d82a52a6_0_288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5" name="Google Shape;2855;g280d82a52a6_0_288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6"/>
        <p:cNvGrpSpPr/>
        <p:nvPr/>
      </p:nvGrpSpPr>
      <p:grpSpPr>
        <a:xfrm>
          <a:off x="0" y="0"/>
          <a:ext cx="0" cy="0"/>
          <a:chOff x="0" y="0"/>
          <a:chExt cx="0" cy="0"/>
        </a:xfrm>
      </p:grpSpPr>
      <p:sp>
        <p:nvSpPr>
          <p:cNvPr id="2857" name="Google Shape;2857;g280d82a52a6_0_289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8" name="Google Shape;2858;g280d82a52a6_0_289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1" name="Google Shape;2871;g280d82a52a6_0_290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2" name="Google Shape;2872;g280d82a52a6_0_290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0"/>
        <p:cNvGrpSpPr/>
        <p:nvPr/>
      </p:nvGrpSpPr>
      <p:grpSpPr>
        <a:xfrm>
          <a:off x="0" y="0"/>
          <a:ext cx="0" cy="0"/>
          <a:chOff x="0" y="0"/>
          <a:chExt cx="0" cy="0"/>
        </a:xfrm>
      </p:grpSpPr>
      <p:sp>
        <p:nvSpPr>
          <p:cNvPr id="3521" name="Google Shape;3521;g280d82a52a6_0_35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30" name="Google Shape;3530;g280d82a52a6_0_355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1" name="Google Shape;3531;g280d82a52a6_0_355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2" name="Google Shape;3532;g280d82a52a6_0_355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g280d82a52a6_0_355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4" name="Google Shape;3534;g280d82a52a6_0_35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2" name="Google Shape;3602;g280d82a52a6_0_356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3" name="Google Shape;3603;g280d82a52a6_0_356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4" name="Google Shape;3604;g280d82a52a6_0_3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g280d82a52a6_0_356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07" name="Google Shape;3607;g280d82a52a6_0_3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15" name="Google Shape;3615;g280d82a52a6_0_364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6" name="Google Shape;3616;g280d82a52a6_0_364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17" name="Google Shape;3617;g280d82a52a6_0_36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g280d82a52a6_0_364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0" name="Google Shape;3620;g280d82a52a6_0_364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2"/>
        <p:cNvGrpSpPr/>
        <p:nvPr/>
      </p:nvGrpSpPr>
      <p:grpSpPr>
        <a:xfrm>
          <a:off x="0" y="0"/>
          <a:ext cx="0" cy="0"/>
          <a:chOff x="0" y="0"/>
          <a:chExt cx="0" cy="0"/>
        </a:xfrm>
      </p:grpSpPr>
      <p:sp>
        <p:nvSpPr>
          <p:cNvPr id="3623" name="Google Shape;3623;g280d82a52a6_0_365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4" name="Google Shape;3624;g280d82a52a6_0_365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5" name="Google Shape;3625;g280d82a52a6_0_365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6" name="Google Shape;3626;g280d82a52a6_0_36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g280d82a52a6_0_367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9" name="Google Shape;3639;g280d82a52a6_0_36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1"/>
        <p:cNvGrpSpPr/>
        <p:nvPr/>
      </p:nvGrpSpPr>
      <p:grpSpPr>
        <a:xfrm>
          <a:off x="0" y="0"/>
          <a:ext cx="0" cy="0"/>
          <a:chOff x="0" y="0"/>
          <a:chExt cx="0" cy="0"/>
        </a:xfrm>
      </p:grpSpPr>
      <p:sp>
        <p:nvSpPr>
          <p:cNvPr id="3642" name="Google Shape;3642;g280d82a52a6_0_367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3" name="Google Shape;3643;g280d82a52a6_0_36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4" name="Google Shape;3644;g280d82a52a6_0_367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4"/>
        <p:cNvGrpSpPr/>
        <p:nvPr/>
      </p:nvGrpSpPr>
      <p:grpSpPr>
        <a:xfrm>
          <a:off x="0" y="0"/>
          <a:ext cx="0" cy="0"/>
          <a:chOff x="0" y="0"/>
          <a:chExt cx="0" cy="0"/>
        </a:xfrm>
      </p:grpSpPr>
      <p:sp>
        <p:nvSpPr>
          <p:cNvPr id="3655" name="Google Shape;3655;g280d82a52a6_0_368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6" name="Google Shape;3656;g280d82a52a6_0_368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g280d82a52a6_0_36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sp>
      <p:sp>
        <p:nvSpPr>
          <p:cNvPr id="3722" name="Google Shape;3722;g280d82a52a6_0_36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g280d82a52a6_0_37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sp>
      <p:sp>
        <p:nvSpPr>
          <p:cNvPr id="3736" name="Google Shape;3736;g280d82a52a6_0_375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88" name="Google Shape;888;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89" name="Google Shape;889;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90" name="Google Shape;890;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3737"/>
        <p:cNvGrpSpPr/>
        <p:nvPr/>
      </p:nvGrpSpPr>
      <p:grpSpPr>
        <a:xfrm>
          <a:off x="0" y="0"/>
          <a:ext cx="0" cy="0"/>
          <a:chOff x="0" y="0"/>
          <a:chExt cx="0" cy="0"/>
        </a:xfrm>
      </p:grpSpPr>
      <p:sp>
        <p:nvSpPr>
          <p:cNvPr id="3738" name="Google Shape;3738;g280d82a52a6_0_3771"/>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3739" name="Google Shape;3739;g280d82a52a6_0_3771"/>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g280d82a52a6_0_75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3749" name="Google Shape;3749;g280d82a52a6_0_5668"/>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750" name="Google Shape;3750;g280d82a52a6_0_5668"/>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29" name="Google Shape;4329;g280d82a52a6_0_624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330" name="Google Shape;4330;g280d82a52a6_0_62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862"/>
          </a:srgbClr>
        </a:solidFill>
        <a:effectLst/>
      </p:bgPr>
    </p:bg>
    <p:spTree>
      <p:nvGrpSpPr>
        <p:cNvPr id="1"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609" name="Google Shape;4609;g280d82a52a6_0_625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0" name="Google Shape;4610;g280d82a52a6_0_625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1" name="Google Shape;4611;g280d82a52a6_0_625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2" name="Google Shape;4612;g280d82a52a6_0_62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22"/>
        <p:cNvGrpSpPr/>
        <p:nvPr/>
      </p:nvGrpSpPr>
      <p:grpSpPr>
        <a:xfrm>
          <a:off x="0" y="0"/>
          <a:ext cx="0" cy="0"/>
          <a:chOff x="0" y="0"/>
          <a:chExt cx="0" cy="0"/>
        </a:xfrm>
      </p:grpSpPr>
      <p:sp>
        <p:nvSpPr>
          <p:cNvPr id="4623" name="Google Shape;4623;g280d82a52a6_0_654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24" name="Google Shape;4624;g280d82a52a6_0_654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g280d82a52a6_0_6556"/>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4637" name="Google Shape;4637;g280d82a52a6_0_6556"/>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4638" name="Google Shape;4638;g280d82a52a6_0_6556"/>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639" name="Google Shape;4639;g280d82a52a6_0_65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642"/>
        <p:cNvGrpSpPr/>
        <p:nvPr/>
      </p:nvGrpSpPr>
      <p:grpSpPr>
        <a:xfrm>
          <a:off x="0" y="0"/>
          <a:ext cx="0" cy="0"/>
          <a:chOff x="0" y="0"/>
          <a:chExt cx="0" cy="0"/>
        </a:xfrm>
      </p:grpSpPr>
      <p:sp>
        <p:nvSpPr>
          <p:cNvPr id="4643" name="Google Shape;4643;g280d82a52a6_0_65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g280d82a52a6_0_6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sp>
      <p:sp>
        <p:nvSpPr>
          <p:cNvPr id="4720" name="Google Shape;4720;g280d82a52a6_0_6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g280d82a52a6_0_664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4" name="Google Shape;4724;g280d82a52a6_0_664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4725" name="Google Shape;4725;g280d82a52a6_0_6643"/>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93"/>
        <p:cNvGrpSpPr/>
        <p:nvPr/>
      </p:nvGrpSpPr>
      <p:grpSpPr>
        <a:xfrm>
          <a:off x="0" y="0"/>
          <a:ext cx="0" cy="0"/>
          <a:chOff x="0" y="0"/>
          <a:chExt cx="0" cy="0"/>
        </a:xfrm>
      </p:grpSpPr>
      <p:sp>
        <p:nvSpPr>
          <p:cNvPr id="894" name="Google Shape;894;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4726"/>
        <p:cNvGrpSpPr/>
        <p:nvPr/>
      </p:nvGrpSpPr>
      <p:grpSpPr>
        <a:xfrm>
          <a:off x="0" y="0"/>
          <a:ext cx="0" cy="0"/>
          <a:chOff x="0" y="0"/>
          <a:chExt cx="0" cy="0"/>
        </a:xfrm>
      </p:grpSpPr>
      <p:sp>
        <p:nvSpPr>
          <p:cNvPr id="4727" name="Google Shape;4727;g280d82a52a6_0_664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8" name="Google Shape;4728;g280d82a52a6_0_664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741" name="Google Shape;4741;g280d82a52a6_0_666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742" name="Google Shape;4742;g280d82a52a6_0_666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390"/>
        <p:cNvGrpSpPr/>
        <p:nvPr/>
      </p:nvGrpSpPr>
      <p:grpSpPr>
        <a:xfrm>
          <a:off x="0" y="0"/>
          <a:ext cx="0" cy="0"/>
          <a:chOff x="0" y="0"/>
          <a:chExt cx="0" cy="0"/>
        </a:xfrm>
      </p:grpSpPr>
      <p:sp>
        <p:nvSpPr>
          <p:cNvPr id="5391" name="Google Shape;5391;g280d82a52a6_0_73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00" name="Google Shape;5400;g280d82a52a6_0_731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1" name="Google Shape;5401;g280d82a52a6_0_731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02" name="Google Shape;5402;g280d82a52a6_0_731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g280d82a52a6_0_731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404" name="Google Shape;5404;g280d82a52a6_0_731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72" name="Google Shape;5472;g280d82a52a6_0_732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3" name="Google Shape;5473;g280d82a52a6_0_73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74" name="Google Shape;5474;g280d82a52a6_0_73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g280d82a52a6_0_7327"/>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477" name="Google Shape;5477;g280d82a52a6_0_73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85" name="Google Shape;5485;g280d82a52a6_0_740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6" name="Google Shape;5486;g280d82a52a6_0_740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87" name="Google Shape;5487;g280d82a52a6_0_74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g280d82a52a6_0_7401"/>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90" name="Google Shape;5490;g280d82a52a6_0_7401"/>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92"/>
        <p:cNvGrpSpPr/>
        <p:nvPr/>
      </p:nvGrpSpPr>
      <p:grpSpPr>
        <a:xfrm>
          <a:off x="0" y="0"/>
          <a:ext cx="0" cy="0"/>
          <a:chOff x="0" y="0"/>
          <a:chExt cx="0" cy="0"/>
        </a:xfrm>
      </p:grpSpPr>
      <p:sp>
        <p:nvSpPr>
          <p:cNvPr id="5493" name="Google Shape;5493;g280d82a52a6_0_74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94" name="Google Shape;5494;g280d82a52a6_0_741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5" name="Google Shape;5495;g280d82a52a6_0_741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6" name="Google Shape;5496;g280d82a52a6_0_74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g280d82a52a6_0_742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509" name="Google Shape;5509;g280d82a52a6_0_74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11"/>
        <p:cNvGrpSpPr/>
        <p:nvPr/>
      </p:nvGrpSpPr>
      <p:grpSpPr>
        <a:xfrm>
          <a:off x="0" y="0"/>
          <a:ext cx="0" cy="0"/>
          <a:chOff x="0" y="0"/>
          <a:chExt cx="0" cy="0"/>
        </a:xfrm>
      </p:grpSpPr>
      <p:sp>
        <p:nvSpPr>
          <p:cNvPr id="5512" name="Google Shape;5512;g280d82a52a6_0_7433"/>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513" name="Google Shape;5513;g280d82a52a6_0_74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4" name="Google Shape;5514;g280d82a52a6_0_7433"/>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24"/>
        <p:cNvGrpSpPr/>
        <p:nvPr/>
      </p:nvGrpSpPr>
      <p:grpSpPr>
        <a:xfrm>
          <a:off x="0" y="0"/>
          <a:ext cx="0" cy="0"/>
          <a:chOff x="0" y="0"/>
          <a:chExt cx="0" cy="0"/>
        </a:xfrm>
      </p:grpSpPr>
      <p:sp>
        <p:nvSpPr>
          <p:cNvPr id="5525" name="Google Shape;5525;g280d82a52a6_0_744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5526" name="Google Shape;5526;g280d82a52a6_0_74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g280d82a52a6_0_74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sp>
      <p:sp>
        <p:nvSpPr>
          <p:cNvPr id="5592" name="Google Shape;5592;g280d82a52a6_0_744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sp>
      <p:sp>
        <p:nvSpPr>
          <p:cNvPr id="971" name="Google Shape;971;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g280d82a52a6_0_7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sp>
      <p:sp>
        <p:nvSpPr>
          <p:cNvPr id="5606" name="Google Shape;5606;g280d82a52a6_0_7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5609" name="Google Shape;5609;g280d82a52a6_0_7817"/>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610" name="Google Shape;5610;g280d82a52a6_0_7817"/>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15"/>
        <p:cNvGrpSpPr/>
        <p:nvPr/>
      </p:nvGrpSpPr>
      <p:grpSpPr>
        <a:xfrm>
          <a:off x="0" y="0"/>
          <a:ext cx="0" cy="0"/>
          <a:chOff x="0" y="0"/>
          <a:chExt cx="0" cy="0"/>
        </a:xfrm>
      </p:grpSpPr>
      <p:sp>
        <p:nvSpPr>
          <p:cNvPr id="5616" name="Google Shape;5616;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5619" name="Google Shape;5619;g280d82a52a6_0_7615"/>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20" name="Google Shape;5620;g280d82a52a6_0_7615"/>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21"/>
        <p:cNvGrpSpPr/>
        <p:nvPr/>
      </p:nvGrpSpPr>
      <p:grpSpPr>
        <a:xfrm>
          <a:off x="0" y="0"/>
          <a:ext cx="0" cy="0"/>
          <a:chOff x="0" y="0"/>
          <a:chExt cx="0" cy="0"/>
        </a:xfrm>
      </p:grpSpPr>
      <p:sp>
        <p:nvSpPr>
          <p:cNvPr id="5622" name="Google Shape;5622;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23" name="Google Shape;5623;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4" name="Google Shape;5634;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35" name="Google Shape;5635;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44"/>
        <p:cNvGrpSpPr/>
        <p:nvPr/>
      </p:nvGrpSpPr>
      <p:grpSpPr>
        <a:xfrm>
          <a:off x="0" y="0"/>
          <a:ext cx="0" cy="0"/>
          <a:chOff x="0" y="0"/>
          <a:chExt cx="0" cy="0"/>
        </a:xfrm>
      </p:grpSpPr>
      <p:sp>
        <p:nvSpPr>
          <p:cNvPr id="5645" name="Google Shape;5645;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46" name="Google Shape;5646;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56"/>
        <p:cNvGrpSpPr/>
        <p:nvPr/>
      </p:nvGrpSpPr>
      <p:grpSpPr>
        <a:xfrm>
          <a:off x="0" y="0"/>
          <a:ext cx="0" cy="0"/>
          <a:chOff x="0" y="0"/>
          <a:chExt cx="0" cy="0"/>
        </a:xfrm>
      </p:grpSpPr>
      <p:sp>
        <p:nvSpPr>
          <p:cNvPr id="5657" name="Google Shape;5657;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58" name="Google Shape;5658;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5756" name="Google Shape;5756;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757" name="Google Shape;5757;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67" name="Google Shape;5767;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768"/>
        <p:cNvGrpSpPr/>
        <p:nvPr/>
      </p:nvGrpSpPr>
      <p:grpSpPr>
        <a:xfrm>
          <a:off x="0" y="0"/>
          <a:ext cx="0" cy="0"/>
          <a:chOff x="0" y="0"/>
          <a:chExt cx="0" cy="0"/>
        </a:xfrm>
      </p:grpSpPr>
      <p:sp>
        <p:nvSpPr>
          <p:cNvPr id="5769" name="Google Shape;5769;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0" name="Google Shape;5770;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2"/>
        <p:cNvGrpSpPr/>
        <p:nvPr/>
      </p:nvGrpSpPr>
      <p:grpSpPr>
        <a:xfrm>
          <a:off x="0" y="0"/>
          <a:ext cx="0" cy="0"/>
          <a:chOff x="0" y="0"/>
          <a:chExt cx="0" cy="0"/>
        </a:xfrm>
      </p:grpSpPr>
      <p:sp>
        <p:nvSpPr>
          <p:cNvPr id="973" name="Google Shape;973;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4" name="Google Shape;974;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776" name="Google Shape;5776;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7" name="Google Shape;5777;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79"/>
        <p:cNvGrpSpPr/>
        <p:nvPr/>
      </p:nvGrpSpPr>
      <p:grpSpPr>
        <a:xfrm>
          <a:off x="0" y="0"/>
          <a:ext cx="0" cy="0"/>
          <a:chOff x="0" y="0"/>
          <a:chExt cx="0" cy="0"/>
        </a:xfrm>
      </p:grpSpPr>
      <p:sp>
        <p:nvSpPr>
          <p:cNvPr id="5780" name="Google Shape;5780;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789" name="Google Shape;5789;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790" name="Google Shape;5790;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791" name="Google Shape;5791;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2" name="Google Shape;5792;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793" name="Google Shape;5793;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56" name="Google Shape;5856;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57" name="Google Shape;585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58" name="Google Shape;5858;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59" name="Google Shape;5859;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68" name="Google Shape;5868;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69" name="Google Shape;5869;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870"/>
        <p:cNvGrpSpPr/>
        <p:nvPr/>
      </p:nvGrpSpPr>
      <p:grpSpPr>
        <a:xfrm>
          <a:off x="0" y="0"/>
          <a:ext cx="0" cy="0"/>
          <a:chOff x="0" y="0"/>
          <a:chExt cx="0" cy="0"/>
        </a:xfrm>
      </p:grpSpPr>
      <p:sp>
        <p:nvSpPr>
          <p:cNvPr id="5871" name="Google Shape;5871;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72" name="Google Shape;5872;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73" name="Google Shape;5873;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74" name="Google Shape;5874;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83" name="Google Shape;5883;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84" name="Google Shape;5884;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885"/>
        <p:cNvGrpSpPr/>
        <p:nvPr/>
      </p:nvGrpSpPr>
      <p:grpSpPr>
        <a:xfrm>
          <a:off x="0" y="0"/>
          <a:ext cx="0" cy="0"/>
          <a:chOff x="0" y="0"/>
          <a:chExt cx="0" cy="0"/>
        </a:xfrm>
      </p:grpSpPr>
      <p:sp>
        <p:nvSpPr>
          <p:cNvPr id="5886" name="Google Shape;5886;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7" name="Google Shape;5887;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888" name="Google Shape;5888;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0" name="Google Shape;5890;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899"/>
        <p:cNvGrpSpPr/>
        <p:nvPr/>
      </p:nvGrpSpPr>
      <p:grpSpPr>
        <a:xfrm>
          <a:off x="0" y="0"/>
          <a:ext cx="0" cy="0"/>
          <a:chOff x="0" y="0"/>
          <a:chExt cx="0" cy="0"/>
        </a:xfrm>
      </p:grpSpPr>
      <p:sp>
        <p:nvSpPr>
          <p:cNvPr id="5900" name="Google Shape;5900;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901" name="Google Shape;5901;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915" name="Google Shape;5915;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916" name="Google Shape;5916;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1" name="Google Shape;6491;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2" name="Google Shape;6492;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4" name="Google Shape;6494;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95" name="Google Shape;6495;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8" name="Google Shape;7078;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79" name="Google Shape;7079;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080" name="Google Shape;7080;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2" name="Google Shape;7082;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59" name="Google Shape;7159;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60" name="Google Shape;7160;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61" name="Google Shape;7161;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3" name="Google Shape;7163;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79" name="Google Shape;7179;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80" name="Google Shape;7180;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81" name="Google Shape;7181;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3" name="Google Shape;7183;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7184" name="Google Shape;7184;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193"/>
        <p:cNvGrpSpPr/>
        <p:nvPr/>
      </p:nvGrpSpPr>
      <p:grpSpPr>
        <a:xfrm>
          <a:off x="0" y="0"/>
          <a:ext cx="0" cy="0"/>
          <a:chOff x="0" y="0"/>
          <a:chExt cx="0" cy="0"/>
        </a:xfrm>
      </p:grpSpPr>
      <p:sp>
        <p:nvSpPr>
          <p:cNvPr id="7194" name="Google Shape;7194;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95" name="Google Shape;7195;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6" name="Google Shape;7196;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7" name="Google Shape;7197;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207"/>
        <p:cNvGrpSpPr/>
        <p:nvPr/>
      </p:nvGrpSpPr>
      <p:grpSpPr>
        <a:xfrm>
          <a:off x="0" y="0"/>
          <a:ext cx="0" cy="0"/>
          <a:chOff x="0" y="0"/>
          <a:chExt cx="0" cy="0"/>
        </a:xfrm>
      </p:grpSpPr>
      <p:sp>
        <p:nvSpPr>
          <p:cNvPr id="7208" name="Google Shape;7208;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09" name="Google Shape;7209;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21" name="Google Shape;7221;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22" name="Google Shape;7222;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224"/>
        <p:cNvGrpSpPr/>
        <p:nvPr/>
      </p:nvGrpSpPr>
      <p:grpSpPr>
        <a:xfrm>
          <a:off x="0" y="0"/>
          <a:ext cx="0" cy="0"/>
          <a:chOff x="0" y="0"/>
          <a:chExt cx="0" cy="0"/>
        </a:xfrm>
      </p:grpSpPr>
      <p:sp>
        <p:nvSpPr>
          <p:cNvPr id="7225" name="Google Shape;7225;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7226" name="Google Shape;7226;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7" name="Google Shape;7227;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237"/>
        <p:cNvGrpSpPr/>
        <p:nvPr/>
      </p:nvGrpSpPr>
      <p:grpSpPr>
        <a:xfrm>
          <a:off x="0" y="0"/>
          <a:ext cx="0" cy="0"/>
          <a:chOff x="0" y="0"/>
          <a:chExt cx="0" cy="0"/>
        </a:xfrm>
      </p:grpSpPr>
      <p:sp>
        <p:nvSpPr>
          <p:cNvPr id="7238" name="Google Shape;7238;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7239" name="Google Shape;7239;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2" name="Google Shape;7242;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7243" name="Google Shape;7243;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7244" name="Google Shape;7244;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245" name="Google Shape;7245;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255"/>
        <p:cNvGrpSpPr/>
        <p:nvPr/>
      </p:nvGrpSpPr>
      <p:grpSpPr>
        <a:xfrm>
          <a:off x="0" y="0"/>
          <a:ext cx="0" cy="0"/>
          <a:chOff x="0" y="0"/>
          <a:chExt cx="0" cy="0"/>
        </a:xfrm>
      </p:grpSpPr>
      <p:sp>
        <p:nvSpPr>
          <p:cNvPr id="7256" name="Google Shape;7256;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sp>
      <p:sp>
        <p:nvSpPr>
          <p:cNvPr id="7331" name="Google Shape;7331;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5" name="Google Shape;7405;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sp>
      <p:sp>
        <p:nvSpPr>
          <p:cNvPr id="7415" name="Google Shape;7415;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9" name="Google Shape;7479;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sp>
      <p:sp>
        <p:nvSpPr>
          <p:cNvPr id="7489" name="Google Shape;7489;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2" name="Google Shape;7492;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sp>
      <p:sp>
        <p:nvSpPr>
          <p:cNvPr id="7502" name="Google Shape;7502;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7503"/>
        <p:cNvGrpSpPr/>
        <p:nvPr/>
      </p:nvGrpSpPr>
      <p:grpSpPr>
        <a:xfrm>
          <a:off x="0" y="0"/>
          <a:ext cx="0" cy="0"/>
          <a:chOff x="0" y="0"/>
          <a:chExt cx="0" cy="0"/>
        </a:xfrm>
      </p:grpSpPr>
      <p:sp>
        <p:nvSpPr>
          <p:cNvPr id="7504" name="Google Shape;7504;g280d82a52a6_0_7672"/>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505" name="Google Shape;7505;g280d82a52a6_0_7672"/>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b="0" i="0">
                <a:solidFill>
                  <a:schemeClr val="dk2"/>
                </a:solidFill>
                <a:latin typeface="Inter"/>
                <a:ea typeface="Inter"/>
                <a:cs typeface="Inter"/>
                <a:sym typeface="Inter"/>
              </a:defRPr>
            </a:lvl1pPr>
            <a:lvl2pPr marL="914400" lvl="1" indent="-317500" algn="l">
              <a:lnSpc>
                <a:spcPct val="90000"/>
              </a:lnSpc>
              <a:spcBef>
                <a:spcPts val="400"/>
              </a:spcBef>
              <a:spcAft>
                <a:spcPts val="0"/>
              </a:spcAft>
              <a:buClr>
                <a:schemeClr val="dk2"/>
              </a:buClr>
              <a:buSzPts val="1400"/>
              <a:buChar char="•"/>
              <a:defRPr sz="1400" b="0" i="0">
                <a:solidFill>
                  <a:schemeClr val="dk2"/>
                </a:solidFill>
                <a:latin typeface="Inter"/>
                <a:ea typeface="Inter"/>
                <a:cs typeface="Inter"/>
                <a:sym typeface="Inter"/>
              </a:defRPr>
            </a:lvl2pPr>
            <a:lvl3pPr marL="1371600" lvl="2" indent="-304800" algn="l">
              <a:lnSpc>
                <a:spcPct val="90000"/>
              </a:lnSpc>
              <a:spcBef>
                <a:spcPts val="400"/>
              </a:spcBef>
              <a:spcAft>
                <a:spcPts val="0"/>
              </a:spcAft>
              <a:buClr>
                <a:schemeClr val="dk2"/>
              </a:buClr>
              <a:buSzPts val="1200"/>
              <a:buChar char="•"/>
              <a:defRPr sz="1200" b="0" i="0">
                <a:solidFill>
                  <a:schemeClr val="dk2"/>
                </a:solidFill>
                <a:latin typeface="Inter"/>
                <a:ea typeface="Inter"/>
                <a:cs typeface="Inter"/>
                <a:sym typeface="Inter"/>
              </a:defRPr>
            </a:lvl3pPr>
            <a:lvl4pPr marL="1828800" lvl="3"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4pPr>
            <a:lvl5pPr marL="2286000" lvl="4"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10"/>
        <p:cNvGrpSpPr/>
        <p:nvPr/>
      </p:nvGrpSpPr>
      <p:grpSpPr>
        <a:xfrm>
          <a:off x="0" y="0"/>
          <a:ext cx="0" cy="0"/>
          <a:chOff x="0" y="0"/>
          <a:chExt cx="0" cy="0"/>
        </a:xfrm>
      </p:grpSpPr>
      <p:sp>
        <p:nvSpPr>
          <p:cNvPr id="7511" name="Google Shape;751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522"/>
        <p:cNvGrpSpPr/>
        <p:nvPr/>
      </p:nvGrpSpPr>
      <p:grpSpPr>
        <a:xfrm>
          <a:off x="0" y="0"/>
          <a:ext cx="0" cy="0"/>
          <a:chOff x="0" y="0"/>
          <a:chExt cx="0" cy="0"/>
        </a:xfrm>
      </p:grpSpPr>
      <p:sp>
        <p:nvSpPr>
          <p:cNvPr id="7523" name="Google Shape;7523;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59" name="Google Shape;7659;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29" Type="http://schemas.openxmlformats.org/officeDocument/2006/relationships/slideLayout" Target="../slideLayouts/slideLayout90.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10" Type="http://schemas.openxmlformats.org/officeDocument/2006/relationships/slideLayout" Target="../slideLayouts/slideLayout71.xml"/><Relationship Id="rId19" Type="http://schemas.openxmlformats.org/officeDocument/2006/relationships/slideLayout" Target="../slideLayouts/slideLayout80.xml"/><Relationship Id="rId31" Type="http://schemas.openxmlformats.org/officeDocument/2006/relationships/theme" Target="../theme/theme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slideLayout" Target="../slideLayouts/slideLayout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theme" Target="../theme/theme5.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theme" Target="../theme/theme6.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2"/>
        <p:cNvGrpSpPr/>
        <p:nvPr/>
      </p:nvGrpSpPr>
      <p:grpSpPr>
        <a:xfrm>
          <a:off x="0" y="0"/>
          <a:ext cx="0" cy="0"/>
          <a:chOff x="0" y="0"/>
          <a:chExt cx="0" cy="0"/>
        </a:xfrm>
      </p:grpSpPr>
      <p:sp>
        <p:nvSpPr>
          <p:cNvPr id="1873" name="Google Shape;1873;g280d82a52a6_0_19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4" name="Google Shape;1874;g280d82a52a6_0_190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5" name="Google Shape;1875;g280d82a52a6_0_19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740"/>
        <p:cNvGrpSpPr/>
        <p:nvPr/>
      </p:nvGrpSpPr>
      <p:grpSpPr>
        <a:xfrm>
          <a:off x="0" y="0"/>
          <a:ext cx="0" cy="0"/>
          <a:chOff x="0" y="0"/>
          <a:chExt cx="0" cy="0"/>
        </a:xfrm>
      </p:grpSpPr>
      <p:sp>
        <p:nvSpPr>
          <p:cNvPr id="3741" name="Google Shape;3741;g280d82a52a6_0_566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g280d82a52a6_0_566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g280d82a52a6_0_56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11"/>
        <p:cNvGrpSpPr/>
        <p:nvPr/>
      </p:nvGrpSpPr>
      <p:grpSpPr>
        <a:xfrm>
          <a:off x="0" y="0"/>
          <a:ext cx="0" cy="0"/>
          <a:chOff x="0" y="0"/>
          <a:chExt cx="0" cy="0"/>
        </a:xfrm>
      </p:grpSpPr>
      <p:sp>
        <p:nvSpPr>
          <p:cNvPr id="5612" name="Google Shape;5612;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13" name="Google Shape;5613;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14" name="Google Shape;5614;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76"/>
        <p:cNvGrpSpPr/>
        <p:nvPr/>
      </p:nvGrpSpPr>
      <p:grpSpPr>
        <a:xfrm>
          <a:off x="0" y="0"/>
          <a:ext cx="0" cy="0"/>
          <a:chOff x="0" y="0"/>
          <a:chExt cx="0" cy="0"/>
        </a:xfrm>
      </p:grpSpPr>
      <p:sp>
        <p:nvSpPr>
          <p:cNvPr id="10577" name="Google Shape;10577;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578" name="Google Shape;10578;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579" name="Google Shape;10579;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580" name="Google Shape;10580;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581" name="Google Shape;10581;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2.xml"/><Relationship Id="rId1" Type="http://schemas.openxmlformats.org/officeDocument/2006/relationships/slideLayout" Target="../slideLayouts/slideLayout41.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2.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xml"/><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92.xml"/><Relationship Id="rId4" Type="http://schemas.openxmlformats.org/officeDocument/2006/relationships/image" Target="../media/image23.jpg"/></Relationships>
</file>

<file path=ppt/slides/_rels/slide1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17.xml"/><Relationship Id="rId1" Type="http://schemas.openxmlformats.org/officeDocument/2006/relationships/slideLayout" Target="../slideLayouts/slideLayout12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9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4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648"/>
        <p:cNvGrpSpPr/>
        <p:nvPr/>
      </p:nvGrpSpPr>
      <p:grpSpPr>
        <a:xfrm>
          <a:off x="0" y="0"/>
          <a:ext cx="0" cy="0"/>
          <a:chOff x="0" y="0"/>
          <a:chExt cx="0" cy="0"/>
        </a:xfrm>
      </p:grpSpPr>
      <p:sp>
        <p:nvSpPr>
          <p:cNvPr id="10649" name="Google Shape;10649;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FSA</a:t>
            </a:r>
            <a:endParaRPr sz="4100" b="0" i="0" u="none" strike="noStrike" cap="non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HSA</a:t>
            </a:r>
            <a:endParaRPr sz="4100" b="0" i="0" u="none" strike="noStrike" cap="non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w="9525" cap="flat" cmpd="sng">
            <a:solidFill>
              <a:srgbClr val="C8102E"/>
            </a:solidFill>
            <a:prstDash val="solid"/>
            <a:round/>
            <a:headEnd type="none" w="sm" len="sm"/>
            <a:tailEnd type="none" w="sm" len="sm"/>
          </a:ln>
        </p:spPr>
      </p:cxnSp>
      <p:cxnSp>
        <p:nvCxnSpPr>
          <p:cNvPr id="10787" name="Google Shape;10787;g280d82a52a6_0_7568"/>
          <p:cNvCxnSpPr/>
          <p:nvPr/>
        </p:nvCxnSpPr>
        <p:spPr>
          <a:xfrm>
            <a:off x="5949614" y="368969"/>
            <a:ext cx="19500" cy="4274700"/>
          </a:xfrm>
          <a:prstGeom prst="straightConnector1">
            <a:avLst/>
          </a:prstGeom>
          <a:noFill/>
          <a:ln w="9525" cap="flat" cmpd="sng">
            <a:solidFill>
              <a:srgbClr val="C8102E"/>
            </a:solidFill>
            <a:prstDash val="solid"/>
            <a:round/>
            <a:headEnd type="none" w="sm" len="sm"/>
            <a:tailEnd type="none" w="sm" len="sm"/>
          </a:ln>
        </p:spPr>
      </p:cxnSp>
      <p:sp>
        <p:nvSpPr>
          <p:cNvPr id="10788" name="Google Shape;10788;g280d82a52a6_0_7568"/>
          <p:cNvSpPr txBox="1"/>
          <p:nvPr/>
        </p:nvSpPr>
        <p:spPr>
          <a:xfrm>
            <a:off x="565484" y="153705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Control</a:t>
            </a:r>
            <a:endParaRPr sz="1400" b="1" i="0" u="none" strike="noStrike" cap="non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Funding</a:t>
            </a:r>
            <a:endParaRPr sz="1400" b="1" i="0" u="none" strike="noStrike" cap="non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Health plan eligibility</a:t>
            </a:r>
            <a:endParaRPr sz="1400" b="1" i="0" u="none" strike="noStrike" cap="non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invest funds?</a:t>
            </a:r>
            <a:endParaRPr sz="1400" b="1" i="0" u="none" strike="noStrike" cap="non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roll over funds?</a:t>
            </a:r>
            <a:endParaRPr sz="1400" b="1" i="0" u="none" strike="noStrike" cap="non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employee</a:t>
            </a:r>
            <a:endParaRPr sz="1400" b="0" i="0" u="none" strike="noStrike" cap="non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offered a group health plan by employer</a:t>
            </a:r>
            <a:endParaRPr sz="1400" b="0" i="0" u="none" strike="noStrike" cap="non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enrolled in a high deductible health plan</a:t>
            </a:r>
            <a:endParaRPr sz="1400" b="0" i="0" u="none" strike="noStrike" cap="non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06"/>
        <p:cNvGrpSpPr/>
        <p:nvPr/>
      </p:nvGrpSpPr>
      <p:grpSpPr>
        <a:xfrm>
          <a:off x="0" y="0"/>
          <a:ext cx="0" cy="0"/>
          <a:chOff x="0" y="0"/>
          <a:chExt cx="0" cy="0"/>
        </a:xfrm>
      </p:grpSpPr>
      <p:sp>
        <p:nvSpPr>
          <p:cNvPr id="10807" name="Google Shape;10807;g280d82a52a6_0_782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809" name="Google Shape;10809;g280d82a52a6_0_7821"/>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a:bodyPr>
          <a:lstStyle/>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a:solidFill>
                  <a:srgbClr val="4D4D4F"/>
                </a:solidFill>
                <a:latin typeface="Inter"/>
                <a:ea typeface="Inter"/>
                <a:cs typeface="Inter"/>
                <a:sym typeface="Inter"/>
              </a:rPr>
              <a:t>Interest earned on all funds</a:t>
            </a:r>
            <a:endParaRPr sz="1500" b="0" i="0" u="none" strike="noStrike" cap="none">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a:solidFill>
                  <a:srgbClr val="4D4D4F"/>
                </a:solidFill>
                <a:latin typeface="Inter"/>
                <a:ea typeface="Inter"/>
                <a:cs typeface="Inter"/>
                <a:sym typeface="Inter"/>
              </a:rPr>
              <a:t>Cash account – low threshold</a:t>
            </a:r>
            <a:endParaRPr sz="1500" b="0" i="0" u="none" strike="noStrike" cap="none">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a:solidFill>
                  <a:srgbClr val="4D4D4F"/>
                </a:solidFill>
                <a:latin typeface="Inter"/>
                <a:ea typeface="Inter"/>
                <a:cs typeface="Inter"/>
                <a:sym typeface="Inter"/>
              </a:rPr>
              <a:t>Money Market savings</a:t>
            </a:r>
            <a:endParaRPr sz="1500" b="0" i="0" u="none" strike="noStrike" cap="none">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a:solidFill>
                  <a:srgbClr val="4D4D4F"/>
                </a:solidFill>
                <a:latin typeface="Inter"/>
                <a:ea typeface="Inter"/>
                <a:cs typeface="Inter"/>
                <a:sym typeface="Inter"/>
              </a:rPr>
              <a:t>Mutual funds</a:t>
            </a:r>
            <a:endParaRPr sz="1500" b="0" i="0" u="none" strike="noStrike" cap="none">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a:solidFill>
                  <a:srgbClr val="4D4D4F"/>
                </a:solidFill>
                <a:latin typeface="Inter"/>
                <a:ea typeface="Inter"/>
                <a:cs typeface="Inter"/>
                <a:sym typeface="Inter"/>
              </a:rPr>
              <a:t>30 different investment options</a:t>
            </a:r>
            <a:endParaRPr sz="1500" b="0" i="0" u="none" strike="noStrike" cap="none">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a:solidFill>
                  <a:srgbClr val="4D4D4F"/>
                </a:solidFill>
                <a:latin typeface="Inter"/>
                <a:ea typeface="Inter"/>
                <a:cs typeface="Inter"/>
                <a:sym typeface="Inter"/>
              </a:rPr>
              <a:t>Single-sign-on to view and manage investments</a:t>
            </a:r>
            <a:endParaRPr sz="1500" b="0" i="0" u="none" strike="noStrike" cap="none">
              <a:solidFill>
                <a:srgbClr val="4D4D4F"/>
              </a:solidFill>
              <a:latin typeface="Inter"/>
              <a:ea typeface="Inter"/>
              <a:cs typeface="Inter"/>
              <a:sym typeface="Inter"/>
            </a:endParaRPr>
          </a:p>
        </p:txBody>
      </p:sp>
      <p:grpSp>
        <p:nvGrpSpPr>
          <p:cNvPr id="10810" name="Google Shape;10810;g280d82a52a6_0_7821"/>
          <p:cNvGrpSpPr/>
          <p:nvPr/>
        </p:nvGrpSpPr>
        <p:grpSpPr>
          <a:xfrm>
            <a:off x="797553" y="1987537"/>
            <a:ext cx="1063539" cy="821619"/>
            <a:chOff x="2944175" y="676325"/>
            <a:chExt cx="106825" cy="82525"/>
          </a:xfrm>
        </p:grpSpPr>
        <p:sp>
          <p:nvSpPr>
            <p:cNvPr id="10811" name="Google Shape;10811;g280d82a52a6_0_7821"/>
            <p:cNvSpPr/>
            <p:nvPr/>
          </p:nvSpPr>
          <p:spPr>
            <a:xfrm>
              <a:off x="2944175" y="716100"/>
              <a:ext cx="106825" cy="42750"/>
            </a:xfrm>
            <a:custGeom>
              <a:avLst/>
              <a:gdLst/>
              <a:ahLst/>
              <a:cxnLst/>
              <a:rect l="l" t="t" r="r" b="b"/>
              <a:pathLst>
                <a:path w="4273" h="1710" extrusionOk="0">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g280d82a52a6_0_7821"/>
            <p:cNvSpPr/>
            <p:nvPr/>
          </p:nvSpPr>
          <p:spPr>
            <a:xfrm>
              <a:off x="2976850" y="676325"/>
              <a:ext cx="41475" cy="62000"/>
            </a:xfrm>
            <a:custGeom>
              <a:avLst/>
              <a:gdLst/>
              <a:ahLst/>
              <a:cxnLst/>
              <a:rect l="l" t="t" r="r" b="b"/>
              <a:pathLst>
                <a:path w="1659" h="2480" extrusionOk="0">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g280d82a52a6_0_7821"/>
            <p:cNvSpPr/>
            <p:nvPr/>
          </p:nvSpPr>
          <p:spPr>
            <a:xfrm>
              <a:off x="2994025" y="733275"/>
              <a:ext cx="7150" cy="5050"/>
            </a:xfrm>
            <a:custGeom>
              <a:avLst/>
              <a:gdLst/>
              <a:ahLst/>
              <a:cxnLst/>
              <a:rect l="l" t="t" r="r" b="b"/>
              <a:pathLst>
                <a:path w="286" h="202" extrusionOk="0">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g280d82a52a6_0_7821"/>
            <p:cNvSpPr/>
            <p:nvPr/>
          </p:nvSpPr>
          <p:spPr>
            <a:xfrm>
              <a:off x="3004075" y="730775"/>
              <a:ext cx="7550" cy="7125"/>
            </a:xfrm>
            <a:custGeom>
              <a:avLst/>
              <a:gdLst/>
              <a:ahLst/>
              <a:cxnLst/>
              <a:rect l="l" t="t" r="r" b="b"/>
              <a:pathLst>
                <a:path w="302" h="285" extrusionOk="0">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g280d82a52a6_0_7821"/>
            <p:cNvSpPr/>
            <p:nvPr/>
          </p:nvSpPr>
          <p:spPr>
            <a:xfrm>
              <a:off x="3009525" y="680525"/>
              <a:ext cx="33100" cy="53625"/>
            </a:xfrm>
            <a:custGeom>
              <a:avLst/>
              <a:gdLst/>
              <a:ahLst/>
              <a:cxnLst/>
              <a:rect l="l" t="t" r="r" b="b"/>
              <a:pathLst>
                <a:path w="1324" h="2145" extrusionOk="0">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g280d82a52a6_0_7821"/>
            <p:cNvSpPr/>
            <p:nvPr/>
          </p:nvSpPr>
          <p:spPr>
            <a:xfrm>
              <a:off x="2952550" y="680525"/>
              <a:ext cx="33125" cy="53625"/>
            </a:xfrm>
            <a:custGeom>
              <a:avLst/>
              <a:gdLst/>
              <a:ahLst/>
              <a:cxnLst/>
              <a:rect l="l" t="t" r="r" b="b"/>
              <a:pathLst>
                <a:path w="1325" h="2145" extrusionOk="0">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g280d82a52a6_0_7821"/>
            <p:cNvSpPr/>
            <p:nvPr/>
          </p:nvSpPr>
          <p:spPr>
            <a:xfrm>
              <a:off x="2983125" y="730775"/>
              <a:ext cx="8000" cy="7125"/>
            </a:xfrm>
            <a:custGeom>
              <a:avLst/>
              <a:gdLst/>
              <a:ahLst/>
              <a:cxnLst/>
              <a:rect l="l" t="t" r="r" b="b"/>
              <a:pathLst>
                <a:path w="320" h="285" extrusionOk="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g280d82a52a6_0_7821"/>
            <p:cNvSpPr/>
            <p:nvPr/>
          </p:nvSpPr>
          <p:spPr>
            <a:xfrm>
              <a:off x="2952150" y="725325"/>
              <a:ext cx="90475" cy="13000"/>
            </a:xfrm>
            <a:custGeom>
              <a:avLst/>
              <a:gdLst/>
              <a:ahLst/>
              <a:cxnLst/>
              <a:rect l="l" t="t" r="r" b="b"/>
              <a:pathLst>
                <a:path w="3619" h="520" extrusionOk="0">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g280d82a52a6_0_7821"/>
            <p:cNvSpPr/>
            <p:nvPr/>
          </p:nvSpPr>
          <p:spPr>
            <a:xfrm>
              <a:off x="2944175" y="716950"/>
              <a:ext cx="106825" cy="41900"/>
            </a:xfrm>
            <a:custGeom>
              <a:avLst/>
              <a:gdLst/>
              <a:ahLst/>
              <a:cxnLst/>
              <a:rect l="l" t="t" r="r" b="b"/>
              <a:pathLst>
                <a:path w="4273" h="1676" extrusionOk="0">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g280d82a52a6_0_7821"/>
            <p:cNvSpPr/>
            <p:nvPr/>
          </p:nvSpPr>
          <p:spPr>
            <a:xfrm>
              <a:off x="2946275" y="734125"/>
              <a:ext cx="27675" cy="12575"/>
            </a:xfrm>
            <a:custGeom>
              <a:avLst/>
              <a:gdLst/>
              <a:ahLst/>
              <a:cxnLst/>
              <a:rect l="l" t="t" r="r" b="b"/>
              <a:pathLst>
                <a:path w="1107" h="503" extrusionOk="0">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g280d82a52a6_0_7821"/>
            <p:cNvSpPr/>
            <p:nvPr/>
          </p:nvSpPr>
          <p:spPr>
            <a:xfrm>
              <a:off x="2989000" y="745425"/>
              <a:ext cx="25575" cy="6300"/>
            </a:xfrm>
            <a:custGeom>
              <a:avLst/>
              <a:gdLst/>
              <a:ahLst/>
              <a:cxnLst/>
              <a:rect l="l" t="t" r="r" b="b"/>
              <a:pathLst>
                <a:path w="1023" h="252" extrusionOk="0">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g280d82a52a6_0_7821"/>
            <p:cNvSpPr/>
            <p:nvPr/>
          </p:nvSpPr>
          <p:spPr>
            <a:xfrm>
              <a:off x="3025850" y="732850"/>
              <a:ext cx="23475" cy="13850"/>
            </a:xfrm>
            <a:custGeom>
              <a:avLst/>
              <a:gdLst/>
              <a:ahLst/>
              <a:cxnLst/>
              <a:rect l="l" t="t" r="r" b="b"/>
              <a:pathLst>
                <a:path w="939" h="554" extrusionOk="0">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g280d82a52a6_0_7821"/>
            <p:cNvSpPr/>
            <p:nvPr/>
          </p:nvSpPr>
          <p:spPr>
            <a:xfrm>
              <a:off x="2996125" y="694325"/>
              <a:ext cx="9225" cy="7150"/>
            </a:xfrm>
            <a:custGeom>
              <a:avLst/>
              <a:gdLst/>
              <a:ahLst/>
              <a:cxnLst/>
              <a:rect l="l" t="t" r="r" b="b"/>
              <a:pathLst>
                <a:path w="369" h="286" extrusionOk="0">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g280d82a52a6_0_7821"/>
            <p:cNvSpPr/>
            <p:nvPr/>
          </p:nvSpPr>
          <p:spPr>
            <a:xfrm>
              <a:off x="2991500" y="716100"/>
              <a:ext cx="9250" cy="6725"/>
            </a:xfrm>
            <a:custGeom>
              <a:avLst/>
              <a:gdLst/>
              <a:ahLst/>
              <a:cxnLst/>
              <a:rect l="l" t="t" r="r" b="b"/>
              <a:pathLst>
                <a:path w="370" h="269" extrusionOk="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g280d82a52a6_0_7821"/>
            <p:cNvSpPr/>
            <p:nvPr/>
          </p:nvSpPr>
          <p:spPr>
            <a:xfrm>
              <a:off x="2990250" y="694325"/>
              <a:ext cx="10925" cy="16775"/>
            </a:xfrm>
            <a:custGeom>
              <a:avLst/>
              <a:gdLst/>
              <a:ahLst/>
              <a:cxnLst/>
              <a:rect l="l" t="t" r="r" b="b"/>
              <a:pathLst>
                <a:path w="437" h="671" extrusionOk="0">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g280d82a52a6_0_7821"/>
            <p:cNvSpPr/>
            <p:nvPr/>
          </p:nvSpPr>
          <p:spPr>
            <a:xfrm>
              <a:off x="2996125" y="706050"/>
              <a:ext cx="10900" cy="16775"/>
            </a:xfrm>
            <a:custGeom>
              <a:avLst/>
              <a:gdLst/>
              <a:ahLst/>
              <a:cxnLst/>
              <a:rect l="l" t="t" r="r" b="b"/>
              <a:pathLst>
                <a:path w="436" h="671" extrusionOk="0">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g280d82a52a6_0_7821"/>
            <p:cNvSpPr/>
            <p:nvPr/>
          </p:nvSpPr>
          <p:spPr>
            <a:xfrm>
              <a:off x="2995700" y="717775"/>
              <a:ext cx="5050" cy="8400"/>
            </a:xfrm>
            <a:custGeom>
              <a:avLst/>
              <a:gdLst/>
              <a:ahLst/>
              <a:cxnLst/>
              <a:rect l="l" t="t" r="r" b="b"/>
              <a:pathLst>
                <a:path w="202" h="336" extrusionOk="0">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g280d82a52a6_0_7821"/>
            <p:cNvSpPr/>
            <p:nvPr/>
          </p:nvSpPr>
          <p:spPr>
            <a:xfrm>
              <a:off x="2995700" y="691400"/>
              <a:ext cx="5050" cy="7975"/>
            </a:xfrm>
            <a:custGeom>
              <a:avLst/>
              <a:gdLst/>
              <a:ahLst/>
              <a:cxnLst/>
              <a:rect l="l" t="t" r="r" b="b"/>
              <a:pathLst>
                <a:path w="202" h="319" extrusionOk="0">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32"/>
        <p:cNvGrpSpPr/>
        <p:nvPr/>
      </p:nvGrpSpPr>
      <p:grpSpPr>
        <a:xfrm>
          <a:off x="0" y="0"/>
          <a:ext cx="0" cy="0"/>
          <a:chOff x="0" y="0"/>
          <a:chExt cx="0" cy="0"/>
        </a:xfrm>
      </p:grpSpPr>
      <p:sp>
        <p:nvSpPr>
          <p:cNvPr id="10833" name="Google Shape;10833;g280d82a52a6_0_7782"/>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Your role</a:t>
            </a:r>
            <a:endParaRPr sz="3100"/>
          </a:p>
          <a:p>
            <a:pPr marL="0" lvl="0" indent="0" algn="l" rtl="0">
              <a:lnSpc>
                <a:spcPct val="90000"/>
              </a:lnSpc>
              <a:spcBef>
                <a:spcPts val="0"/>
              </a:spcBef>
              <a:spcAft>
                <a:spcPts val="0"/>
              </a:spcAft>
              <a:buSzPts val="2400"/>
              <a:buNone/>
            </a:pPr>
            <a:endParaRPr sz="3800"/>
          </a:p>
        </p:txBody>
      </p:sp>
      <p:pic>
        <p:nvPicPr>
          <p:cNvPr id="10834" name="Google Shape;10834;g280d82a52a6_0_7782"/>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spcFirstLastPara="1" wrap="square" lIns="91425" tIns="45700" rIns="91425" bIns="45700" anchor="t" anchorCtr="0">
            <a:normAutofit/>
          </a:bodyPr>
          <a:lstStyle/>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Ensure funds are used for eligible health care expenses</a:t>
            </a:r>
            <a:endParaRPr sz="1400" b="0" i="0" u="none" strike="noStrike" cap="none">
              <a:solidFill>
                <a:srgbClr val="253746"/>
              </a:solidFill>
              <a:latin typeface="Inter"/>
              <a:ea typeface="Inter"/>
              <a:cs typeface="Inter"/>
              <a:sym typeface="Inter"/>
            </a:endParaRPr>
          </a:p>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No documentation required for the HSA</a:t>
            </a:r>
            <a:endParaRPr sz="1400" b="0" i="0" u="none" strike="noStrike" cap="none">
              <a:solidFill>
                <a:srgbClr val="253746"/>
              </a:solidFill>
              <a:latin typeface="Inter"/>
              <a:ea typeface="Inter"/>
              <a:cs typeface="Inter"/>
              <a:sym typeface="Inter"/>
            </a:endParaRPr>
          </a:p>
          <a:p>
            <a:pPr marL="914400" marR="0" lvl="1" indent="-254000" algn="l" rtl="0">
              <a:lnSpc>
                <a:spcPct val="100000"/>
              </a:lnSpc>
              <a:spcBef>
                <a:spcPts val="1000"/>
              </a:spcBef>
              <a:spcAft>
                <a:spcPts val="0"/>
              </a:spcAft>
              <a:buClr>
                <a:srgbClr val="253746"/>
              </a:buClr>
              <a:buSzPts val="400"/>
              <a:buFont typeface="Inter"/>
              <a:buChar char="○"/>
            </a:pPr>
            <a:r>
              <a:rPr lang="en" sz="1400" b="0" i="0" u="none" strike="noStrike" cap="none">
                <a:solidFill>
                  <a:srgbClr val="253746"/>
                </a:solidFill>
                <a:latin typeface="Inter"/>
                <a:ea typeface="Inter"/>
                <a:cs typeface="Inter"/>
                <a:sym typeface="Inter"/>
              </a:rPr>
              <a:t>Recommend you save these contributions and distributions for tax purposes</a:t>
            </a:r>
            <a:endParaRPr sz="1400" b="0" i="0" u="none" strike="noStrike" cap="none">
              <a:solidFill>
                <a:srgbClr val="253746"/>
              </a:solidFill>
              <a:latin typeface="Inter"/>
              <a:ea typeface="Inter"/>
              <a:cs typeface="Inter"/>
              <a:sym typeface="Inter"/>
            </a:endParaRPr>
          </a:p>
          <a:p>
            <a:pPr marL="457200" marR="0" lvl="0" indent="-317500" algn="l" rtl="0">
              <a:lnSpc>
                <a:spcPct val="100000"/>
              </a:lnSpc>
              <a:spcBef>
                <a:spcPts val="1000"/>
              </a:spcBef>
              <a:spcAft>
                <a:spcPts val="100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sz="1400" b="0" i="0" u="none" strike="noStrike" cap="none">
              <a:solidFill>
                <a:srgbClr val="253746"/>
              </a:solidFill>
              <a:latin typeface="Inter"/>
              <a:ea typeface="Inter"/>
              <a:cs typeface="Inter"/>
              <a:sym typeface="Inte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9"/>
        <p:cNvGrpSpPr/>
        <p:nvPr/>
      </p:nvGrpSpPr>
      <p:grpSpPr>
        <a:xfrm>
          <a:off x="0" y="0"/>
          <a:ext cx="0" cy="0"/>
          <a:chOff x="0" y="0"/>
          <a:chExt cx="0" cy="0"/>
        </a:xfrm>
      </p:grpSpPr>
      <p:sp>
        <p:nvSpPr>
          <p:cNvPr id="10840" name="Google Shape;10840;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0842" name="Google Shape;10842;p16"/>
          <p:cNvSpPr/>
          <p:nvPr/>
        </p:nvSpPr>
        <p:spPr>
          <a:xfrm>
            <a:off x="6512965" y="1338487"/>
            <a:ext cx="724251" cy="724251"/>
          </a:xfrm>
          <a:prstGeom prst="ellipse">
            <a:avLst/>
          </a:prstGeom>
          <a:solidFill>
            <a:schemeClr val="accent3"/>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0843" name="Google Shape;10843;p16"/>
          <p:cNvGrpSpPr/>
          <p:nvPr/>
        </p:nvGrpSpPr>
        <p:grpSpPr>
          <a:xfrm>
            <a:off x="6660818" y="1554347"/>
            <a:ext cx="428544" cy="292530"/>
            <a:chOff x="3898150" y="489975"/>
            <a:chExt cx="105550" cy="72050"/>
          </a:xfrm>
        </p:grpSpPr>
        <p:sp>
          <p:nvSpPr>
            <p:cNvPr id="10844" name="Google Shape;10844;p16"/>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16"/>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16"/>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47" name="Google Shape;10847;p16"/>
          <p:cNvSpPr txBox="1"/>
          <p:nvPr/>
        </p:nvSpPr>
        <p:spPr>
          <a:xfrm>
            <a:off x="5264199" y="2427375"/>
            <a:ext cx="3879900" cy="2060400"/>
          </a:xfrm>
          <a:prstGeom prst="rect">
            <a:avLst/>
          </a:prstGeom>
          <a:noFill/>
          <a:ln>
            <a:noFill/>
          </a:ln>
        </p:spPr>
        <p:txBody>
          <a:bodyPr spcFirstLastPara="1" wrap="square" lIns="68550" tIns="34275" rIns="68550" bIns="34275" anchor="t" anchorCtr="0">
            <a:normAutofit fontScale="92500" lnSpcReduction="20000"/>
          </a:bodyPr>
          <a:lstStyle/>
          <a:p>
            <a:pPr marL="257175" marR="0" lvl="0" indent="-227330" algn="l" rtl="0">
              <a:lnSpc>
                <a:spcPct val="150000"/>
              </a:lnSpc>
              <a:spcBef>
                <a:spcPts val="750"/>
              </a:spcBef>
              <a:spcAft>
                <a:spcPts val="0"/>
              </a:spcAft>
              <a:buClr>
                <a:srgbClr val="9BCBEB"/>
              </a:buClr>
              <a:buSzPct val="100000"/>
              <a:buFont typeface="Inter"/>
              <a:buChar char="•"/>
            </a:pPr>
            <a:r>
              <a:rPr lang="en" sz="1600" b="0" i="0" u="none" strike="noStrike" cap="none">
                <a:solidFill>
                  <a:srgbClr val="FFFFFF"/>
                </a:solidFill>
                <a:latin typeface="Inter"/>
                <a:ea typeface="Inter"/>
                <a:cs typeface="Inter"/>
                <a:sym typeface="Inter"/>
              </a:rPr>
              <a:t>Free benefits card </a:t>
            </a:r>
            <a:endParaRPr sz="1600" b="0" i="0" u="none" strike="noStrike" cap="none">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sz="1600" b="0" i="0" u="none" strike="noStrike" cap="none">
                <a:solidFill>
                  <a:srgbClr val="FFFFFF"/>
                </a:solidFill>
                <a:latin typeface="Inter"/>
                <a:ea typeface="Inter"/>
                <a:cs typeface="Inter"/>
                <a:sym typeface="Inter"/>
              </a:rPr>
              <a:t>Minimize the amount of out-of-pocket spending</a:t>
            </a:r>
            <a:endParaRPr sz="1600" b="0" i="0" u="none" strike="noStrike" cap="none">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sz="1600" b="0" i="0" u="none" strike="noStrike" cap="none">
                <a:solidFill>
                  <a:srgbClr val="FFFFFF"/>
                </a:solidFill>
                <a:latin typeface="Inter"/>
                <a:ea typeface="Inter"/>
                <a:cs typeface="Inter"/>
                <a:sym typeface="Inter"/>
              </a:rPr>
              <a:t>Valid for three years</a:t>
            </a:r>
            <a:endParaRPr sz="1600" b="0" i="0" u="none" strike="noStrike" cap="none">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sz="1600" b="0" i="0" u="none" strike="noStrike" cap="none">
                <a:solidFill>
                  <a:srgbClr val="FFFFFF"/>
                </a:solidFill>
                <a:latin typeface="Inter"/>
                <a:ea typeface="Inter"/>
                <a:cs typeface="Inter"/>
                <a:sym typeface="Inter"/>
              </a:rPr>
              <a:t>Instant access to plan funds</a:t>
            </a:r>
            <a:endParaRPr sz="1600" b="0" i="0" u="none" strike="noStrike" cap="none">
              <a:solidFill>
                <a:srgbClr val="FFFFFF"/>
              </a:solidFill>
              <a:latin typeface="Inter"/>
              <a:ea typeface="Inter"/>
              <a:cs typeface="Inter"/>
              <a:sym typeface="Inter"/>
            </a:endParaRPr>
          </a:p>
          <a:p>
            <a:pPr marL="342900" marR="0" lvl="0" indent="-171450" algn="l" rtl="0">
              <a:lnSpc>
                <a:spcPct val="90000"/>
              </a:lnSpc>
              <a:spcBef>
                <a:spcPts val="750"/>
              </a:spcBef>
              <a:spcAft>
                <a:spcPts val="0"/>
              </a:spcAft>
              <a:buClr>
                <a:srgbClr val="000000"/>
              </a:buClr>
              <a:buSzPct val="100000"/>
              <a:buFont typeface="Arial"/>
              <a:buNone/>
            </a:pPr>
            <a:endParaRPr sz="1350" b="0" i="0" u="none" strike="noStrike" cap="none">
              <a:solidFill>
                <a:srgbClr val="FFFFFF"/>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51"/>
        <p:cNvGrpSpPr/>
        <p:nvPr/>
      </p:nvGrpSpPr>
      <p:grpSpPr>
        <a:xfrm>
          <a:off x="0" y="0"/>
          <a:ext cx="0" cy="0"/>
          <a:chOff x="0" y="0"/>
          <a:chExt cx="0" cy="0"/>
        </a:xfrm>
      </p:grpSpPr>
      <p:sp>
        <p:nvSpPr>
          <p:cNvPr id="10852" name="Google Shape;10852;g280d82a52a6_0_773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Pay your provider from your online account/mobile app – check issued from your HSA to your provider</a:t>
            </a:r>
            <a:endParaRPr sz="1400" b="0" i="0" u="none" strike="noStrike" cap="non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Distribution request</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 </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Distribution request to you via free direct deposit or paper check!</a:t>
            </a:r>
            <a:endParaRPr sz="12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400" b="0" i="0" u="none" strike="noStrike" cap="none">
                <a:solidFill>
                  <a:schemeClr val="lt1"/>
                </a:solidFill>
                <a:latin typeface="Inter"/>
                <a:ea typeface="Inter"/>
                <a:cs typeface="Inter"/>
                <a:sym typeface="Inter"/>
              </a:rPr>
              <a:t>Submit a distribution request online at any time</a:t>
            </a:r>
            <a:endParaRPr sz="1400" b="0" i="0" u="none" strike="noStrike" cap="non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84"/>
        <p:cNvGrpSpPr/>
        <p:nvPr/>
      </p:nvGrpSpPr>
      <p:grpSpPr>
        <a:xfrm>
          <a:off x="0" y="0"/>
          <a:ext cx="0" cy="0"/>
          <a:chOff x="0" y="0"/>
          <a:chExt cx="0" cy="0"/>
        </a:xfrm>
      </p:grpSpPr>
      <p:sp>
        <p:nvSpPr>
          <p:cNvPr id="10885" name="Google Shape;10885;g280d82a52a6_1_1"/>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Financial wellness through your HSA</a:t>
            </a:r>
            <a:endParaRPr sz="3100"/>
          </a:p>
          <a:p>
            <a:pPr marL="0" lvl="0" indent="0" algn="l" rtl="0">
              <a:lnSpc>
                <a:spcPct val="90000"/>
              </a:lnSpc>
              <a:spcBef>
                <a:spcPts val="0"/>
              </a:spcBef>
              <a:spcAft>
                <a:spcPts val="0"/>
              </a:spcAft>
              <a:buSzPts val="2400"/>
              <a:buNone/>
            </a:pPr>
            <a:endParaRPr sz="3800"/>
          </a:p>
        </p:txBody>
      </p:sp>
      <p:sp>
        <p:nvSpPr>
          <p:cNvPr id="10886" name="Google Shape;10886;g280d82a52a6_1_1"/>
          <p:cNvSpPr txBox="1">
            <a:spLocks noGrp="1"/>
          </p:cNvSpPr>
          <p:nvPr>
            <p:ph type="body" idx="4294967295"/>
          </p:nvPr>
        </p:nvSpPr>
        <p:spPr>
          <a:xfrm>
            <a:off x="751200" y="2015624"/>
            <a:ext cx="3853500" cy="1276500"/>
          </a:xfrm>
          <a:prstGeom prst="rect">
            <a:avLst/>
          </a:prstGeom>
          <a:noFill/>
          <a:ln>
            <a:noFill/>
          </a:ln>
        </p:spPr>
        <p:txBody>
          <a:bodyPr spcFirstLastPara="1" wrap="square" lIns="68575" tIns="34275" rIns="68575" bIns="34275" anchor="t" anchorCtr="0">
            <a:noAutofit/>
          </a:bodyPr>
          <a:lstStyle/>
          <a:p>
            <a:pPr marL="457200" lvl="0" indent="-317500" algn="l" rtl="0">
              <a:lnSpc>
                <a:spcPct val="200000"/>
              </a:lnSpc>
              <a:spcBef>
                <a:spcPts val="800"/>
              </a:spcBef>
              <a:spcAft>
                <a:spcPts val="0"/>
              </a:spcAft>
              <a:buClr>
                <a:srgbClr val="253746"/>
              </a:buClr>
              <a:buSzPts val="1400"/>
              <a:buChar char="●"/>
            </a:pPr>
            <a:r>
              <a:rPr lang="en" sz="1900">
                <a:solidFill>
                  <a:srgbClr val="253746"/>
                </a:solidFill>
              </a:rPr>
              <a:t>Investment Guidance Tool</a:t>
            </a:r>
            <a:endParaRPr sz="1900">
              <a:solidFill>
                <a:srgbClr val="253746"/>
              </a:solidFill>
            </a:endParaRPr>
          </a:p>
          <a:p>
            <a:pPr marL="457200" lvl="0" indent="-317500" algn="l" rtl="0">
              <a:lnSpc>
                <a:spcPct val="200000"/>
              </a:lnSpc>
              <a:spcBef>
                <a:spcPts val="0"/>
              </a:spcBef>
              <a:spcAft>
                <a:spcPts val="0"/>
              </a:spcAft>
              <a:buClr>
                <a:srgbClr val="253746"/>
              </a:buClr>
              <a:buSzPts val="1400"/>
              <a:buChar char="●"/>
            </a:pPr>
            <a:r>
              <a:rPr lang="en" sz="1900">
                <a:solidFill>
                  <a:srgbClr val="253746"/>
                </a:solidFill>
              </a:rPr>
              <a:t>HSA Goal Calculator </a:t>
            </a:r>
            <a:endParaRPr sz="1900">
              <a:solidFill>
                <a:srgbClr val="253746"/>
              </a:solidFill>
            </a:endParaRPr>
          </a:p>
          <a:p>
            <a:pPr marL="457200" lvl="0" indent="0" algn="l" rtl="0">
              <a:lnSpc>
                <a:spcPct val="200000"/>
              </a:lnSpc>
              <a:spcBef>
                <a:spcPts val="800"/>
              </a:spcBef>
              <a:spcAft>
                <a:spcPts val="0"/>
              </a:spcAft>
              <a:buSzPts val="1600"/>
              <a:buNone/>
            </a:pPr>
            <a:endParaRPr sz="1900">
              <a:solidFill>
                <a:srgbClr val="253746"/>
              </a:solidFill>
            </a:endParaRPr>
          </a:p>
          <a:p>
            <a:pPr marL="76200" lvl="0" indent="0" algn="l" rtl="0">
              <a:lnSpc>
                <a:spcPct val="200000"/>
              </a:lnSpc>
              <a:spcBef>
                <a:spcPts val="800"/>
              </a:spcBef>
              <a:spcAft>
                <a:spcPts val="0"/>
              </a:spcAft>
              <a:buSzPts val="1500"/>
              <a:buNone/>
            </a:pPr>
            <a:endParaRPr sz="1900">
              <a:solidFill>
                <a:srgbClr val="253746"/>
              </a:solidFill>
            </a:endParaRPr>
          </a:p>
        </p:txBody>
      </p:sp>
      <p:pic>
        <p:nvPicPr>
          <p:cNvPr id="10887" name="Google Shape;10887;g280d82a52a6_1_1"/>
          <p:cNvPicPr preferRelativeResize="0"/>
          <p:nvPr/>
        </p:nvPicPr>
        <p:blipFill rotWithShape="1">
          <a:blip r:embed="rId3">
            <a:alphaModFix/>
          </a:blip>
          <a:srcRect l="30226" t="11319" r="13757" b="-239"/>
          <a:stretch/>
        </p:blipFill>
        <p:spPr>
          <a:xfrm>
            <a:off x="4972025" y="-42862"/>
            <a:ext cx="4198449" cy="5229225"/>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91"/>
        <p:cNvGrpSpPr/>
        <p:nvPr/>
      </p:nvGrpSpPr>
      <p:grpSpPr>
        <a:xfrm>
          <a:off x="0" y="0"/>
          <a:ext cx="0" cy="0"/>
          <a:chOff x="0" y="0"/>
          <a:chExt cx="0" cy="0"/>
        </a:xfrm>
      </p:grpSpPr>
      <p:sp>
        <p:nvSpPr>
          <p:cNvPr id="10892" name="Google Shape;10892;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098"/>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098"/>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935" name="Google Shape;10935;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5" name="Google Shape;10945;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947" name="Google Shape;10947;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9" name="Google Shape;10949;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951" name="Google Shape;10951;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953" name="Google Shape;10953;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955" name="Google Shape;10955;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57" name="Google Shape;10957;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959" name="Google Shape;10959;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961" name="Google Shape;10961;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965"/>
        <p:cNvGrpSpPr/>
        <p:nvPr/>
      </p:nvGrpSpPr>
      <p:grpSpPr>
        <a:xfrm>
          <a:off x="0" y="0"/>
          <a:ext cx="0" cy="0"/>
          <a:chOff x="0" y="0"/>
          <a:chExt cx="0" cy="0"/>
        </a:xfrm>
      </p:grpSpPr>
      <p:pic>
        <p:nvPicPr>
          <p:cNvPr id="10966" name="Google Shape;10966;g2f8901c3363_1_3"/>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g2f8901c3363_1_3"/>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968" name="Google Shape;10968;g2f8901c3363_1_3"/>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g2f8901c3363_1_3"/>
          <p:cNvSpPr/>
          <p:nvPr/>
        </p:nvSpPr>
        <p:spPr>
          <a:xfrm>
            <a:off x="703250" y="2725950"/>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Live Chat</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lvl="0" indent="0" algn="l" rtl="0">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sz="900" b="1">
              <a:solidFill>
                <a:srgbClr val="C8102E"/>
              </a:solidFill>
              <a:latin typeface="Inter"/>
              <a:ea typeface="Inter"/>
              <a:cs typeface="Inter"/>
              <a:sym typeface="Inter"/>
            </a:endParaRPr>
          </a:p>
        </p:txBody>
      </p:sp>
      <p:sp>
        <p:nvSpPr>
          <p:cNvPr id="10970" name="Google Shape;10970;g2f8901c3363_1_3"/>
          <p:cNvSpPr/>
          <p:nvPr/>
        </p:nvSpPr>
        <p:spPr>
          <a:xfrm>
            <a:off x="5998100" y="2726050"/>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Phone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Current WEX participants: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866-451-3399</a:t>
            </a:r>
            <a:endParaRPr sz="1100" b="0" i="0" u="none" strike="noStrike" cap="none">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New to WEX: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844-561-1337</a:t>
            </a:r>
            <a:endParaRPr sz="900" b="0" i="0" u="none" strike="noStrike" cap="none">
              <a:solidFill>
                <a:srgbClr val="253746"/>
              </a:solidFill>
              <a:latin typeface="Inter"/>
              <a:ea typeface="Inter"/>
              <a:cs typeface="Inter"/>
              <a:sym typeface="Inter"/>
            </a:endParaRPr>
          </a:p>
        </p:txBody>
      </p:sp>
      <p:sp>
        <p:nvSpPr>
          <p:cNvPr id="10971" name="Google Shape;10971;g2f8901c3363_1_3"/>
          <p:cNvSpPr/>
          <p:nvPr/>
        </p:nvSpPr>
        <p:spPr>
          <a:xfrm>
            <a:off x="3350675" y="2726025"/>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a:solidFill>
                  <a:srgbClr val="253746"/>
                </a:solidFill>
                <a:latin typeface="Inter"/>
                <a:ea typeface="Inter"/>
                <a:cs typeface="Inter"/>
                <a:sym typeface="Inter"/>
              </a:rPr>
              <a:t>Website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sz="1400" b="0" i="0" u="none" strike="noStrike" cap="none">
              <a:solidFill>
                <a:srgbClr val="000000"/>
              </a:solidFill>
              <a:latin typeface="Arial"/>
              <a:ea typeface="Arial"/>
              <a:cs typeface="Arial"/>
              <a:sym typeface="Arial"/>
            </a:endParaRPr>
          </a:p>
        </p:txBody>
      </p:sp>
      <p:sp>
        <p:nvSpPr>
          <p:cNvPr id="10972" name="Google Shape;10972;g2f8901c3363_1_3"/>
          <p:cNvSpPr/>
          <p:nvPr/>
        </p:nvSpPr>
        <p:spPr>
          <a:xfrm>
            <a:off x="1279699" y="1767351"/>
            <a:ext cx="1307400" cy="13074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0973" name="Google Shape;10973;g2f8901c3363_1_3"/>
          <p:cNvGrpSpPr/>
          <p:nvPr/>
        </p:nvGrpSpPr>
        <p:grpSpPr>
          <a:xfrm>
            <a:off x="1455395" y="2012350"/>
            <a:ext cx="955997" cy="733335"/>
            <a:chOff x="1198350" y="1044000"/>
            <a:chExt cx="116850" cy="95100"/>
          </a:xfrm>
        </p:grpSpPr>
        <p:sp>
          <p:nvSpPr>
            <p:cNvPr id="10974" name="Google Shape;10974;g2f8901c3363_1_3"/>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g2f8901c3363_1_3"/>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g2f8901c3363_1_3"/>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g2f8901c3363_1_3"/>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g2f8901c3363_1_3"/>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g2f8901c3363_1_3"/>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g2f8901c3363_1_3"/>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g2f8901c3363_1_3"/>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g2f8901c3363_1_3"/>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83" name="Google Shape;10983;g2f8901c3363_1_3"/>
          <p:cNvSpPr/>
          <p:nvPr/>
        </p:nvSpPr>
        <p:spPr>
          <a:xfrm>
            <a:off x="3927125" y="1767351"/>
            <a:ext cx="1307400" cy="13074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10984" name="Google Shape;10984;g2f8901c3363_1_3"/>
          <p:cNvSpPr/>
          <p:nvPr/>
        </p:nvSpPr>
        <p:spPr>
          <a:xfrm>
            <a:off x="6574554" y="1725301"/>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0985" name="Google Shape;10985;g2f8901c3363_1_3"/>
          <p:cNvGrpSpPr/>
          <p:nvPr/>
        </p:nvGrpSpPr>
        <p:grpSpPr>
          <a:xfrm>
            <a:off x="6911725" y="2038280"/>
            <a:ext cx="632930" cy="681331"/>
            <a:chOff x="259050" y="664600"/>
            <a:chExt cx="91725" cy="101375"/>
          </a:xfrm>
        </p:grpSpPr>
        <p:sp>
          <p:nvSpPr>
            <p:cNvPr id="10986" name="Google Shape;10986;g2f8901c3363_1_3"/>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g2f8901c3363_1_3"/>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g2f8901c3363_1_3"/>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g2f8901c3363_1_3"/>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g2f8901c3363_1_3"/>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g2f8901c3363_1_3"/>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g2f8901c3363_1_3"/>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93" name="Google Shape;10993;g2f8901c3363_1_3"/>
          <p:cNvGrpSpPr/>
          <p:nvPr/>
        </p:nvGrpSpPr>
        <p:grpSpPr>
          <a:xfrm>
            <a:off x="4102828" y="2083869"/>
            <a:ext cx="956001" cy="674353"/>
            <a:chOff x="627575" y="1056975"/>
            <a:chExt cx="116425" cy="82125"/>
          </a:xfrm>
        </p:grpSpPr>
        <p:sp>
          <p:nvSpPr>
            <p:cNvPr id="10994" name="Google Shape;10994;g2f8901c3363_1_3"/>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g2f8901c3363_1_3"/>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g2f8901c3363_1_3"/>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g2f8901c3363_1_3"/>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g2f8901c3363_1_3"/>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Shape 11002"/>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653"/>
        <p:cNvGrpSpPr/>
        <p:nvPr/>
      </p:nvGrpSpPr>
      <p:grpSpPr>
        <a:xfrm>
          <a:off x="0" y="0"/>
          <a:ext cx="0" cy="0"/>
          <a:chOff x="0" y="0"/>
          <a:chExt cx="0" cy="0"/>
        </a:xfrm>
      </p:grpSpPr>
      <p:sp>
        <p:nvSpPr>
          <p:cNvPr id="10654" name="Google Shape;10654;p2"/>
          <p:cNvSpPr txBox="1">
            <a:spLocks noGrp="1"/>
          </p:cNvSpPr>
          <p:nvPr>
            <p:ph type="title"/>
          </p:nvPr>
        </p:nvSpPr>
        <p:spPr>
          <a:xfrm>
            <a:off x="409525" y="1980350"/>
            <a:ext cx="84228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(HSA) </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00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659"/>
        <p:cNvGrpSpPr/>
        <p:nvPr/>
      </p:nvGrpSpPr>
      <p:grpSpPr>
        <a:xfrm>
          <a:off x="0" y="0"/>
          <a:ext cx="0" cy="0"/>
          <a:chOff x="0" y="0"/>
          <a:chExt cx="0" cy="0"/>
        </a:xfrm>
      </p:grpSpPr>
      <p:sp>
        <p:nvSpPr>
          <p:cNvPr id="10660" name="Google Shape;10660;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Individually owned account </a:t>
            </a:r>
            <a:endParaRPr sz="1650" b="0" i="0" u="none" strike="noStrike" cap="non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rollover every year </a:t>
            </a:r>
            <a:endParaRPr sz="1650" b="0" i="0" u="none" strike="noStrike" cap="non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Grow account through investments</a:t>
            </a:r>
            <a:endParaRPr sz="1650" b="0" i="0" u="none" strike="noStrike" cap="non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673"/>
        <p:cNvGrpSpPr/>
        <p:nvPr/>
      </p:nvGrpSpPr>
      <p:grpSpPr>
        <a:xfrm>
          <a:off x="0" y="0"/>
          <a:ext cx="0" cy="0"/>
          <a:chOff x="0" y="0"/>
          <a:chExt cx="0" cy="0"/>
        </a:xfrm>
      </p:grpSpPr>
      <p:sp>
        <p:nvSpPr>
          <p:cNvPr id="10674" name="Google Shape;10674;g280d82a52a6_0_1887"/>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Must be enrolled in a high-deductible health plan (HDHP)</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Cannot be enrolled in a PPO or HMO health plan</a:t>
            </a:r>
            <a:endParaRPr sz="1500" b="0" i="0" u="none" strike="noStrike" cap="none">
              <a:solidFill>
                <a:srgbClr val="181918"/>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Can be enrolled/covered by:</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Limited FSA or combination FSA</a:t>
            </a:r>
            <a:endParaRPr sz="1500" b="0"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Dependent care FSA</a:t>
            </a:r>
            <a:endParaRPr sz="1500" b="0" i="0" u="none" strike="noStrike" cap="non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681"/>
        <p:cNvGrpSpPr/>
        <p:nvPr/>
      </p:nvGrpSpPr>
      <p:grpSpPr>
        <a:xfrm>
          <a:off x="0" y="0"/>
          <a:ext cx="0" cy="0"/>
          <a:chOff x="0" y="0"/>
          <a:chExt cx="0" cy="0"/>
        </a:xfrm>
      </p:grpSpPr>
      <p:sp>
        <p:nvSpPr>
          <p:cNvPr id="10682" name="Google Shape;10682;g280d82a52a6_0_753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Tax-deductible contributions</a:t>
            </a:r>
            <a:endParaRPr sz="1400" b="0" i="0" u="none" strike="noStrike" cap="non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accumulation of interest &amp; dividends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distributions for qualified medical expenses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avLst/>
              <a:gdLst/>
              <a:ahLst/>
              <a:cxnLst/>
              <a:rect l="l" t="t" r="r" b="b"/>
              <a:pathLst>
                <a:path w="1425" h="202" extrusionOk="0">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avLst/>
              <a:gdLst/>
              <a:ahLst/>
              <a:cxnLst/>
              <a:rect l="l" t="t" r="r" b="b"/>
              <a:pathLst>
                <a:path w="1425" h="202" extrusionOk="0">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avLst/>
              <a:gdLst/>
              <a:ahLst/>
              <a:cxnLst/>
              <a:rect l="l" t="t" r="r" b="b"/>
              <a:pathLst>
                <a:path w="1425" h="202" extrusionOk="0">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avLst/>
              <a:gdLst/>
              <a:ahLst/>
              <a:cxnLst/>
              <a:rect l="l" t="t" r="r" b="b"/>
              <a:pathLst>
                <a:path w="2631" h="3334" extrusionOk="0">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avLst/>
              <a:gdLst/>
              <a:ahLst/>
              <a:cxnLst/>
              <a:rect l="l" t="t" r="r" b="b"/>
              <a:pathLst>
                <a:path w="2631" h="3335" extrusionOk="0">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avLst/>
              <a:gdLst/>
              <a:ahLst/>
              <a:cxnLst/>
              <a:rect l="l" t="t" r="r" b="b"/>
              <a:pathLst>
                <a:path w="1575" h="1575" extrusionOk="0">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avLst/>
              <a:gdLst/>
              <a:ahLst/>
              <a:cxnLst/>
              <a:rect l="l" t="t" r="r" b="b"/>
              <a:pathLst>
                <a:path w="2898" h="3267" extrusionOk="0">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avLst/>
              <a:gdLst/>
              <a:ahLst/>
              <a:cxnLst/>
              <a:rect l="l" t="t" r="r" b="b"/>
              <a:pathLst>
                <a:path w="1609" h="1576" extrusionOk="0">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000000"/>
                </a:solidFill>
                <a:latin typeface="Inter"/>
                <a:ea typeface="Inter"/>
                <a:cs typeface="Inter"/>
                <a:sym typeface="Inter"/>
              </a:rPr>
              <a:t>Since 2003…</a:t>
            </a:r>
            <a:endParaRPr sz="1600" b="0" i="0" u="none" strike="noStrike" cap="non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12"/>
        <p:cNvGrpSpPr/>
        <p:nvPr/>
      </p:nvGrpSpPr>
      <p:grpSpPr>
        <a:xfrm>
          <a:off x="0" y="0"/>
          <a:ext cx="0" cy="0"/>
          <a:chOff x="0" y="0"/>
          <a:chExt cx="0" cy="0"/>
        </a:xfrm>
      </p:grpSpPr>
      <p:sp>
        <p:nvSpPr>
          <p:cNvPr id="10713" name="Google Shape;10713;g280d82a52a6_0_5658"/>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What does an HSA cover?</a:t>
            </a:r>
            <a:endParaRPr sz="3100"/>
          </a:p>
          <a:p>
            <a:pPr marL="0" lvl="0" indent="0" algn="l" rtl="0">
              <a:lnSpc>
                <a:spcPct val="90000"/>
              </a:lnSpc>
              <a:spcBef>
                <a:spcPts val="0"/>
              </a:spcBef>
              <a:spcAft>
                <a:spcPts val="0"/>
              </a:spcAft>
              <a:buSzPts val="2400"/>
              <a:buNone/>
            </a:pPr>
            <a:endParaRPr sz="3800"/>
          </a:p>
        </p:txBody>
      </p:sp>
      <p:sp>
        <p:nvSpPr>
          <p:cNvPr id="10714" name="Google Shape;10714;g280d82a52a6_0_5658"/>
          <p:cNvSpPr txBox="1">
            <a:spLocks noGrp="1"/>
          </p:cNvSpPr>
          <p:nvPr>
            <p:ph type="body" idx="4294967295"/>
          </p:nvPr>
        </p:nvSpPr>
        <p:spPr>
          <a:xfrm>
            <a:off x="303200" y="1575199"/>
            <a:ext cx="3853500" cy="5049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marL="457200" lvl="0" indent="0" algn="l" rtl="0">
              <a:lnSpc>
                <a:spcPct val="100000"/>
              </a:lnSpc>
              <a:spcBef>
                <a:spcPts val="800"/>
              </a:spcBef>
              <a:spcAft>
                <a:spcPts val="0"/>
              </a:spcAft>
              <a:buSzPts val="1600"/>
              <a:buNone/>
            </a:pPr>
            <a:endParaRPr sz="1400">
              <a:solidFill>
                <a:srgbClr val="253746"/>
              </a:solidFill>
            </a:endParaRPr>
          </a:p>
          <a:p>
            <a:pPr marL="76200" lvl="0" indent="0" algn="l" rtl="0">
              <a:lnSpc>
                <a:spcPct val="90000"/>
              </a:lnSpc>
              <a:spcBef>
                <a:spcPts val="800"/>
              </a:spcBef>
              <a:spcAft>
                <a:spcPts val="0"/>
              </a:spcAft>
              <a:buSzPts val="1500"/>
              <a:buNone/>
            </a:pPr>
            <a:endParaRPr sz="1400">
              <a:solidFill>
                <a:srgbClr val="253746"/>
              </a:solidFill>
            </a:endParaRPr>
          </a:p>
        </p:txBody>
      </p:sp>
      <p:pic>
        <p:nvPicPr>
          <p:cNvPr id="10715" name="Google Shape;10715;g280d82a52a6_0_5658"/>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spcFirstLastPara="1" wrap="square" lIns="91425" tIns="91425" rIns="91425" bIns="91425" anchor="t" anchorCtr="0">
            <a:spAutoFit/>
          </a:bodyPr>
          <a:lstStyle/>
          <a:p>
            <a:pPr marL="457200" marR="0" lvl="0" indent="-317500" algn="l" rtl="0">
              <a:lnSpc>
                <a:spcPct val="100000"/>
              </a:lnSpc>
              <a:spcBef>
                <a:spcPts val="80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Copays, coinsurance, insurance premiums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Doctor visits and surgeries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Over-the-counter medications (first-aid, allergy, asthma, cold/flu, heartburn, etc.)</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Prescription drugs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Birthing and Lamaze classes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Dental and orthodontia </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Vision expenses, such as frames, contacts, prescription sunglasses, etc.</a:t>
            </a:r>
            <a:endParaRPr sz="1300" b="0" i="0" u="none" strike="noStrike" cap="non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720"/>
        <p:cNvGrpSpPr/>
        <p:nvPr/>
      </p:nvGrpSpPr>
      <p:grpSpPr>
        <a:xfrm>
          <a:off x="0" y="0"/>
          <a:ext cx="0" cy="0"/>
          <a:chOff x="0" y="0"/>
          <a:chExt cx="0" cy="0"/>
        </a:xfrm>
      </p:grpSpPr>
      <p:sp>
        <p:nvSpPr>
          <p:cNvPr id="10721" name="Google Shape;10721;g280d82a52a6_0_3776"/>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lnSpcReduction="20000"/>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You are eligible to contribute to an HSA after you turn 65 if you meet the following criteria:</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You remain enrolled in a qualified high-deductible health plan (HDHP)</a:t>
            </a:r>
            <a:endParaRPr sz="1500" b="0" i="0" u="none" strike="noStrike" cap="none">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You do not enroll in Medicare</a:t>
            </a:r>
            <a:endParaRPr sz="1500" b="0" i="0" u="none" strike="noStrike" cap="none">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endParaRPr sz="1500" b="0" i="0" u="none" strike="noStrike" cap="none">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0" i="0" u="none" strike="noStrike" cap="none">
                <a:solidFill>
                  <a:srgbClr val="4D4D4F"/>
                </a:solidFill>
                <a:latin typeface="Inter"/>
                <a:ea typeface="Inter"/>
                <a:cs typeface="Inter"/>
                <a:sym typeface="Inter"/>
              </a:rPr>
              <a:t>Note: if you sign up for Social Security, you are automatically enrolled in Medicare Part A.</a:t>
            </a:r>
            <a:endParaRPr sz="1500" b="0" i="0" u="none" strike="noStrike" cap="non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730" name="Google Shape;10730;g280d82a52a6_0_7675"/>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Family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avLst/>
              <a:gdLst/>
              <a:ahLst/>
              <a:cxnLst/>
              <a:rect l="l" t="t" r="r" b="b"/>
              <a:pathLst>
                <a:path w="1274" h="1441" extrusionOk="0">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avLst/>
              <a:gdLst/>
              <a:ahLst/>
              <a:cxnLst/>
              <a:rect l="l" t="t" r="r" b="b"/>
              <a:pathLst>
                <a:path w="1257" h="1441" extrusionOk="0">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avLst/>
              <a:gdLst/>
              <a:ahLst/>
              <a:cxnLst/>
              <a:rect l="l" t="t" r="r" b="b"/>
              <a:pathLst>
                <a:path w="2513" h="2514" extrusionOk="0">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avLst/>
              <a:gdLst/>
              <a:ahLst/>
              <a:cxnLst/>
              <a:rect l="l" t="t" r="r" b="b"/>
              <a:pathLst>
                <a:path w="570" h="437" extrusionOk="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avLst/>
              <a:gdLst/>
              <a:ahLst/>
              <a:cxnLst/>
              <a:rect l="l" t="t" r="r" b="b"/>
              <a:pathLst>
                <a:path w="587" h="437" extrusionOk="0">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avLst/>
              <a:gdLst/>
              <a:ahLst/>
              <a:cxnLst/>
              <a:rect l="l" t="t" r="r" b="b"/>
              <a:pathLst>
                <a:path w="1392" h="1391" extrusionOk="0">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avLst/>
              <a:gdLst/>
              <a:ahLst/>
              <a:cxnLst/>
              <a:rect l="l" t="t" r="r" b="b"/>
              <a:pathLst>
                <a:path w="755" h="839" extrusionOk="0">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avLst/>
              <a:gdLst/>
              <a:ahLst/>
              <a:cxnLst/>
              <a:rect l="l" t="t" r="r" b="b"/>
              <a:pathLst>
                <a:path w="738" h="839" extrusionOk="0">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avLst/>
              <a:gdLst/>
              <a:ahLst/>
              <a:cxnLst/>
              <a:rect l="l" t="t" r="r" b="b"/>
              <a:pathLst>
                <a:path w="1391" h="1408" extrusionOk="0">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avLst/>
              <a:gdLst/>
              <a:ahLst/>
              <a:cxnLst/>
              <a:rect l="l" t="t" r="r" b="b"/>
              <a:pathLst>
                <a:path w="755" h="839" extrusionOk="0">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avLst/>
              <a:gdLst/>
              <a:ahLst/>
              <a:cxnLst/>
              <a:rect l="l" t="t" r="r" b="b"/>
              <a:pathLst>
                <a:path w="755" h="839" extrusionOk="0">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avLst/>
              <a:gdLst/>
              <a:ahLst/>
              <a:cxnLst/>
              <a:rect l="l" t="t" r="r" b="b"/>
              <a:pathLst>
                <a:path w="1391" h="1408" extrusionOk="0">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60000"/>
              </a:lnSpc>
              <a:spcBef>
                <a:spcPts val="0"/>
              </a:spcBef>
              <a:spcAft>
                <a:spcPts val="0"/>
              </a:spcAft>
              <a:buClr>
                <a:srgbClr val="253746"/>
              </a:buClr>
              <a:buSzPts val="5270"/>
              <a:buFont typeface="Arial"/>
              <a:buNone/>
            </a:pPr>
            <a:r>
              <a:rPr lang="en" sz="3600" b="0" i="0" u="none" strike="noStrike" cap="none" dirty="0">
                <a:solidFill>
                  <a:srgbClr val="253746"/>
                </a:solidFill>
                <a:latin typeface="Inter Black"/>
                <a:ea typeface="Inter Black"/>
                <a:cs typeface="Inter Black"/>
                <a:sym typeface="Inter Black"/>
              </a:rPr>
              <a:t>$4</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
                  </a:ext>
                </a:extLst>
              </a:rPr>
              <a:t>,400</a:t>
            </a:r>
            <a:endParaRPr sz="3600" b="0" i="0" u="none" strike="noStrike" cap="none" dirty="0">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$8</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3"/>
                  </a:ext>
                </a:extLst>
              </a:rPr>
              <a:t>,750</a:t>
            </a:r>
            <a:endParaRPr sz="3600" b="0" i="0" u="none" strike="noStrike" cap="none" dirty="0">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00" b="0" i="0" u="none" strike="noStrike" cap="none">
                <a:solidFill>
                  <a:srgbClr val="253746"/>
                </a:solidFill>
                <a:latin typeface="Inter"/>
                <a:ea typeface="Inter"/>
                <a:cs typeface="Inter"/>
                <a:sym typeface="Inter"/>
              </a:rPr>
              <a:t>Catch-up for over age 55:</a:t>
            </a:r>
            <a:endParaRPr sz="1600" b="0" i="0" u="none" strike="noStrike" cap="non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a:solidFill>
                  <a:srgbClr val="253746"/>
                </a:solidFill>
                <a:latin typeface="Inter Black"/>
                <a:ea typeface="Inter Black"/>
                <a:cs typeface="Inter Black"/>
                <a:sym typeface="Inter Black"/>
              </a:rPr>
              <a:t>$1,000</a:t>
            </a:r>
            <a:endParaRPr sz="3600" b="0" i="0" u="none" strike="noStrike" cap="non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4D4D4F"/>
                </a:solidFill>
                <a:latin typeface="Inter"/>
                <a:ea typeface="Inter"/>
                <a:cs typeface="Inter"/>
                <a:sym typeface="Inter"/>
              </a:rPr>
              <a:t>Contributions: </a:t>
            </a:r>
            <a:endParaRPr sz="1600" b="0" i="0" u="none" strike="noStrike" cap="none">
              <a:solidFill>
                <a:srgbClr val="000000"/>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1" i="0" u="none" strike="noStrike" cap="none">
                <a:solidFill>
                  <a:srgbClr val="4D4D4F"/>
                </a:solidFill>
                <a:latin typeface="Inter"/>
                <a:ea typeface="Inter"/>
                <a:cs typeface="Inter"/>
                <a:sym typeface="Inter"/>
              </a:rPr>
              <a:t>Pre-tax employer contributions - Individual ($X,XXX) Family ($X,XXX)</a:t>
            </a:r>
            <a:endParaRPr sz="1500" b="1" i="0" u="none" strike="noStrike" cap="none">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Pre-tax employee payroll contributions </a:t>
            </a:r>
            <a:endParaRPr sz="1500" b="0" i="0" u="none" strike="noStrike" cap="none">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Post-tax employee contributions outside of payroll deductions</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56"/>
        <p:cNvGrpSpPr/>
        <p:nvPr/>
      </p:nvGrpSpPr>
      <p:grpSpPr>
        <a:xfrm>
          <a:off x="0" y="0"/>
          <a:ext cx="0" cy="0"/>
          <a:chOff x="0" y="0"/>
          <a:chExt cx="0" cy="0"/>
        </a:xfrm>
      </p:grpSpPr>
      <p:sp>
        <p:nvSpPr>
          <p:cNvPr id="10757" name="Google Shape;10757;p6"/>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 savings account.</a:t>
            </a:r>
            <a:endParaRPr sz="1400" b="1" i="0" u="none" strike="noStrike" cap="non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a:solidFill>
                  <a:srgbClr val="253746"/>
                </a:solidFill>
                <a:latin typeface="Inter Black"/>
                <a:ea typeface="Inter Black"/>
                <a:cs typeface="Inter Black"/>
                <a:sym typeface="Inter Black"/>
              </a:rPr>
              <a:t>$1,215</a:t>
            </a:r>
            <a:endParaRPr sz="195" b="0" i="0" u="none" strike="noStrike" cap="non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a:solidFill>
                  <a:srgbClr val="253746"/>
                </a:solidFill>
                <a:latin typeface="Inter"/>
                <a:ea typeface="Inter"/>
                <a:cs typeface="Inter"/>
                <a:sym typeface="Inter"/>
              </a:rPr>
              <a:t>GROSS ANNUAL PAY…………. $60,000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TAX RATE (18%) ………..…..…. -$10,800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NET ANNUAL PAY ………..…..  $49,200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HEALTHCARE EXPENSES …… -$6,750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FINAL TAKE-HOME PAY ……..$42,450</a:t>
            </a:r>
            <a:endParaRPr sz="900" b="0" i="0" u="none" strike="noStrike" cap="none">
              <a:solidFill>
                <a:srgbClr val="253746"/>
              </a:solidFill>
              <a:latin typeface="Inter"/>
              <a:ea typeface="Inter"/>
              <a:cs typeface="Inter"/>
              <a:sym typeface="Inter"/>
            </a:endParaRPr>
          </a:p>
          <a:p>
            <a:pPr marL="0" marR="0" lvl="0" indent="0" algn="l" rtl="0">
              <a:lnSpc>
                <a:spcPct val="150000"/>
              </a:lnSpc>
              <a:spcBef>
                <a:spcPts val="0"/>
              </a:spcBef>
              <a:spcAft>
                <a:spcPts val="0"/>
              </a:spcAft>
              <a:buClr>
                <a:srgbClr val="253746"/>
              </a:buClr>
              <a:buSzPts val="900"/>
              <a:buFont typeface="Arial"/>
              <a:buNone/>
            </a:pPr>
            <a:endParaRPr sz="900" b="0" i="0" u="none" strike="noStrike" cap="non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a:solidFill>
                  <a:srgbClr val="253746"/>
                </a:solidFill>
                <a:latin typeface="Inter"/>
                <a:ea typeface="Inter"/>
                <a:cs typeface="Inter"/>
                <a:sym typeface="Inter"/>
              </a:rPr>
              <a:t>GROSS ANNUAL PAY…………..… $60,000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ANNUAL HSA CONTRIBUTION …-$6,750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ADJUSTED GROSS PAY …….…....$53,250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TAX RATE (18%) ……………..…….. -$9,585</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FINAL TAKE-HOME PAY …...…... $43,665</a:t>
            </a:r>
            <a:endParaRPr sz="1400" b="0" i="0" u="none" strike="noStrike" cap="non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sz="900" b="0" i="0" u="none" strike="noStrike" cap="non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dk2"/>
                </a:solidFill>
                <a:latin typeface="Inter Medium"/>
                <a:ea typeface="Inter Medium"/>
                <a:cs typeface="Inter Medium"/>
                <a:sym typeface="Inter Medium"/>
              </a:rPr>
              <a:t>Angela is a 38 year old mother of three kids with a full-time career</a:t>
            </a:r>
            <a:endParaRPr sz="1300" b="0" i="0" u="none" strike="noStrike" cap="non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l="6185" t="10458" r="59297"/>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3079</Words>
  <Application>Microsoft Office PowerPoint</Application>
  <PresentationFormat>On-screen Show (16:9)</PresentationFormat>
  <Paragraphs>267</Paragraphs>
  <Slides>20</Slides>
  <Notes>20</Notes>
  <HiddenSlides>1</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20</vt:i4>
      </vt:variant>
    </vt:vector>
  </HeadingPairs>
  <TitlesOfParts>
    <vt:vector size="35" baseType="lpstr">
      <vt:lpstr>Arial</vt:lpstr>
      <vt:lpstr>Inter ExtraBold</vt:lpstr>
      <vt:lpstr>Times New Roman</vt:lpstr>
      <vt:lpstr>Open Sans</vt:lpstr>
      <vt:lpstr>Roboto Condensed</vt:lpstr>
      <vt:lpstr>Calibri</vt:lpstr>
      <vt:lpstr>Inter</vt:lpstr>
      <vt:lpstr>Inter Black</vt:lpstr>
      <vt:lpstr>Inter Medium</vt:lpstr>
      <vt:lpstr>WEX Theme 2022</vt:lpstr>
      <vt:lpstr>WEX Theme 2022</vt:lpstr>
      <vt:lpstr>WEX Theme 2022</vt:lpstr>
      <vt:lpstr>1_WEX Theme 2022</vt:lpstr>
      <vt:lpstr>3_WEX Theme 2022</vt:lpstr>
      <vt:lpstr>Office Theme</vt:lpstr>
      <vt:lpstr>Client Name</vt:lpstr>
      <vt:lpstr>Health savings account</vt:lpstr>
      <vt:lpstr>What is a health savings account (HSA)?</vt:lpstr>
      <vt:lpstr>Eligibility </vt:lpstr>
      <vt:lpstr>Tax advantages</vt:lpstr>
      <vt:lpstr>What does an HSA cover? </vt:lpstr>
      <vt:lpstr>Benefits after age 65</vt:lpstr>
      <vt:lpstr>Annual Contribution limit </vt:lpstr>
      <vt:lpstr>Meet Angela</vt:lpstr>
      <vt:lpstr>PowerPoint Presentation</vt:lpstr>
      <vt:lpstr>Investment options</vt:lpstr>
      <vt:lpstr>Your role </vt:lpstr>
      <vt:lpstr>WEX benefits card</vt:lpstr>
      <vt:lpstr>Accessing your HSA funds</vt:lpstr>
      <vt:lpstr>Financial wellness through your HSA </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1</cp:revision>
  <dcterms:modified xsi:type="dcterms:W3CDTF">2025-05-29T18:43:35Z</dcterms:modified>
</cp:coreProperties>
</file>