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8"/>
  </p:notesMasterIdLst>
  <p:sldIdLst>
    <p:sldId id="256" r:id="rId11"/>
    <p:sldId id="258" r:id="rId12"/>
    <p:sldId id="259" r:id="rId13"/>
    <p:sldId id="260" r:id="rId14"/>
    <p:sldId id="273" r:id="rId15"/>
    <p:sldId id="272" r:id="rId16"/>
    <p:sldId id="261" r:id="rId17"/>
    <p:sldId id="262" r:id="rId18"/>
    <p:sldId id="263" r:id="rId19"/>
    <p:sldId id="264" r:id="rId20"/>
    <p:sldId id="265" r:id="rId21"/>
    <p:sldId id="266" r:id="rId22"/>
    <p:sldId id="267" r:id="rId23"/>
    <p:sldId id="268" r:id="rId24"/>
    <p:sldId id="269" r:id="rId25"/>
    <p:sldId id="270" r:id="rId26"/>
    <p:sldId id="271" r:id="rId27"/>
  </p:sldIdLst>
  <p:sldSz cx="9144000" cy="5143500" type="screen16x9"/>
  <p:notesSz cx="6858000" cy="9144000"/>
  <p:embeddedFontLst>
    <p:embeddedFont>
      <p:font typeface="Calibri" panose="020F0502020204030204" pitchFamily="34" charset="0"/>
      <p:regular r:id="rId29"/>
      <p:bold r:id="rId30"/>
      <p:italic r:id="rId31"/>
      <p:boldItalic r:id="rId32"/>
    </p:embeddedFont>
    <p:embeddedFont>
      <p:font typeface="Inter" panose="02000503000000020004" pitchFamily="2" charset="0"/>
      <p:regular r:id="rId33"/>
      <p:bold r:id="rId34"/>
      <p:italic r:id="rId35"/>
      <p:boldItalic r:id="rId36"/>
    </p:embeddedFont>
    <p:embeddedFont>
      <p:font typeface="Inter Medium" panose="02000503000000020004" pitchFamily="2" charset="0"/>
      <p:regular r:id="rId37"/>
      <p:bold r:id="rId38"/>
      <p:italic r:id="rId39"/>
      <p:boldItalic r:id="rId40"/>
    </p:embeddedFont>
    <p:embeddedFont>
      <p:font typeface="Inter SemiBold" panose="02000503000000020004" pitchFamily="2" charset="0"/>
      <p:regular r:id="rId41"/>
      <p:bold r:id="rId42"/>
      <p:italic r:id="rId43"/>
      <p:boldItalic r:id="rId44"/>
    </p:embeddedFont>
    <p:embeddedFont>
      <p:font typeface="Manrope SemiBold" panose="020B0604020202020204" charset="0"/>
      <p:regular r:id="rId45"/>
      <p:bold r:id="rId46"/>
    </p:embeddedFont>
    <p:embeddedFont>
      <p:font typeface="Poppins" panose="00000500000000000000" pitchFamily="2" charset="0"/>
      <p:regular r:id="rId47"/>
      <p:bold r:id="rId48"/>
      <p:italic r:id="rId49"/>
      <p:boldItalic r:id="rId50"/>
    </p:embeddedFont>
    <p:embeddedFont>
      <p:font typeface="Poppins ExtraBold" panose="00000900000000000000" pitchFamily="2" charset="0"/>
      <p:bold r:id="rId51"/>
      <p:boldItalic r:id="rId52"/>
    </p:embeddedFont>
    <p:embeddedFont>
      <p:font typeface="Poppins Medium" panose="00000600000000000000" pitchFamily="2" charset="0"/>
      <p:regular r:id="rId53"/>
      <p:bold r:id="rId54"/>
      <p:italic r:id="rId55"/>
      <p:boldItalic r:id="rId56"/>
    </p:embeddedFont>
    <p:embeddedFont>
      <p:font typeface="Poppins SemiBold" panose="00000700000000000000" pitchFamily="2" charset="0"/>
      <p:regular r:id="rId57"/>
      <p:bold r:id="rId58"/>
      <p:italic r:id="rId59"/>
      <p:boldItalic r:id="rId60"/>
    </p:embeddedFont>
  </p:embeddedFontLst>
  <p:custDataLst>
    <p:custData r:id="rId5"/>
    <p:custData r:id="rId1"/>
    <p:custData r:id="rId3"/>
    <p:custData r:id="rId6"/>
    <p:custData r:id="rId4"/>
    <p:custData r:id="rId7"/>
    <p:custData r:id="rId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582" autoAdjust="0"/>
  </p:normalViewPr>
  <p:slideViewPr>
    <p:cSldViewPr snapToGrid="0">
      <p:cViewPr varScale="1">
        <p:scale>
          <a:sx n="95" d="100"/>
          <a:sy n="95" d="100"/>
        </p:scale>
        <p:origin x="206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font" Target="fonts/font11.fntdata"/><Relationship Id="rId21" Type="http://schemas.openxmlformats.org/officeDocument/2006/relationships/slide" Target="slides/slide11.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font" Target="fonts/font27.fntdata"/><Relationship Id="rId63"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font" Target="fonts/font1.fntdata"/><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font" Target="fonts/font30.fntdata"/><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font" Target="fonts/font28.fntdata"/><Relationship Id="rId64" Type="http://schemas.openxmlformats.org/officeDocument/2006/relationships/tableStyles" Target="tableStyles.xml"/><Relationship Id="rId8" Type="http://schemas.openxmlformats.org/officeDocument/2006/relationships/slideMaster" Target="slideMasters/slideMaster1.xml"/><Relationship Id="rId51" Type="http://schemas.openxmlformats.org/officeDocument/2006/relationships/font" Target="fonts/font23.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openxmlformats.org/officeDocument/2006/relationships/font" Target="fonts/font31.fntdata"/><Relationship Id="rId20" Type="http://schemas.openxmlformats.org/officeDocument/2006/relationships/slide" Target="slides/slide10.xml"/><Relationship Id="rId41" Type="http://schemas.openxmlformats.org/officeDocument/2006/relationships/font" Target="fonts/font13.fntdata"/><Relationship Id="rId54" Type="http://schemas.openxmlformats.org/officeDocument/2006/relationships/font" Target="fonts/font26.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font" Target="fonts/font29.fntdata"/><Relationship Id="rId10" Type="http://schemas.openxmlformats.org/officeDocument/2006/relationships/slideMaster" Target="slideMasters/slideMaster3.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 Id="rId60" Type="http://schemas.openxmlformats.org/officeDocument/2006/relationships/font" Target="fonts/font32.fntdata"/><Relationship Id="rId4" Type="http://schemas.openxmlformats.org/officeDocument/2006/relationships/customXml" Target="../customXml/item4.xml"/><Relationship Id="rId9"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Dependent Care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Now let us cover your dependent care flexible spending account, what it is, and how you can leverage this tax free account.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p:txBody>
      </p:sp>
      <p:sp>
        <p:nvSpPr>
          <p:cNvPr id="3114" name="Google Shape;3114;g3d44413d25b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44413d25b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dependent care FSA  is a benefit that allows you to put aside a portion of your paycheck before taxes for eligible dependent care expenses each year.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The dependent care FSA lets you pay for eligible dependent care expenses while you reap the benefits of additional tax savings. You are spending the money either way. This way, eligible childcare and other dependent care costs are a little less.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either use the funds as they are contributed to your dependent care account, OR choose to save strategically, and submit all of your dependent care expenses at the end of the plan year for one lump sum reimbursement to give yourself a hard-earned “bonus” at the end of the year.</a:t>
            </a:r>
            <a:endParaRPr>
              <a:solidFill>
                <a:schemeClr val="dk1"/>
              </a:solidFill>
              <a:latin typeface="Inter"/>
              <a:ea typeface="Inter"/>
              <a:cs typeface="Inter"/>
              <a:sym typeface="Inte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6"/>
        <p:cNvGrpSpPr/>
        <p:nvPr/>
      </p:nvGrpSpPr>
      <p:grpSpPr>
        <a:xfrm>
          <a:off x="0" y="0"/>
          <a:ext cx="0" cy="0"/>
          <a:chOff x="0" y="0"/>
          <a:chExt cx="0" cy="0"/>
        </a:xfrm>
      </p:grpSpPr>
      <p:sp>
        <p:nvSpPr>
          <p:cNvPr id="3157" name="Google Shape;3157;g3dd3053531a_0_3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8" name="Google Shape;3158;g3dd3053531a_0_3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1" dirty="0">
                <a:solidFill>
                  <a:schemeClr val="dk1"/>
                </a:solidFill>
                <a:latin typeface="Inter"/>
                <a:ea typeface="Inter"/>
                <a:cs typeface="Inter"/>
                <a:sym typeface="Inter"/>
              </a:rPr>
              <a:t>(Remove slide if following the updated $7,500 contribution limit) </a:t>
            </a: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dependent care FSA can be used to pay for out-of-pocket daycare expenses, after-school programs, and day camp programs for dependents up to the age of 13. It also covers costs for disabled spouse or dependents of any age.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household can elect up to </a:t>
            </a:r>
            <a:r>
              <a:rPr lang="en" sz="1200" b="1" dirty="0">
                <a:solidFill>
                  <a:schemeClr val="dk1"/>
                </a:solidFill>
                <a:latin typeface="Inter"/>
                <a:ea typeface="Inter"/>
                <a:cs typeface="Inter"/>
                <a:sym typeface="Inter"/>
              </a:rPr>
              <a:t>$5,000 </a:t>
            </a:r>
            <a:r>
              <a:rPr lang="en" sz="1200" dirty="0">
                <a:solidFill>
                  <a:schemeClr val="dk1"/>
                </a:solidFill>
                <a:latin typeface="Inter"/>
                <a:ea typeface="Inter"/>
                <a:cs typeface="Inter"/>
                <a:sym typeface="Inter"/>
              </a:rPr>
              <a:t>maximum annually through the Dependent Care FSA</a:t>
            </a:r>
            <a:r>
              <a:rPr lang="en" sz="1200" b="1" dirty="0">
                <a:solidFill>
                  <a:schemeClr val="dk1"/>
                </a:solidFill>
                <a:latin typeface="Inter"/>
                <a:ea typeface="Inter"/>
                <a:cs typeface="Inter"/>
                <a:sym typeface="Inter"/>
              </a:rPr>
              <a:t> </a:t>
            </a:r>
            <a:r>
              <a:rPr lang="en" sz="1200" b="0" dirty="0">
                <a:solidFill>
                  <a:schemeClr val="dk1"/>
                </a:solidFill>
                <a:latin typeface="Inter"/>
                <a:ea typeface="Inter"/>
                <a:cs typeface="Inter"/>
                <a:sym typeface="Inter"/>
              </a:rPr>
              <a:t>in</a:t>
            </a:r>
            <a:r>
              <a:rPr lang="en" sz="1200" b="1" dirty="0">
                <a:solidFill>
                  <a:schemeClr val="dk1"/>
                </a:solidFill>
                <a:latin typeface="Inter"/>
                <a:ea typeface="Inter"/>
                <a:cs typeface="Inter"/>
                <a:sym typeface="Inter"/>
              </a:rPr>
              <a:t> 2026.</a:t>
            </a:r>
            <a:endParaRPr sz="1200" b="1"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A household can be a single adult electing </a:t>
            </a:r>
            <a:r>
              <a:rPr lang="en" sz="1200" b="1" dirty="0">
                <a:solidFill>
                  <a:schemeClr val="dk1"/>
                </a:solidFill>
                <a:latin typeface="Inter"/>
                <a:ea typeface="Inter"/>
                <a:cs typeface="Inter"/>
                <a:sym typeface="Inter"/>
              </a:rPr>
              <a:t>$5,000 </a:t>
            </a:r>
            <a:r>
              <a:rPr lang="en" sz="1200" dirty="0">
                <a:solidFill>
                  <a:schemeClr val="dk1"/>
                </a:solidFill>
                <a:latin typeface="Inter"/>
                <a:ea typeface="Inter"/>
                <a:cs typeface="Inter"/>
                <a:sym typeface="Inter"/>
              </a:rPr>
              <a:t>or if you are married or have a domestic partner and elect </a:t>
            </a:r>
            <a:r>
              <a:rPr lang="en" sz="1200" b="1" dirty="0">
                <a:solidFill>
                  <a:schemeClr val="dk1"/>
                </a:solidFill>
                <a:latin typeface="Inter"/>
                <a:ea typeface="Inter"/>
                <a:cs typeface="Inter"/>
                <a:sym typeface="Inter"/>
              </a:rPr>
              <a:t>$5,000 </a:t>
            </a:r>
            <a:r>
              <a:rPr lang="en" sz="1200" dirty="0">
                <a:solidFill>
                  <a:schemeClr val="dk1"/>
                </a:solidFill>
                <a:latin typeface="Inter"/>
                <a:ea typeface="Inter"/>
                <a:cs typeface="Inter"/>
                <a:sym typeface="Inter"/>
              </a:rPr>
              <a:t>total together as a household.</a:t>
            </a: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If you are married but filing separately your total annual election can still not exceed </a:t>
            </a:r>
            <a:r>
              <a:rPr lang="en" sz="1200" b="1" dirty="0">
                <a:solidFill>
                  <a:schemeClr val="dk1"/>
                </a:solidFill>
                <a:latin typeface="Inter"/>
                <a:ea typeface="Inter"/>
                <a:cs typeface="Inter"/>
                <a:sym typeface="Inter"/>
              </a:rPr>
              <a:t>$5,000.</a:t>
            </a:r>
            <a:endParaRPr sz="1200" b="1"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 can contribute dollars to your dependent care FSA  pre tax via your payroll dollars to help pay for qualified dependent care expenses.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We do offer a Recurring Dependent Care Request Form that makes utilizing your dependent care dollars really easy. Simply fill out the form once, submit it to WEX and if approved we will reimburse you every time you contribute to your dependent care account. </a:t>
            </a:r>
            <a:endParaRPr sz="1200" dirty="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6"/>
        <p:cNvGrpSpPr/>
        <p:nvPr/>
      </p:nvGrpSpPr>
      <p:grpSpPr>
        <a:xfrm>
          <a:off x="0" y="0"/>
          <a:ext cx="0" cy="0"/>
          <a:chOff x="0" y="0"/>
          <a:chExt cx="0" cy="0"/>
        </a:xfrm>
      </p:grpSpPr>
      <p:sp>
        <p:nvSpPr>
          <p:cNvPr id="3157" name="Google Shape;3157;g3dd3053531a_0_3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8" name="Google Shape;3158;g3dd3053531a_0_3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1" dirty="0">
                <a:solidFill>
                  <a:schemeClr val="dk1"/>
                </a:solidFill>
                <a:latin typeface="Inter"/>
                <a:ea typeface="Inter"/>
                <a:cs typeface="Inter"/>
                <a:sym typeface="Inter"/>
              </a:rPr>
              <a:t>(Remove slide if following the previous $5,000 contribution limit) </a:t>
            </a: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dependent care FSA can be used to pay for out-of-pocket daycare expenses, after-school programs, and day camp programs for dependents up to the age of 13. It also covers costs for disabled spouse or dependents of any age.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Your household can elect up to </a:t>
            </a:r>
            <a:r>
              <a:rPr lang="en" sz="1200" b="1" dirty="0">
                <a:solidFill>
                  <a:schemeClr val="dk1"/>
                </a:solidFill>
                <a:latin typeface="Inter"/>
                <a:ea typeface="Inter"/>
                <a:cs typeface="Inter"/>
                <a:sym typeface="Inter"/>
              </a:rPr>
              <a:t>$7,500 </a:t>
            </a:r>
            <a:r>
              <a:rPr lang="en" sz="1200" dirty="0">
                <a:solidFill>
                  <a:schemeClr val="dk1"/>
                </a:solidFill>
                <a:latin typeface="Inter"/>
                <a:ea typeface="Inter"/>
                <a:cs typeface="Inter"/>
                <a:sym typeface="Inter"/>
              </a:rPr>
              <a:t>maximum annually through the Dependent Care FSA in </a:t>
            </a:r>
            <a:r>
              <a:rPr lang="en" sz="1200" b="1" dirty="0">
                <a:solidFill>
                  <a:schemeClr val="dk1"/>
                </a:solidFill>
                <a:latin typeface="Inter"/>
                <a:ea typeface="Inter"/>
                <a:cs typeface="Inter"/>
                <a:sym typeface="Inter"/>
              </a:rPr>
              <a:t>2026.</a:t>
            </a:r>
            <a:endParaRPr sz="1200" b="1"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A household can be a single adult electing </a:t>
            </a:r>
            <a:r>
              <a:rPr lang="en" sz="1200" b="1" dirty="0">
                <a:solidFill>
                  <a:schemeClr val="dk1"/>
                </a:solidFill>
                <a:latin typeface="Inter"/>
                <a:ea typeface="Inter"/>
                <a:cs typeface="Inter"/>
                <a:sym typeface="Inter"/>
              </a:rPr>
              <a:t>$7,500</a:t>
            </a:r>
            <a:r>
              <a:rPr lang="en" sz="1200" dirty="0">
                <a:solidFill>
                  <a:schemeClr val="dk1"/>
                </a:solidFill>
                <a:latin typeface="Inter"/>
                <a:ea typeface="Inter"/>
                <a:cs typeface="Inter"/>
                <a:sym typeface="Inter"/>
              </a:rPr>
              <a:t> or if you are married or have a domestic partner and elect </a:t>
            </a:r>
            <a:r>
              <a:rPr lang="en" sz="1200" b="1" dirty="0">
                <a:solidFill>
                  <a:schemeClr val="dk1"/>
                </a:solidFill>
                <a:latin typeface="Inter"/>
                <a:ea typeface="Inter"/>
                <a:cs typeface="Inter"/>
                <a:sym typeface="Inter"/>
              </a:rPr>
              <a:t>$7,500</a:t>
            </a:r>
            <a:r>
              <a:rPr lang="en" sz="1200" dirty="0">
                <a:solidFill>
                  <a:schemeClr val="dk1"/>
                </a:solidFill>
                <a:latin typeface="Inter"/>
                <a:ea typeface="Inter"/>
                <a:cs typeface="Inter"/>
                <a:sym typeface="Inter"/>
              </a:rPr>
              <a:t> total together as a household.</a:t>
            </a:r>
            <a:endParaRPr sz="1200"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If you are married but filing separately your total annual election can still not exceed </a:t>
            </a:r>
            <a:r>
              <a:rPr lang="en" sz="1200" b="1" dirty="0">
                <a:solidFill>
                  <a:schemeClr val="dk1"/>
                </a:solidFill>
                <a:latin typeface="Inter"/>
                <a:ea typeface="Inter"/>
                <a:cs typeface="Inter"/>
                <a:sym typeface="Inter"/>
              </a:rPr>
              <a:t>$7,500.</a:t>
            </a:r>
            <a:endParaRPr sz="1200" b="1"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You can contribute dollars to your dependent care FSA  pre tax via your payroll dollars to help pay for qualified dependent care expenses.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Inter"/>
                <a:ea typeface="Inter"/>
                <a:cs typeface="Inter"/>
                <a:sym typeface="Inter"/>
              </a:rPr>
              <a:t>We do offer a Recurring Dependent Care Request Form that makes utilizing your dependent care dollars really easy. Simply fill out the form once, submit it to WEX and if approved we will reimburse you every time you contribute to your dependent care account. </a:t>
            </a:r>
            <a:endParaRPr sz="1200" dirty="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7"/>
        <p:cNvGrpSpPr/>
        <p:nvPr/>
      </p:nvGrpSpPr>
      <p:grpSpPr>
        <a:xfrm>
          <a:off x="0" y="0"/>
          <a:ext cx="0" cy="0"/>
          <a:chOff x="0" y="0"/>
          <a:chExt cx="0" cy="0"/>
        </a:xfrm>
      </p:grpSpPr>
      <p:sp>
        <p:nvSpPr>
          <p:cNvPr id="3168" name="Google Shape;3168;g3dd3053531a_0_3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9" name="Google Shape;3169;g3dd3053531a_0_3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200" b="1" dirty="0">
                <a:solidFill>
                  <a:schemeClr val="dk1"/>
                </a:solidFill>
                <a:latin typeface="Inter"/>
                <a:ea typeface="Inter"/>
                <a:cs typeface="Inter"/>
                <a:sym typeface="Inter"/>
              </a:rPr>
              <a:t>(Remove slide if following the updated $7,500 contribution limit) </a:t>
            </a: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Let us review a real life example of how having a dependent care FSA can save you money.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Meet Kenneth. Kenneth is a 36 year old single father with 2 children in daycare.</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He is enrolled in an dependent care FSA and makes an annual contribution of $5,000</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Since his dependent care FSA contributions are taken out pre-tax his actual taxable income is lowered which means he has more take-home pay then if he didn’t have an dependent care FSA.</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For Kenneth this means an additional $900 dollars he gets to keep and take home. </a:t>
            </a:r>
            <a:endParaRPr dirty="0">
              <a:solidFill>
                <a:schemeClr val="dk1"/>
              </a:solidFill>
              <a:latin typeface="Inter"/>
              <a:ea typeface="Inter"/>
              <a:cs typeface="Inter"/>
              <a:sym typeface="Inte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7"/>
        <p:cNvGrpSpPr/>
        <p:nvPr/>
      </p:nvGrpSpPr>
      <p:grpSpPr>
        <a:xfrm>
          <a:off x="0" y="0"/>
          <a:ext cx="0" cy="0"/>
          <a:chOff x="0" y="0"/>
          <a:chExt cx="0" cy="0"/>
        </a:xfrm>
      </p:grpSpPr>
      <p:sp>
        <p:nvSpPr>
          <p:cNvPr id="3168" name="Google Shape;3168;g3dd3053531a_0_3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9" name="Google Shape;3169;g3dd3053531a_0_3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200" b="1" dirty="0">
                <a:solidFill>
                  <a:schemeClr val="dk1"/>
                </a:solidFill>
                <a:latin typeface="Inter"/>
                <a:ea typeface="Inter"/>
                <a:cs typeface="Inter"/>
                <a:sym typeface="Inter"/>
              </a:rPr>
              <a:t>(Remove slide if following the previous $5,000 contribution limit) </a:t>
            </a: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lang="en"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Let us review a real life example of how having a dependent care FSA can save you money. </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Meet Kenneth. Kenneth is a 36 year old single father with 2 children in daycare.</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He is enrolled in an dependent care FSA and makes an annual contribution of $7,500</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Since his dependent care FSA contributions are taken out pre-tax his actual taxable income is lowered which means he has more take-home pay then if he didn’t have an dependent care FSA.</a:t>
            </a: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dirty="0">
                <a:solidFill>
                  <a:schemeClr val="dk1"/>
                </a:solidFill>
                <a:latin typeface="Inter"/>
                <a:ea typeface="Inter"/>
                <a:cs typeface="Inter"/>
                <a:sym typeface="Inter"/>
              </a:rPr>
              <a:t>For Kenneth this means an additional $1,350 dollars he gets to keep and take home. </a:t>
            </a:r>
            <a:endParaRPr dirty="0">
              <a:solidFill>
                <a:schemeClr val="dk1"/>
              </a:solidFill>
              <a:latin typeface="Inter"/>
              <a:ea typeface="Inter"/>
              <a:cs typeface="Inter"/>
              <a:sym typeface="Inte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0"/>
        <p:cNvGrpSpPr/>
        <p:nvPr/>
      </p:nvGrpSpPr>
      <p:grpSpPr>
        <a:xfrm>
          <a:off x="0" y="0"/>
          <a:ext cx="0" cy="0"/>
          <a:chOff x="0" y="0"/>
          <a:chExt cx="0" cy="0"/>
        </a:xfrm>
      </p:grpSpPr>
      <p:sp>
        <p:nvSpPr>
          <p:cNvPr id="3191" name="Google Shape;3191;g3dd3053531a_0_3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2" name="Google Shape;3192;g3dd3053531a_0_3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dirty="0">
                <a:solidFill>
                  <a:schemeClr val="dk1"/>
                </a:solidFill>
                <a:latin typeface="Inter"/>
                <a:ea typeface="Inter"/>
                <a:cs typeface="Inter"/>
                <a:sym typeface="Inter"/>
              </a:rPr>
              <a:t>(Remove slide if there is NO grace period) </a:t>
            </a:r>
            <a:endParaRPr b="1"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dirty="0">
                <a:solidFill>
                  <a:schemeClr val="dk1"/>
                </a:solidFill>
                <a:latin typeface="Inter"/>
                <a:ea typeface="Inter"/>
                <a:cs typeface="Inter"/>
                <a:sym typeface="Inter"/>
              </a:rPr>
              <a:t>Your plan year runs from </a:t>
            </a:r>
            <a:r>
              <a:rPr lang="en" b="1" dirty="0">
                <a:solidFill>
                  <a:schemeClr val="dk1"/>
                </a:solidFill>
                <a:latin typeface="Inter"/>
                <a:ea typeface="Inter"/>
                <a:cs typeface="Inter"/>
                <a:sym typeface="Inter"/>
              </a:rPr>
              <a:t>January 1</a:t>
            </a:r>
            <a:r>
              <a:rPr lang="en" b="1" baseline="30000" dirty="0">
                <a:solidFill>
                  <a:schemeClr val="dk1"/>
                </a:solidFill>
                <a:latin typeface="Inter"/>
                <a:ea typeface="Inter"/>
                <a:cs typeface="Inter"/>
                <a:sym typeface="Inter"/>
              </a:rPr>
              <a:t>st</a:t>
            </a:r>
            <a:r>
              <a:rPr lang="en" b="1" dirty="0">
                <a:solidFill>
                  <a:schemeClr val="dk1"/>
                </a:solidFill>
                <a:latin typeface="Inter"/>
                <a:ea typeface="Inter"/>
                <a:cs typeface="Inter"/>
                <a:sym typeface="Inter"/>
              </a:rPr>
              <a:t> to December 31</a:t>
            </a:r>
            <a:r>
              <a:rPr lang="en" b="1" baseline="30000" dirty="0">
                <a:solidFill>
                  <a:schemeClr val="dk1"/>
                </a:solidFill>
                <a:latin typeface="Inter"/>
                <a:ea typeface="Inter"/>
                <a:cs typeface="Inter"/>
                <a:sym typeface="Inter"/>
              </a:rPr>
              <a:t>st</a:t>
            </a:r>
            <a:r>
              <a:rPr lang="en" b="1" dirty="0">
                <a:solidFill>
                  <a:schemeClr val="dk1"/>
                </a:solidFill>
                <a:latin typeface="Inter"/>
                <a:ea typeface="Inter"/>
                <a:cs typeface="Inter"/>
                <a:sym typeface="Inter"/>
              </a:rPr>
              <a:t> 2026 </a:t>
            </a:r>
            <a:r>
              <a:rPr lang="en" dirty="0">
                <a:solidFill>
                  <a:schemeClr val="dk1"/>
                </a:solidFill>
                <a:latin typeface="Inter"/>
                <a:ea typeface="Inter"/>
                <a:cs typeface="Inter"/>
                <a:sym typeface="Inter"/>
              </a:rPr>
              <a:t>and your company offers a grace period, which means you have until </a:t>
            </a:r>
            <a:r>
              <a:rPr lang="en" b="1" dirty="0">
                <a:solidFill>
                  <a:schemeClr val="dk1"/>
                </a:solidFill>
                <a:latin typeface="Inter"/>
                <a:ea typeface="Inter"/>
                <a:cs typeface="Inter"/>
                <a:sym typeface="Inter"/>
              </a:rPr>
              <a:t>March 15, 2027 </a:t>
            </a:r>
            <a:r>
              <a:rPr lang="en" dirty="0">
                <a:solidFill>
                  <a:schemeClr val="dk1"/>
                </a:solidFill>
                <a:latin typeface="Inter"/>
                <a:ea typeface="Inter"/>
                <a:cs typeface="Inter"/>
                <a:sym typeface="Inter"/>
              </a:rPr>
              <a:t>to incur services. </a:t>
            </a:r>
            <a:endParaRPr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dirty="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dirty="0">
                <a:solidFill>
                  <a:schemeClr val="dk1"/>
                </a:solidFill>
                <a:latin typeface="Inter"/>
                <a:ea typeface="Inter"/>
                <a:cs typeface="Inter"/>
                <a:sym typeface="Inter"/>
              </a:rPr>
              <a:t>March 31</a:t>
            </a:r>
            <a:r>
              <a:rPr lang="en" b="1" baseline="30000" dirty="0">
                <a:solidFill>
                  <a:schemeClr val="dk1"/>
                </a:solidFill>
                <a:latin typeface="Inter"/>
                <a:ea typeface="Inter"/>
                <a:cs typeface="Inter"/>
                <a:sym typeface="Inter"/>
              </a:rPr>
              <a:t>st</a:t>
            </a:r>
            <a:r>
              <a:rPr lang="en" b="1" dirty="0">
                <a:solidFill>
                  <a:schemeClr val="dk1"/>
                </a:solidFill>
                <a:latin typeface="Inter"/>
                <a:ea typeface="Inter"/>
                <a:cs typeface="Inter"/>
                <a:sym typeface="Inter"/>
              </a:rPr>
              <a:t> of 2027 </a:t>
            </a:r>
            <a:r>
              <a:rPr lang="en" dirty="0">
                <a:solidFill>
                  <a:schemeClr val="dk1"/>
                </a:solidFill>
                <a:latin typeface="Inter"/>
                <a:ea typeface="Inter"/>
                <a:cs typeface="Inter"/>
                <a:sym typeface="Inter"/>
              </a:rPr>
              <a:t>is your run out date, which means you have until this date to submit all paperwork for claims incurred during the plan year and grace period.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8"/>
        <p:cNvGrpSpPr/>
        <p:nvPr/>
      </p:nvGrpSpPr>
      <p:grpSpPr>
        <a:xfrm>
          <a:off x="0" y="0"/>
          <a:ext cx="0" cy="0"/>
          <a:chOff x="0" y="0"/>
          <a:chExt cx="0" cy="0"/>
        </a:xfrm>
      </p:grpSpPr>
      <p:sp>
        <p:nvSpPr>
          <p:cNvPr id="3229" name="Google Shape;3229;g3dd3053531a_0_3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0" name="Google Shape;3230;g3dd3053531a_0_3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a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6"/>
        <p:cNvGrpSpPr/>
        <p:nvPr/>
      </p:nvGrpSpPr>
      <p:grpSpPr>
        <a:xfrm>
          <a:off x="0" y="0"/>
          <a:ext cx="0" cy="0"/>
          <a:chOff x="0" y="0"/>
          <a:chExt cx="0" cy="0"/>
        </a:xfrm>
      </p:grpSpPr>
      <p:sp>
        <p:nvSpPr>
          <p:cNvPr id="3257" name="Google Shape;3257;g3dd3053531a_0_327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Once you elect a dependent care FSA you cannot change your election unless you have a qualifying event.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qualifying event includes: change in marital status, number of dependents, or a job status change.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For dependent care FSA, another qualifying event includes any changes in daycare cost or a provider change.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have 30 days from the date of your qualifying event to notify </a:t>
            </a:r>
            <a:r>
              <a:rPr lang="en" sz="1200" b="1">
                <a:solidFill>
                  <a:schemeClr val="dk1"/>
                </a:solidFill>
                <a:latin typeface="Inter"/>
                <a:ea typeface="Inter"/>
                <a:cs typeface="Inter"/>
                <a:sym typeface="Inter"/>
              </a:rPr>
              <a:t>your employer</a:t>
            </a:r>
            <a:r>
              <a:rPr lang="en" sz="1200" b="1" i="1">
                <a:solidFill>
                  <a:schemeClr val="dk1"/>
                </a:solidFill>
                <a:latin typeface="Inter"/>
                <a:ea typeface="Inter"/>
                <a:cs typeface="Inter"/>
                <a:sym typeface="Inter"/>
              </a:rPr>
              <a:t> </a:t>
            </a:r>
            <a:r>
              <a:rPr lang="en" sz="1200">
                <a:solidFill>
                  <a:schemeClr val="dk1"/>
                </a:solidFill>
                <a:latin typeface="Inter"/>
                <a:ea typeface="Inter"/>
                <a:cs typeface="Inter"/>
                <a:sym typeface="Inter"/>
              </a:rPr>
              <a:t>to make any election changes. </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
        <p:nvSpPr>
          <p:cNvPr id="3258" name="Google Shape;3258;g3dd3053531a_0_32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7"/>
        <p:cNvGrpSpPr/>
        <p:nvPr/>
      </p:nvGrpSpPr>
      <p:grpSpPr>
        <a:xfrm>
          <a:off x="0" y="0"/>
          <a:ext cx="0" cy="0"/>
          <a:chOff x="0" y="0"/>
          <a:chExt cx="0" cy="0"/>
        </a:xfrm>
      </p:grpSpPr>
      <p:sp>
        <p:nvSpPr>
          <p:cNvPr id="3268" name="Google Shape;3268;g3d44413d25b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9" name="Google Shape;3269;g3d44413d25b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Inter"/>
                <a:ea typeface="Inter"/>
                <a:cs typeface="Inter"/>
                <a:sym typeface="Inter"/>
              </a:rPr>
              <a:t>Your enrollment in any of our plans includes our free benefits debit card. This allows you to easily access your funds right from your wallet to help you minimize the amount of out of pocket spending.</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You also have the option to add your benefits debit card to your mobile wallet, giving you convenient access on the go.</a:t>
            </a:r>
            <a:br>
              <a:rPr lang="en">
                <a:solidFill>
                  <a:schemeClr val="dk1"/>
                </a:solidFill>
                <a:latin typeface="Inter"/>
                <a:ea typeface="Inter"/>
                <a:cs typeface="Inter"/>
                <a:sym typeface="Inter"/>
              </a:rPr>
            </a:b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 already have our debit card, they are good for 3 years, so if you received one within the last 2 years you will not get a new one again next year. We will mail you a new debit card 90 days before the expiration date of your current debit card. All new cards will be good for 4 years.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Regardless if you are enrolled in an DCA or other WEX benefits you will use the same card.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9"/>
        <p:cNvGrpSpPr/>
        <p:nvPr/>
      </p:nvGrpSpPr>
      <p:grpSpPr>
        <a:xfrm>
          <a:off x="0" y="0"/>
          <a:ext cx="0" cy="0"/>
          <a:chOff x="0" y="0"/>
          <a:chExt cx="0" cy="0"/>
        </a:xfrm>
      </p:grpSpPr>
      <p:sp>
        <p:nvSpPr>
          <p:cNvPr id="3290" name="Google Shape;3290;g3d44413d25b_1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1" name="Google Shape;3291;g3d44413d25b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Let's talk a bit about documentation! </a:t>
            </a:r>
            <a:r>
              <a:rPr lang="en" i="1">
                <a:solidFill>
                  <a:schemeClr val="dk1"/>
                </a:solidFill>
                <a:latin typeface="Inter"/>
                <a:ea typeface="Inter"/>
                <a:cs typeface="Inter"/>
                <a:sym typeface="Inter"/>
              </a:rPr>
              <a:t>(say jokingly) </a:t>
            </a:r>
            <a:r>
              <a:rPr lang="en">
                <a:solidFill>
                  <a:schemeClr val="dk1"/>
                </a:solidFill>
                <a:latin typeface="Inter"/>
                <a:ea typeface="Inter"/>
                <a:cs typeface="Inter"/>
                <a:sym typeface="Inter"/>
              </a:rPr>
              <a:t>Everyone loves providing documentation, right?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IRS requires you to provide documentation to make sure the expenses are eligible for reimbursement from your dependent care flexible spending account (dependent care FSA).</a:t>
            </a:r>
            <a:endParaRPr sz="1200">
              <a:solidFill>
                <a:schemeClr val="dk1"/>
              </a:solidFill>
              <a:latin typeface="Inter"/>
              <a:ea typeface="Inter"/>
              <a:cs typeface="Inter"/>
              <a:sym typeface="Inter"/>
            </a:endParaRPr>
          </a:p>
          <a:p>
            <a:pPr marL="0" lvl="0" indent="0" algn="l" rtl="0">
              <a:spcBef>
                <a:spcPts val="0"/>
              </a:spcBef>
              <a:spcAft>
                <a:spcPts val="0"/>
              </a:spcAft>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 can eliminate the need to submit substantiation or file claims throughout the year for dependent care expenses by enrolling in Recurring Dependent Care. This process requires you to submit one form per year for each daycare provider used. The Recurring Dependent Care Request Form must be completed by you and by your daycare provider. The form can be submitted by fax or mail. You will automatically be reimbursed throughout the plan year once your form has been processed.</a:t>
            </a:r>
            <a:endParaRPr sz="1200">
              <a:solidFill>
                <a:schemeClr val="dk1"/>
              </a:solidFill>
              <a:latin typeface="Inter"/>
              <a:ea typeface="Inter"/>
              <a:cs typeface="Inter"/>
              <a:sym typeface="Inter"/>
            </a:endParaRPr>
          </a:p>
          <a:p>
            <a:pPr marL="171450" lvl="0" indent="-9525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Any documentation provided must contain the following information:</a:t>
            </a:r>
            <a:endParaRPr sz="1200">
              <a:solidFill>
                <a:schemeClr val="dk1"/>
              </a:solidFill>
              <a:latin typeface="Inter"/>
              <a:ea typeface="Inter"/>
              <a:cs typeface="Inter"/>
              <a:sym typeface="Inter"/>
            </a:endParaRPr>
          </a:p>
          <a:p>
            <a:pPr marL="171450" lvl="0" indent="-9525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name of the provider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date the service was received</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 description of the service received</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And the dollar amount of the service received.</a:t>
            </a:r>
            <a:endParaRPr sz="1200">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1"/>
        <p:cNvGrpSpPr/>
        <p:nvPr/>
      </p:nvGrpSpPr>
      <p:grpSpPr>
        <a:xfrm>
          <a:off x="0" y="0"/>
          <a:ext cx="0" cy="0"/>
          <a:chOff x="0" y="0"/>
          <a:chExt cx="0" cy="0"/>
        </a:xfrm>
      </p:grpSpPr>
      <p:sp>
        <p:nvSpPr>
          <p:cNvPr id="3302" name="Google Shape;3302;g3d44413d25b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3" name="Google Shape;3303;g3d44413d25b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anything you’ve paid out of pocket, you can also submit claims to be reimbursed by using your mobile app – simply login, select File a Claim and use the easy to follow steps. You can even take a picture of your explanation of benefits or itemized receipt right from your mobile phone!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And of course you can submit a claim thru you online account by following similar steps and uploading your documentation or by submitting the Claim form.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All claims are processed within 2 business days. You can choose to be reimbursed via check in the mail, or set up direct deposit and we’re able to send funds right to your bank account. Direct deposit is provided free of charge and is a quick and easy way to get your reimbursement!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5"/>
        <p:cNvGrpSpPr/>
        <p:nvPr/>
      </p:nvGrpSpPr>
      <p:grpSpPr>
        <a:xfrm>
          <a:off x="0" y="0"/>
          <a:ext cx="0" cy="0"/>
          <a:chOff x="0" y="0"/>
          <a:chExt cx="0" cy="0"/>
        </a:xfrm>
      </p:grpSpPr>
      <p:sp>
        <p:nvSpPr>
          <p:cNvPr id="3336" name="Google Shape;3336;g3d44413d25b_1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7" name="Google Shape;3337;g3d44413d25b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9"/>
        <p:cNvGrpSpPr/>
        <p:nvPr/>
      </p:nvGrpSpPr>
      <p:grpSpPr>
        <a:xfrm>
          <a:off x="0" y="0"/>
          <a:ext cx="0" cy="0"/>
          <a:chOff x="0" y="0"/>
          <a:chExt cx="0" cy="0"/>
        </a:xfrm>
      </p:grpSpPr>
      <p:sp>
        <p:nvSpPr>
          <p:cNvPr id="3370" name="Google Shape;3370;g3d44413d25b_1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1" name="Google Shape;3371;g3d44413d25b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dirty="0">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dirty="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dirty="0">
                <a:solidFill>
                  <a:schemeClr val="dk1"/>
                </a:solidFill>
                <a:latin typeface="Inter"/>
                <a:ea typeface="Inter"/>
                <a:cs typeface="Inter"/>
                <a:sym typeface="Inter"/>
              </a:rPr>
              <a:t>Other great features include: </a:t>
            </a:r>
            <a:endParaRPr dirty="0">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dirty="0">
                <a:solidFill>
                  <a:schemeClr val="dk1"/>
                </a:solidFill>
                <a:latin typeface="Inter"/>
                <a:ea typeface="Inter"/>
                <a:cs typeface="Inter"/>
                <a:sym typeface="Inter"/>
              </a:rPr>
              <a:t>An eligible expense scanner – scan barcodes of items to see if they qualify as an eligible expense. — </a:t>
            </a:r>
            <a:r>
              <a:rPr lang="en" b="1" dirty="0">
                <a:solidFill>
                  <a:schemeClr val="dk1"/>
                </a:solidFill>
                <a:latin typeface="Inter"/>
                <a:ea typeface="Inter"/>
                <a:cs typeface="Inter"/>
                <a:sym typeface="Inter"/>
              </a:rPr>
              <a:t>(Remove if not applicable) </a:t>
            </a:r>
          </a:p>
          <a:p>
            <a:pPr marL="181240" lvl="0" indent="-174890" algn="l" rtl="0">
              <a:lnSpc>
                <a:spcPct val="115000"/>
              </a:lnSpc>
              <a:spcBef>
                <a:spcPts val="0"/>
              </a:spcBef>
              <a:spcAft>
                <a:spcPts val="0"/>
              </a:spcAft>
              <a:buClr>
                <a:schemeClr val="dk1"/>
              </a:buClr>
              <a:buSzPts val="1100"/>
              <a:buChar char="●"/>
            </a:pPr>
            <a:r>
              <a:rPr lang="en" dirty="0">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p>
          <a:p>
            <a:pPr marL="181240" lvl="0" indent="-174890" algn="l" rtl="0">
              <a:lnSpc>
                <a:spcPct val="115000"/>
              </a:lnSpc>
              <a:spcBef>
                <a:spcPts val="0"/>
              </a:spcBef>
              <a:spcAft>
                <a:spcPts val="0"/>
              </a:spcAft>
              <a:buClr>
                <a:schemeClr val="dk1"/>
              </a:buClr>
              <a:buSzPts val="1100"/>
              <a:buChar char="●"/>
            </a:pPr>
            <a:r>
              <a:rPr lang="en" dirty="0">
                <a:solidFill>
                  <a:schemeClr val="dk1"/>
                </a:solidFill>
                <a:latin typeface="Inter"/>
                <a:ea typeface="Inter"/>
                <a:cs typeface="Inter"/>
                <a:sym typeface="Inter"/>
              </a:rPr>
              <a:t>Easily check your account balance or activity at any time, anywhere. </a:t>
            </a:r>
            <a:endParaRPr dirty="0">
              <a:latin typeface="Inter"/>
              <a:ea typeface="Inter"/>
              <a:cs typeface="Inter"/>
              <a:sym typeface="Inte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1"/>
        <p:cNvGrpSpPr/>
        <p:nvPr/>
      </p:nvGrpSpPr>
      <p:grpSpPr>
        <a:xfrm>
          <a:off x="0" y="0"/>
          <a:ext cx="0" cy="0"/>
          <a:chOff x="0" y="0"/>
          <a:chExt cx="0" cy="0"/>
        </a:xfrm>
      </p:grpSpPr>
      <p:sp>
        <p:nvSpPr>
          <p:cNvPr id="3422" name="Google Shape;3422;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3" name="Google Shape;3423;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7"/>
        <p:cNvGrpSpPr/>
        <p:nvPr/>
      </p:nvGrpSpPr>
      <p:grpSpPr>
        <a:xfrm>
          <a:off x="0" y="0"/>
          <a:ext cx="0" cy="0"/>
          <a:chOff x="0" y="0"/>
          <a:chExt cx="0" cy="0"/>
        </a:xfrm>
      </p:grpSpPr>
      <p:sp>
        <p:nvSpPr>
          <p:cNvPr id="3438" name="Google Shape;3438;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439" name="Google Shape;3439;g3d44413d25b_1_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6_Custom Layout 1">
  <p:cSld name="16_Custom Layout 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extLst>
      <p:ext uri="{BB962C8B-B14F-4D97-AF65-F5344CB8AC3E}">
        <p14:creationId xmlns:p14="http://schemas.microsoft.com/office/powerpoint/2010/main" val="137601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image" Target="../media/image1.png"/><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theme" Target="../theme/theme2.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1.xml"/><Relationship Id="rId21" Type="http://schemas.openxmlformats.org/officeDocument/2006/relationships/slideLayout" Target="../slideLayouts/slideLayout136.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63" Type="http://schemas.openxmlformats.org/officeDocument/2006/relationships/slideLayout" Target="../slideLayouts/slideLayout178.xml"/><Relationship Id="rId68" Type="http://schemas.openxmlformats.org/officeDocument/2006/relationships/slideLayout" Target="../slideLayouts/slideLayout183.xml"/><Relationship Id="rId84" Type="http://schemas.openxmlformats.org/officeDocument/2006/relationships/slideLayout" Target="../slideLayouts/slideLayout199.xml"/><Relationship Id="rId89" Type="http://schemas.openxmlformats.org/officeDocument/2006/relationships/slideLayout" Target="../slideLayouts/slideLayout204.xml"/><Relationship Id="rId16" Type="http://schemas.openxmlformats.org/officeDocument/2006/relationships/slideLayout" Target="../slideLayouts/slideLayout131.xml"/><Relationship Id="rId11" Type="http://schemas.openxmlformats.org/officeDocument/2006/relationships/slideLayout" Target="../slideLayouts/slideLayout126.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53" Type="http://schemas.openxmlformats.org/officeDocument/2006/relationships/slideLayout" Target="../slideLayouts/slideLayout168.xml"/><Relationship Id="rId58" Type="http://schemas.openxmlformats.org/officeDocument/2006/relationships/slideLayout" Target="../slideLayouts/slideLayout173.xml"/><Relationship Id="rId74" Type="http://schemas.openxmlformats.org/officeDocument/2006/relationships/slideLayout" Target="../slideLayouts/slideLayout189.xml"/><Relationship Id="rId79" Type="http://schemas.openxmlformats.org/officeDocument/2006/relationships/slideLayout" Target="../slideLayouts/slideLayout194.xml"/><Relationship Id="rId5" Type="http://schemas.openxmlformats.org/officeDocument/2006/relationships/slideLayout" Target="../slideLayouts/slideLayout120.xml"/><Relationship Id="rId90" Type="http://schemas.openxmlformats.org/officeDocument/2006/relationships/slideLayout" Target="../slideLayouts/slideLayout205.xml"/><Relationship Id="rId95" Type="http://schemas.openxmlformats.org/officeDocument/2006/relationships/slideLayout" Target="../slideLayouts/slideLayout210.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64" Type="http://schemas.openxmlformats.org/officeDocument/2006/relationships/slideLayout" Target="../slideLayouts/slideLayout179.xml"/><Relationship Id="rId69" Type="http://schemas.openxmlformats.org/officeDocument/2006/relationships/slideLayout" Target="../slideLayouts/slideLayout184.xml"/><Relationship Id="rId80" Type="http://schemas.openxmlformats.org/officeDocument/2006/relationships/slideLayout" Target="../slideLayouts/slideLayout195.xml"/><Relationship Id="rId85" Type="http://schemas.openxmlformats.org/officeDocument/2006/relationships/slideLayout" Target="../slideLayouts/slideLayout200.xml"/><Relationship Id="rId3" Type="http://schemas.openxmlformats.org/officeDocument/2006/relationships/slideLayout" Target="../slideLayouts/slideLayout118.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59" Type="http://schemas.openxmlformats.org/officeDocument/2006/relationships/slideLayout" Target="../slideLayouts/slideLayout174.xml"/><Relationship Id="rId67" Type="http://schemas.openxmlformats.org/officeDocument/2006/relationships/slideLayout" Target="../slideLayouts/slideLayout182.xml"/><Relationship Id="rId20" Type="http://schemas.openxmlformats.org/officeDocument/2006/relationships/slideLayout" Target="../slideLayouts/slideLayout135.xml"/><Relationship Id="rId41" Type="http://schemas.openxmlformats.org/officeDocument/2006/relationships/slideLayout" Target="../slideLayouts/slideLayout156.xml"/><Relationship Id="rId54" Type="http://schemas.openxmlformats.org/officeDocument/2006/relationships/slideLayout" Target="../slideLayouts/slideLayout169.xml"/><Relationship Id="rId62" Type="http://schemas.openxmlformats.org/officeDocument/2006/relationships/slideLayout" Target="../slideLayouts/slideLayout177.xml"/><Relationship Id="rId70" Type="http://schemas.openxmlformats.org/officeDocument/2006/relationships/slideLayout" Target="../slideLayouts/slideLayout185.xml"/><Relationship Id="rId75" Type="http://schemas.openxmlformats.org/officeDocument/2006/relationships/slideLayout" Target="../slideLayouts/slideLayout190.xml"/><Relationship Id="rId83" Type="http://schemas.openxmlformats.org/officeDocument/2006/relationships/slideLayout" Target="../slideLayouts/slideLayout198.xml"/><Relationship Id="rId88" Type="http://schemas.openxmlformats.org/officeDocument/2006/relationships/slideLayout" Target="../slideLayouts/slideLayout203.xml"/><Relationship Id="rId91" Type="http://schemas.openxmlformats.org/officeDocument/2006/relationships/slideLayout" Target="../slideLayouts/slideLayout206.xml"/><Relationship Id="rId96" Type="http://schemas.openxmlformats.org/officeDocument/2006/relationships/slideLayout" Target="../slideLayouts/slideLayout2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57" Type="http://schemas.openxmlformats.org/officeDocument/2006/relationships/slideLayout" Target="../slideLayouts/slideLayout172.xml"/><Relationship Id="rId10" Type="http://schemas.openxmlformats.org/officeDocument/2006/relationships/slideLayout" Target="../slideLayouts/slideLayout125.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slideLayout" Target="../slideLayouts/slideLayout167.xml"/><Relationship Id="rId60" Type="http://schemas.openxmlformats.org/officeDocument/2006/relationships/slideLayout" Target="../slideLayouts/slideLayout175.xml"/><Relationship Id="rId65" Type="http://schemas.openxmlformats.org/officeDocument/2006/relationships/slideLayout" Target="../slideLayouts/slideLayout180.xml"/><Relationship Id="rId73" Type="http://schemas.openxmlformats.org/officeDocument/2006/relationships/slideLayout" Target="../slideLayouts/slideLayout188.xml"/><Relationship Id="rId78" Type="http://schemas.openxmlformats.org/officeDocument/2006/relationships/slideLayout" Target="../slideLayouts/slideLayout193.xml"/><Relationship Id="rId81" Type="http://schemas.openxmlformats.org/officeDocument/2006/relationships/slideLayout" Target="../slideLayouts/slideLayout196.xml"/><Relationship Id="rId86" Type="http://schemas.openxmlformats.org/officeDocument/2006/relationships/slideLayout" Target="../slideLayouts/slideLayout201.xml"/><Relationship Id="rId94" Type="http://schemas.openxmlformats.org/officeDocument/2006/relationships/slideLayout" Target="../slideLayouts/slideLayout209.xml"/><Relationship Id="rId99" Type="http://schemas.openxmlformats.org/officeDocument/2006/relationships/image" Target="../media/image1.png"/><Relationship Id="rId4" Type="http://schemas.openxmlformats.org/officeDocument/2006/relationships/slideLayout" Target="../slideLayouts/slideLayout119.xml"/><Relationship Id="rId9" Type="http://schemas.openxmlformats.org/officeDocument/2006/relationships/slideLayout" Target="../slideLayouts/slideLayout124.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9" Type="http://schemas.openxmlformats.org/officeDocument/2006/relationships/slideLayout" Target="../slideLayouts/slideLayout154.xml"/><Relationship Id="rId34" Type="http://schemas.openxmlformats.org/officeDocument/2006/relationships/slideLayout" Target="../slideLayouts/slideLayout149.xml"/><Relationship Id="rId50" Type="http://schemas.openxmlformats.org/officeDocument/2006/relationships/slideLayout" Target="../slideLayouts/slideLayout165.xml"/><Relationship Id="rId55" Type="http://schemas.openxmlformats.org/officeDocument/2006/relationships/slideLayout" Target="../slideLayouts/slideLayout170.xml"/><Relationship Id="rId76" Type="http://schemas.openxmlformats.org/officeDocument/2006/relationships/slideLayout" Target="../slideLayouts/slideLayout191.xml"/><Relationship Id="rId97" Type="http://schemas.openxmlformats.org/officeDocument/2006/relationships/slideLayout" Target="../slideLayouts/slideLayout212.xml"/><Relationship Id="rId7" Type="http://schemas.openxmlformats.org/officeDocument/2006/relationships/slideLayout" Target="../slideLayouts/slideLayout122.xml"/><Relationship Id="rId71" Type="http://schemas.openxmlformats.org/officeDocument/2006/relationships/slideLayout" Target="../slideLayouts/slideLayout186.xml"/><Relationship Id="rId92" Type="http://schemas.openxmlformats.org/officeDocument/2006/relationships/slideLayout" Target="../slideLayouts/slideLayout207.xml"/><Relationship Id="rId2" Type="http://schemas.openxmlformats.org/officeDocument/2006/relationships/slideLayout" Target="../slideLayouts/slideLayout117.xml"/><Relationship Id="rId29" Type="http://schemas.openxmlformats.org/officeDocument/2006/relationships/slideLayout" Target="../slideLayouts/slideLayout144.xml"/><Relationship Id="rId24" Type="http://schemas.openxmlformats.org/officeDocument/2006/relationships/slideLayout" Target="../slideLayouts/slideLayout139.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66" Type="http://schemas.openxmlformats.org/officeDocument/2006/relationships/slideLayout" Target="../slideLayouts/slideLayout181.xml"/><Relationship Id="rId87" Type="http://schemas.openxmlformats.org/officeDocument/2006/relationships/slideLayout" Target="../slideLayouts/slideLayout202.xml"/><Relationship Id="rId61" Type="http://schemas.openxmlformats.org/officeDocument/2006/relationships/slideLayout" Target="../slideLayouts/slideLayout176.xml"/><Relationship Id="rId82" Type="http://schemas.openxmlformats.org/officeDocument/2006/relationships/slideLayout" Target="../slideLayouts/slideLayout197.xml"/><Relationship Id="rId19" Type="http://schemas.openxmlformats.org/officeDocument/2006/relationships/slideLayout" Target="../slideLayouts/slideLayout134.xml"/><Relationship Id="rId14" Type="http://schemas.openxmlformats.org/officeDocument/2006/relationships/slideLayout" Target="../slideLayouts/slideLayout129.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56" Type="http://schemas.openxmlformats.org/officeDocument/2006/relationships/slideLayout" Target="../slideLayouts/slideLayout171.xml"/><Relationship Id="rId77" Type="http://schemas.openxmlformats.org/officeDocument/2006/relationships/slideLayout" Target="../slideLayouts/slideLayout192.xml"/><Relationship Id="rId8" Type="http://schemas.openxmlformats.org/officeDocument/2006/relationships/slideLayout" Target="../slideLayouts/slideLayout123.xml"/><Relationship Id="rId51" Type="http://schemas.openxmlformats.org/officeDocument/2006/relationships/slideLayout" Target="../slideLayouts/slideLayout166.xml"/><Relationship Id="rId72" Type="http://schemas.openxmlformats.org/officeDocument/2006/relationships/slideLayout" Target="../slideLayouts/slideLayout187.xml"/><Relationship Id="rId93" Type="http://schemas.openxmlformats.org/officeDocument/2006/relationships/slideLayout" Target="../slideLayouts/slideLayout208.xml"/><Relationship Id="rId98"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99">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 id="2147483795" r:id="rId32"/>
    <p:sldLayoutId id="2147483796" r:id="rId33"/>
    <p:sldLayoutId id="2147483797" r:id="rId34"/>
    <p:sldLayoutId id="2147483798" r:id="rId35"/>
    <p:sldLayoutId id="2147483799" r:id="rId36"/>
    <p:sldLayoutId id="2147483800" r:id="rId37"/>
    <p:sldLayoutId id="2147483801" r:id="rId38"/>
    <p:sldLayoutId id="2147483802" r:id="rId39"/>
    <p:sldLayoutId id="2147483803" r:id="rId40"/>
    <p:sldLayoutId id="2147483804" r:id="rId41"/>
    <p:sldLayoutId id="2147483805" r:id="rId42"/>
    <p:sldLayoutId id="2147483806" r:id="rId43"/>
    <p:sldLayoutId id="2147483807" r:id="rId44"/>
    <p:sldLayoutId id="2147483808" r:id="rId45"/>
    <p:sldLayoutId id="2147483809" r:id="rId46"/>
    <p:sldLayoutId id="2147483810" r:id="rId47"/>
    <p:sldLayoutId id="2147483811" r:id="rId48"/>
    <p:sldLayoutId id="2147483812" r:id="rId49"/>
    <p:sldLayoutId id="2147483813" r:id="rId50"/>
    <p:sldLayoutId id="2147483814" r:id="rId51"/>
    <p:sldLayoutId id="2147483815" r:id="rId52"/>
    <p:sldLayoutId id="2147483816" r:id="rId53"/>
    <p:sldLayoutId id="2147483817" r:id="rId54"/>
    <p:sldLayoutId id="2147483818" r:id="rId55"/>
    <p:sldLayoutId id="2147483819" r:id="rId56"/>
    <p:sldLayoutId id="2147483820" r:id="rId57"/>
    <p:sldLayoutId id="2147483821" r:id="rId58"/>
    <p:sldLayoutId id="2147483822" r:id="rId59"/>
    <p:sldLayoutId id="2147483823" r:id="rId60"/>
    <p:sldLayoutId id="2147483824" r:id="rId61"/>
    <p:sldLayoutId id="2147483825" r:id="rId62"/>
    <p:sldLayoutId id="2147483826" r:id="rId63"/>
    <p:sldLayoutId id="2147483827" r:id="rId64"/>
    <p:sldLayoutId id="2147483828" r:id="rId65"/>
    <p:sldLayoutId id="2147483829" r:id="rId66"/>
    <p:sldLayoutId id="2147483830" r:id="rId67"/>
    <p:sldLayoutId id="2147483831" r:id="rId68"/>
    <p:sldLayoutId id="2147483832" r:id="rId69"/>
    <p:sldLayoutId id="2147483833" r:id="rId70"/>
    <p:sldLayoutId id="2147483834" r:id="rId71"/>
    <p:sldLayoutId id="2147483835" r:id="rId72"/>
    <p:sldLayoutId id="2147483836" r:id="rId73"/>
    <p:sldLayoutId id="2147483837" r:id="rId74"/>
    <p:sldLayoutId id="2147483838" r:id="rId75"/>
    <p:sldLayoutId id="2147483839" r:id="rId76"/>
    <p:sldLayoutId id="2147483840" r:id="rId77"/>
    <p:sldLayoutId id="2147483841" r:id="rId78"/>
    <p:sldLayoutId id="2147483842" r:id="rId79"/>
    <p:sldLayoutId id="2147483843" r:id="rId80"/>
    <p:sldLayoutId id="2147483845" r:id="rId81"/>
    <p:sldLayoutId id="2147483846" r:id="rId82"/>
    <p:sldLayoutId id="2147483847" r:id="rId83"/>
    <p:sldLayoutId id="2147483848" r:id="rId84"/>
    <p:sldLayoutId id="2147483849" r:id="rId85"/>
    <p:sldLayoutId id="2147483850" r:id="rId86"/>
    <p:sldLayoutId id="2147483851" r:id="rId87"/>
    <p:sldLayoutId id="2147483852" r:id="rId88"/>
    <p:sldLayoutId id="2147483853" r:id="rId89"/>
    <p:sldLayoutId id="2147483854" r:id="rId90"/>
    <p:sldLayoutId id="2147483855" r:id="rId91"/>
    <p:sldLayoutId id="2147483856" r:id="rId92"/>
    <p:sldLayoutId id="2147483857" r:id="rId93"/>
    <p:sldLayoutId id="2147483858" r:id="rId94"/>
    <p:sldLayoutId id="2147483859" r:id="rId95"/>
    <p:sldLayoutId id="2147483860" r:id="rId96"/>
    <p:sldLayoutId id="2147483864" r:id="rId9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2.xml"/><Relationship Id="rId5" Type="http://schemas.openxmlformats.org/officeDocument/2006/relationships/image" Target="../media/image76.png"/><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2.xml"/></Relationships>
</file>

<file path=ppt/slides/_rels/slide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xml"/><Relationship Id="rId1" Type="http://schemas.openxmlformats.org/officeDocument/2006/relationships/slideLayout" Target="../slideLayouts/slideLayout110.xml"/></Relationships>
</file>

<file path=ppt/slides/_rels/slide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xml"/><Relationship Id="rId1" Type="http://schemas.openxmlformats.org/officeDocument/2006/relationships/slideLayout" Target="../slideLayouts/slideLayout212.xml"/></Relationships>
</file>

<file path=ppt/slides/_rels/slide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xml"/><Relationship Id="rId1" Type="http://schemas.openxmlformats.org/officeDocument/2006/relationships/slideLayout" Target="../slideLayouts/slideLayout95.xml"/><Relationship Id="rId4" Type="http://schemas.openxmlformats.org/officeDocument/2006/relationships/image" Target="../media/image79.png"/></Relationships>
</file>

<file path=ppt/slides/_rels/slide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xml"/><Relationship Id="rId1" Type="http://schemas.openxmlformats.org/officeDocument/2006/relationships/slideLayout" Target="../slideLayouts/slideLayout195.xml"/><Relationship Id="rId4" Type="http://schemas.openxmlformats.org/officeDocument/2006/relationships/image" Target="../media/image7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2.xml"/></Relationships>
</file>

<file path=ppt/slides/_rels/slide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113.xml"/></Relationships>
</file>

<file path=ppt/slides/_rels/slide1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19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2.xml"/></Relationships>
</file>

<file path=ppt/slides/_rels/slide1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4.xml"/><Relationship Id="rId1" Type="http://schemas.openxmlformats.org/officeDocument/2006/relationships/slideLayout" Target="../slideLayouts/slideLayout151.xml"/><Relationship Id="rId4" Type="http://schemas.openxmlformats.org/officeDocument/2006/relationships/image" Target="../media/image83.jpg"/></Relationships>
</file>

<file path=ppt/slides/_rels/slide1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15.xml"/><Relationship Id="rId1" Type="http://schemas.openxmlformats.org/officeDocument/2006/relationships/slideLayout" Target="../slideLayouts/slideLayout195.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1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6.xml"/><Relationship Id="rId1" Type="http://schemas.openxmlformats.org/officeDocument/2006/relationships/slideLayout" Target="../slideLayouts/slideLayout144.xml"/><Relationship Id="rId4" Type="http://schemas.openxmlformats.org/officeDocument/2006/relationships/image" Target="../media/image9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pic>
        <p:nvPicPr>
          <p:cNvPr id="9" name="Google Shape;3104;p217" title="AdobeStock_527210384.jpeg">
            <a:extLst>
              <a:ext uri="{FF2B5EF4-FFF2-40B4-BE49-F238E27FC236}">
                <a16:creationId xmlns:a16="http://schemas.microsoft.com/office/drawing/2014/main" id="{030108F5-5338-4E7E-9977-A00A02969B15}"/>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E4FA662C-8413-4EAE-941E-DB24A93AAD8B}"/>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2" name="Google Shape;4709;p318">
            <a:extLst>
              <a:ext uri="{FF2B5EF4-FFF2-40B4-BE49-F238E27FC236}">
                <a16:creationId xmlns:a16="http://schemas.microsoft.com/office/drawing/2014/main" id="{F79E0283-1F49-4EE7-9B32-F25BCEA74847}"/>
              </a:ext>
            </a:extLst>
          </p:cNvPr>
          <p:cNvSpPr txBox="1">
            <a:spLocks noGrp="1"/>
          </p:cNvSpPr>
          <p:nvPr>
            <p:ph type="title"/>
          </p:nvPr>
        </p:nvSpPr>
        <p:spPr>
          <a:xfrm>
            <a:off x="632564" y="2157871"/>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dirty="0"/>
              <a:t>Minnesota Healthcare Consortium</a:t>
            </a:r>
            <a:endParaRPr sz="3862" dirty="0"/>
          </a:p>
        </p:txBody>
      </p:sp>
      <p:sp>
        <p:nvSpPr>
          <p:cNvPr id="13" name="Google Shape;4711;p318">
            <a:extLst>
              <a:ext uri="{FF2B5EF4-FFF2-40B4-BE49-F238E27FC236}">
                <a16:creationId xmlns:a16="http://schemas.microsoft.com/office/drawing/2014/main" id="{4303693C-9177-4137-A4ED-10D433D3B3C2}"/>
              </a:ext>
            </a:extLst>
          </p:cNvPr>
          <p:cNvSpPr txBox="1">
            <a:spLocks noGrp="1"/>
          </p:cNvSpPr>
          <p:nvPr>
            <p:ph type="subTitle" idx="1"/>
          </p:nvPr>
        </p:nvSpPr>
        <p:spPr>
          <a:xfrm>
            <a:off x="632564" y="3790544"/>
            <a:ext cx="3927000" cy="2646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dirty="0"/>
              <a:t>OPEN ENROLLMENT PRESENTATION</a:t>
            </a:r>
            <a:endParaRPr sz="1462" dirty="0"/>
          </a:p>
        </p:txBody>
      </p:sp>
      <p:pic>
        <p:nvPicPr>
          <p:cNvPr id="14" name="Picture 2" descr="Minnesota Healthcare Consortium | Participating Minnesota Service  Cooperatives">
            <a:extLst>
              <a:ext uri="{FF2B5EF4-FFF2-40B4-BE49-F238E27FC236}">
                <a16:creationId xmlns:a16="http://schemas.microsoft.com/office/drawing/2014/main" id="{0D121723-6098-4036-B552-A3C707EACA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9996" y="564280"/>
            <a:ext cx="1252137" cy="4841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2</a:t>
            </a:fld>
            <a:endParaRPr/>
          </a:p>
        </p:txBody>
      </p:sp>
      <p:sp>
        <p:nvSpPr>
          <p:cNvPr id="3117" name="Google Shape;3117;p219"/>
          <p:cNvSpPr txBox="1">
            <a:spLocks noGrp="1"/>
          </p:cNvSpPr>
          <p:nvPr>
            <p:ph type="title"/>
          </p:nvPr>
        </p:nvSpPr>
        <p:spPr>
          <a:xfrm>
            <a:off x="311700" y="1613303"/>
            <a:ext cx="8520600" cy="1208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600"/>
              <a:buNone/>
            </a:pPr>
            <a:r>
              <a:rPr lang="en" sz="3050"/>
              <a:t>Dependent care </a:t>
            </a:r>
            <a:endParaRPr sz="3050"/>
          </a:p>
          <a:p>
            <a:pPr marL="0" lvl="0" indent="0" algn="l" rtl="0">
              <a:lnSpc>
                <a:spcPct val="100000"/>
              </a:lnSpc>
              <a:spcBef>
                <a:spcPts val="0"/>
              </a:spcBef>
              <a:spcAft>
                <a:spcPts val="0"/>
              </a:spcAft>
              <a:buSzPts val="3600"/>
              <a:buNone/>
            </a:pPr>
            <a:r>
              <a:rPr lang="en" sz="3050"/>
              <a:t>flexible spending account </a:t>
            </a:r>
            <a:endParaRPr sz="3050"/>
          </a:p>
        </p:txBody>
      </p:sp>
      <p:sp>
        <p:nvSpPr>
          <p:cNvPr id="3118" name="Google Shape;3118;p219"/>
          <p:cNvSpPr/>
          <p:nvPr/>
        </p:nvSpPr>
        <p:spPr>
          <a:xfrm>
            <a:off x="311700" y="2668250"/>
            <a:ext cx="36900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Dependent care FSA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txBox="1"/>
          <p:nvPr/>
        </p:nvSpPr>
        <p:spPr>
          <a:xfrm>
            <a:off x="1271560" y="3295333"/>
            <a:ext cx="17205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Pre-tax benefit</a:t>
            </a:r>
            <a:endParaRPr sz="1650" i="0" u="none" strike="noStrike" cap="none">
              <a:solidFill>
                <a:schemeClr val="dk1"/>
              </a:solidFill>
              <a:latin typeface="Poppins Medium"/>
              <a:ea typeface="Poppins Medium"/>
              <a:cs typeface="Poppins Medium"/>
              <a:sym typeface="Poppins Medium"/>
            </a:endParaRPr>
          </a:p>
        </p:txBody>
      </p:sp>
      <p:sp>
        <p:nvSpPr>
          <p:cNvPr id="3124" name="Google Shape;3124;p220"/>
          <p:cNvSpPr txBox="1"/>
          <p:nvPr/>
        </p:nvSpPr>
        <p:spPr>
          <a:xfrm>
            <a:off x="3977088" y="3295325"/>
            <a:ext cx="1331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Save money</a:t>
            </a:r>
            <a:endParaRPr sz="1650" i="0" u="none" strike="noStrike" cap="none">
              <a:solidFill>
                <a:schemeClr val="dk1"/>
              </a:solidFill>
              <a:latin typeface="Poppins Medium"/>
              <a:ea typeface="Poppins Medium"/>
              <a:cs typeface="Poppins Medium"/>
              <a:sym typeface="Poppins Medium"/>
            </a:endParaRPr>
          </a:p>
        </p:txBody>
      </p:sp>
      <p:sp>
        <p:nvSpPr>
          <p:cNvPr id="3125" name="Google Shape;3125;p220"/>
          <p:cNvSpPr txBox="1"/>
          <p:nvPr/>
        </p:nvSpPr>
        <p:spPr>
          <a:xfrm>
            <a:off x="6136025" y="3295325"/>
            <a:ext cx="20361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Save strategically</a:t>
            </a:r>
            <a:endParaRPr sz="1650" i="0" u="none" strike="noStrike" cap="none">
              <a:solidFill>
                <a:schemeClr val="dk1"/>
              </a:solidFill>
              <a:latin typeface="Poppins Medium"/>
              <a:ea typeface="Poppins Medium"/>
              <a:cs typeface="Poppins Medium"/>
              <a:sym typeface="Poppins Medium"/>
            </a:endParaRPr>
          </a:p>
        </p:txBody>
      </p:sp>
      <p:sp>
        <p:nvSpPr>
          <p:cNvPr id="3126" name="Google Shape;3126;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Why choose a dependent care FSA</a:t>
            </a:r>
            <a:endParaRPr/>
          </a:p>
        </p:txBody>
      </p:sp>
      <p:sp>
        <p:nvSpPr>
          <p:cNvPr id="3127" name="Google Shape;3127;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3</a:t>
            </a:fld>
            <a:endParaRPr sz="525">
              <a:solidFill>
                <a:srgbClr val="25146F"/>
              </a:solidFill>
              <a:latin typeface="Poppins Medium"/>
              <a:ea typeface="Poppins Medium"/>
              <a:cs typeface="Poppins Medium"/>
              <a:sym typeface="Poppins Medium"/>
            </a:endParaRPr>
          </a:p>
        </p:txBody>
      </p:sp>
      <p:grpSp>
        <p:nvGrpSpPr>
          <p:cNvPr id="3128" name="Google Shape;3128;p220"/>
          <p:cNvGrpSpPr/>
          <p:nvPr/>
        </p:nvGrpSpPr>
        <p:grpSpPr>
          <a:xfrm>
            <a:off x="6435733" y="1594063"/>
            <a:ext cx="1436700" cy="1436700"/>
            <a:chOff x="6330770" y="1559551"/>
            <a:chExt cx="1436700" cy="1436700"/>
          </a:xfrm>
        </p:grpSpPr>
        <p:sp>
          <p:nvSpPr>
            <p:cNvPr id="3129" name="Google Shape;3129;p220"/>
            <p:cNvSpPr/>
            <p:nvPr/>
          </p:nvSpPr>
          <p:spPr>
            <a:xfrm>
              <a:off x="6330770" y="1559550"/>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0" name="Google Shape;3130;p220"/>
            <p:cNvGrpSpPr/>
            <p:nvPr/>
          </p:nvGrpSpPr>
          <p:grpSpPr>
            <a:xfrm>
              <a:off x="6615640" y="1844420"/>
              <a:ext cx="866961" cy="866961"/>
              <a:chOff x="1397675" y="3924275"/>
              <a:chExt cx="98450" cy="98450"/>
            </a:xfrm>
          </p:grpSpPr>
          <p:sp>
            <p:nvSpPr>
              <p:cNvPr id="3131" name="Google Shape;3131;p220"/>
              <p:cNvSpPr/>
              <p:nvPr/>
            </p:nvSpPr>
            <p:spPr>
              <a:xfrm>
                <a:off x="1397675" y="3938100"/>
                <a:ext cx="84200" cy="84625"/>
              </a:xfrm>
              <a:custGeom>
                <a:avLst/>
                <a:gdLst/>
                <a:ahLst/>
                <a:cxnLst/>
                <a:rect l="l" t="t" r="r" b="b"/>
                <a:pathLst>
                  <a:path w="3368" h="3385" extrusionOk="0">
                    <a:moveTo>
                      <a:pt x="1508" y="1"/>
                    </a:moveTo>
                    <a:lnTo>
                      <a:pt x="1341" y="34"/>
                    </a:lnTo>
                    <a:lnTo>
                      <a:pt x="1190" y="68"/>
                    </a:lnTo>
                    <a:lnTo>
                      <a:pt x="1022" y="135"/>
                    </a:lnTo>
                    <a:lnTo>
                      <a:pt x="872" y="202"/>
                    </a:lnTo>
                    <a:lnTo>
                      <a:pt x="738" y="285"/>
                    </a:lnTo>
                    <a:lnTo>
                      <a:pt x="604" y="386"/>
                    </a:lnTo>
                    <a:lnTo>
                      <a:pt x="486" y="503"/>
                    </a:lnTo>
                    <a:lnTo>
                      <a:pt x="386" y="620"/>
                    </a:lnTo>
                    <a:lnTo>
                      <a:pt x="285" y="738"/>
                    </a:lnTo>
                    <a:lnTo>
                      <a:pt x="202" y="888"/>
                    </a:lnTo>
                    <a:lnTo>
                      <a:pt x="135" y="1039"/>
                    </a:lnTo>
                    <a:lnTo>
                      <a:pt x="68" y="1190"/>
                    </a:lnTo>
                    <a:lnTo>
                      <a:pt x="34" y="1357"/>
                    </a:lnTo>
                    <a:lnTo>
                      <a:pt x="1" y="1525"/>
                    </a:lnTo>
                    <a:lnTo>
                      <a:pt x="1" y="1692"/>
                    </a:lnTo>
                    <a:lnTo>
                      <a:pt x="1" y="1860"/>
                    </a:lnTo>
                    <a:lnTo>
                      <a:pt x="34" y="2027"/>
                    </a:lnTo>
                    <a:lnTo>
                      <a:pt x="68" y="2195"/>
                    </a:lnTo>
                    <a:lnTo>
                      <a:pt x="135" y="2346"/>
                    </a:lnTo>
                    <a:lnTo>
                      <a:pt x="202" y="2496"/>
                    </a:lnTo>
                    <a:lnTo>
                      <a:pt x="285" y="2630"/>
                    </a:lnTo>
                    <a:lnTo>
                      <a:pt x="386" y="2764"/>
                    </a:lnTo>
                    <a:lnTo>
                      <a:pt x="486" y="2882"/>
                    </a:lnTo>
                    <a:lnTo>
                      <a:pt x="604" y="2999"/>
                    </a:lnTo>
                    <a:lnTo>
                      <a:pt x="738" y="3100"/>
                    </a:lnTo>
                    <a:lnTo>
                      <a:pt x="872" y="3183"/>
                    </a:lnTo>
                    <a:lnTo>
                      <a:pt x="1022" y="3250"/>
                    </a:lnTo>
                    <a:lnTo>
                      <a:pt x="1190" y="3301"/>
                    </a:lnTo>
                    <a:lnTo>
                      <a:pt x="1341" y="3351"/>
                    </a:lnTo>
                    <a:lnTo>
                      <a:pt x="1508" y="3368"/>
                    </a:lnTo>
                    <a:lnTo>
                      <a:pt x="1692" y="3384"/>
                    </a:lnTo>
                    <a:lnTo>
                      <a:pt x="1860" y="3368"/>
                    </a:lnTo>
                    <a:lnTo>
                      <a:pt x="2027" y="3351"/>
                    </a:lnTo>
                    <a:lnTo>
                      <a:pt x="2178" y="3301"/>
                    </a:lnTo>
                    <a:lnTo>
                      <a:pt x="2346" y="3250"/>
                    </a:lnTo>
                    <a:lnTo>
                      <a:pt x="2497" y="3183"/>
                    </a:lnTo>
                    <a:lnTo>
                      <a:pt x="2631" y="3100"/>
                    </a:lnTo>
                    <a:lnTo>
                      <a:pt x="2765" y="2999"/>
                    </a:lnTo>
                    <a:lnTo>
                      <a:pt x="2882" y="2882"/>
                    </a:lnTo>
                    <a:lnTo>
                      <a:pt x="2982" y="2764"/>
                    </a:lnTo>
                    <a:lnTo>
                      <a:pt x="3083" y="2630"/>
                    </a:lnTo>
                    <a:lnTo>
                      <a:pt x="3167" y="2496"/>
                    </a:lnTo>
                    <a:lnTo>
                      <a:pt x="3234" y="2346"/>
                    </a:lnTo>
                    <a:lnTo>
                      <a:pt x="3301" y="2195"/>
                    </a:lnTo>
                    <a:lnTo>
                      <a:pt x="3334" y="2027"/>
                    </a:lnTo>
                    <a:lnTo>
                      <a:pt x="3368" y="1860"/>
                    </a:lnTo>
                    <a:lnTo>
                      <a:pt x="3368" y="1692"/>
                    </a:lnTo>
                    <a:lnTo>
                      <a:pt x="3368" y="1491"/>
                    </a:lnTo>
                    <a:lnTo>
                      <a:pt x="3334" y="1307"/>
                    </a:lnTo>
                    <a:lnTo>
                      <a:pt x="3267" y="1123"/>
                    </a:lnTo>
                    <a:lnTo>
                      <a:pt x="3200" y="939"/>
                    </a:lnTo>
                    <a:lnTo>
                      <a:pt x="3167" y="905"/>
                    </a:lnTo>
                    <a:lnTo>
                      <a:pt x="3133" y="888"/>
                    </a:lnTo>
                    <a:lnTo>
                      <a:pt x="3066" y="888"/>
                    </a:lnTo>
                    <a:lnTo>
                      <a:pt x="3033" y="922"/>
                    </a:lnTo>
                    <a:lnTo>
                      <a:pt x="3016" y="955"/>
                    </a:lnTo>
                    <a:lnTo>
                      <a:pt x="3016" y="989"/>
                    </a:lnTo>
                    <a:lnTo>
                      <a:pt x="3016" y="1022"/>
                    </a:lnTo>
                    <a:lnTo>
                      <a:pt x="3083" y="1190"/>
                    </a:lnTo>
                    <a:lnTo>
                      <a:pt x="3133" y="1357"/>
                    </a:lnTo>
                    <a:lnTo>
                      <a:pt x="3167" y="1525"/>
                    </a:lnTo>
                    <a:lnTo>
                      <a:pt x="3167" y="1692"/>
                    </a:lnTo>
                    <a:lnTo>
                      <a:pt x="3167" y="1843"/>
                    </a:lnTo>
                    <a:lnTo>
                      <a:pt x="3150" y="1994"/>
                    </a:lnTo>
                    <a:lnTo>
                      <a:pt x="3100" y="2128"/>
                    </a:lnTo>
                    <a:lnTo>
                      <a:pt x="3049" y="2262"/>
                    </a:lnTo>
                    <a:lnTo>
                      <a:pt x="2999" y="2396"/>
                    </a:lnTo>
                    <a:lnTo>
                      <a:pt x="2915" y="2530"/>
                    </a:lnTo>
                    <a:lnTo>
                      <a:pt x="2832" y="2630"/>
                    </a:lnTo>
                    <a:lnTo>
                      <a:pt x="2731" y="2748"/>
                    </a:lnTo>
                    <a:lnTo>
                      <a:pt x="2631" y="2832"/>
                    </a:lnTo>
                    <a:lnTo>
                      <a:pt x="2513" y="2932"/>
                    </a:lnTo>
                    <a:lnTo>
                      <a:pt x="2396" y="2999"/>
                    </a:lnTo>
                    <a:lnTo>
                      <a:pt x="2262" y="3066"/>
                    </a:lnTo>
                    <a:lnTo>
                      <a:pt x="2128" y="3116"/>
                    </a:lnTo>
                    <a:lnTo>
                      <a:pt x="1977" y="3150"/>
                    </a:lnTo>
                    <a:lnTo>
                      <a:pt x="1843" y="3167"/>
                    </a:lnTo>
                    <a:lnTo>
                      <a:pt x="1692" y="3183"/>
                    </a:lnTo>
                    <a:lnTo>
                      <a:pt x="1525" y="3167"/>
                    </a:lnTo>
                    <a:lnTo>
                      <a:pt x="1391" y="3150"/>
                    </a:lnTo>
                    <a:lnTo>
                      <a:pt x="1240" y="3116"/>
                    </a:lnTo>
                    <a:lnTo>
                      <a:pt x="1106" y="3066"/>
                    </a:lnTo>
                    <a:lnTo>
                      <a:pt x="972" y="2999"/>
                    </a:lnTo>
                    <a:lnTo>
                      <a:pt x="855" y="2932"/>
                    </a:lnTo>
                    <a:lnTo>
                      <a:pt x="738" y="2832"/>
                    </a:lnTo>
                    <a:lnTo>
                      <a:pt x="637" y="2748"/>
                    </a:lnTo>
                    <a:lnTo>
                      <a:pt x="537" y="2630"/>
                    </a:lnTo>
                    <a:lnTo>
                      <a:pt x="453" y="2530"/>
                    </a:lnTo>
                    <a:lnTo>
                      <a:pt x="369" y="2396"/>
                    </a:lnTo>
                    <a:lnTo>
                      <a:pt x="319" y="2262"/>
                    </a:lnTo>
                    <a:lnTo>
                      <a:pt x="269" y="2128"/>
                    </a:lnTo>
                    <a:lnTo>
                      <a:pt x="218" y="1994"/>
                    </a:lnTo>
                    <a:lnTo>
                      <a:pt x="202" y="1843"/>
                    </a:lnTo>
                    <a:lnTo>
                      <a:pt x="202" y="1692"/>
                    </a:lnTo>
                    <a:lnTo>
                      <a:pt x="202" y="1542"/>
                    </a:lnTo>
                    <a:lnTo>
                      <a:pt x="218" y="1391"/>
                    </a:lnTo>
                    <a:lnTo>
                      <a:pt x="269" y="1240"/>
                    </a:lnTo>
                    <a:lnTo>
                      <a:pt x="319" y="1106"/>
                    </a:lnTo>
                    <a:lnTo>
                      <a:pt x="369" y="989"/>
                    </a:lnTo>
                    <a:lnTo>
                      <a:pt x="453" y="855"/>
                    </a:lnTo>
                    <a:lnTo>
                      <a:pt x="537" y="738"/>
                    </a:lnTo>
                    <a:lnTo>
                      <a:pt x="637" y="637"/>
                    </a:lnTo>
                    <a:lnTo>
                      <a:pt x="738" y="537"/>
                    </a:lnTo>
                    <a:lnTo>
                      <a:pt x="855" y="453"/>
                    </a:lnTo>
                    <a:lnTo>
                      <a:pt x="972" y="386"/>
                    </a:lnTo>
                    <a:lnTo>
                      <a:pt x="1106" y="319"/>
                    </a:lnTo>
                    <a:lnTo>
                      <a:pt x="1240" y="269"/>
                    </a:lnTo>
                    <a:lnTo>
                      <a:pt x="1391" y="235"/>
                    </a:lnTo>
                    <a:lnTo>
                      <a:pt x="1525" y="202"/>
                    </a:lnTo>
                    <a:lnTo>
                      <a:pt x="1692" y="202"/>
                    </a:lnTo>
                    <a:lnTo>
                      <a:pt x="1860" y="218"/>
                    </a:lnTo>
                    <a:lnTo>
                      <a:pt x="2027" y="235"/>
                    </a:lnTo>
                    <a:lnTo>
                      <a:pt x="2195" y="285"/>
                    </a:lnTo>
                    <a:lnTo>
                      <a:pt x="2346" y="352"/>
                    </a:lnTo>
                    <a:lnTo>
                      <a:pt x="2396" y="369"/>
                    </a:lnTo>
                    <a:lnTo>
                      <a:pt x="2430" y="369"/>
                    </a:lnTo>
                    <a:lnTo>
                      <a:pt x="2463" y="336"/>
                    </a:lnTo>
                    <a:lnTo>
                      <a:pt x="2480" y="319"/>
                    </a:lnTo>
                    <a:lnTo>
                      <a:pt x="2497" y="269"/>
                    </a:lnTo>
                    <a:lnTo>
                      <a:pt x="2497" y="235"/>
                    </a:lnTo>
                    <a:lnTo>
                      <a:pt x="2463" y="202"/>
                    </a:lnTo>
                    <a:lnTo>
                      <a:pt x="2446" y="185"/>
                    </a:lnTo>
                    <a:lnTo>
                      <a:pt x="2262" y="101"/>
                    </a:lnTo>
                    <a:lnTo>
                      <a:pt x="2078" y="51"/>
                    </a:lnTo>
                    <a:lnTo>
                      <a:pt x="1877" y="17"/>
                    </a:lnTo>
                    <a:lnTo>
                      <a:pt x="169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2" name="Google Shape;3132;p220"/>
              <p:cNvSpPr/>
              <p:nvPr/>
            </p:nvSpPr>
            <p:spPr>
              <a:xfrm>
                <a:off x="1409400" y="3950675"/>
                <a:ext cx="60750" cy="60325"/>
              </a:xfrm>
              <a:custGeom>
                <a:avLst/>
                <a:gdLst/>
                <a:ahLst/>
                <a:cxnLst/>
                <a:rect l="l" t="t" r="r" b="b"/>
                <a:pathLst>
                  <a:path w="2430" h="2413" extrusionOk="0">
                    <a:moveTo>
                      <a:pt x="1089" y="0"/>
                    </a:moveTo>
                    <a:lnTo>
                      <a:pt x="972" y="34"/>
                    </a:lnTo>
                    <a:lnTo>
                      <a:pt x="855" y="50"/>
                    </a:lnTo>
                    <a:lnTo>
                      <a:pt x="738" y="101"/>
                    </a:lnTo>
                    <a:lnTo>
                      <a:pt x="637" y="151"/>
                    </a:lnTo>
                    <a:lnTo>
                      <a:pt x="537" y="201"/>
                    </a:lnTo>
                    <a:lnTo>
                      <a:pt x="453" y="285"/>
                    </a:lnTo>
                    <a:lnTo>
                      <a:pt x="369" y="352"/>
                    </a:lnTo>
                    <a:lnTo>
                      <a:pt x="285" y="436"/>
                    </a:lnTo>
                    <a:lnTo>
                      <a:pt x="218" y="536"/>
                    </a:lnTo>
                    <a:lnTo>
                      <a:pt x="151" y="637"/>
                    </a:lnTo>
                    <a:lnTo>
                      <a:pt x="101" y="737"/>
                    </a:lnTo>
                    <a:lnTo>
                      <a:pt x="68" y="854"/>
                    </a:lnTo>
                    <a:lnTo>
                      <a:pt x="34" y="972"/>
                    </a:lnTo>
                    <a:lnTo>
                      <a:pt x="17" y="1089"/>
                    </a:lnTo>
                    <a:lnTo>
                      <a:pt x="1" y="1206"/>
                    </a:lnTo>
                    <a:lnTo>
                      <a:pt x="17" y="1323"/>
                    </a:lnTo>
                    <a:lnTo>
                      <a:pt x="34" y="1457"/>
                    </a:lnTo>
                    <a:lnTo>
                      <a:pt x="68" y="1575"/>
                    </a:lnTo>
                    <a:lnTo>
                      <a:pt x="101" y="1675"/>
                    </a:lnTo>
                    <a:lnTo>
                      <a:pt x="151" y="1776"/>
                    </a:lnTo>
                    <a:lnTo>
                      <a:pt x="218" y="1876"/>
                    </a:lnTo>
                    <a:lnTo>
                      <a:pt x="285" y="1977"/>
                    </a:lnTo>
                    <a:lnTo>
                      <a:pt x="369" y="2060"/>
                    </a:lnTo>
                    <a:lnTo>
                      <a:pt x="453" y="2144"/>
                    </a:lnTo>
                    <a:lnTo>
                      <a:pt x="537" y="2211"/>
                    </a:lnTo>
                    <a:lnTo>
                      <a:pt x="637" y="2261"/>
                    </a:lnTo>
                    <a:lnTo>
                      <a:pt x="738" y="2312"/>
                    </a:lnTo>
                    <a:lnTo>
                      <a:pt x="855" y="2362"/>
                    </a:lnTo>
                    <a:lnTo>
                      <a:pt x="972" y="2396"/>
                    </a:lnTo>
                    <a:lnTo>
                      <a:pt x="1089" y="2412"/>
                    </a:lnTo>
                    <a:lnTo>
                      <a:pt x="1341" y="2412"/>
                    </a:lnTo>
                    <a:lnTo>
                      <a:pt x="1458" y="2396"/>
                    </a:lnTo>
                    <a:lnTo>
                      <a:pt x="1575" y="2362"/>
                    </a:lnTo>
                    <a:lnTo>
                      <a:pt x="1692" y="2312"/>
                    </a:lnTo>
                    <a:lnTo>
                      <a:pt x="1793" y="2261"/>
                    </a:lnTo>
                    <a:lnTo>
                      <a:pt x="1894" y="2211"/>
                    </a:lnTo>
                    <a:lnTo>
                      <a:pt x="1977" y="2144"/>
                    </a:lnTo>
                    <a:lnTo>
                      <a:pt x="2061" y="2060"/>
                    </a:lnTo>
                    <a:lnTo>
                      <a:pt x="2145" y="1977"/>
                    </a:lnTo>
                    <a:lnTo>
                      <a:pt x="2212" y="1876"/>
                    </a:lnTo>
                    <a:lnTo>
                      <a:pt x="2279" y="1776"/>
                    </a:lnTo>
                    <a:lnTo>
                      <a:pt x="2329" y="1675"/>
                    </a:lnTo>
                    <a:lnTo>
                      <a:pt x="2363" y="1575"/>
                    </a:lnTo>
                    <a:lnTo>
                      <a:pt x="2396" y="1457"/>
                    </a:lnTo>
                    <a:lnTo>
                      <a:pt x="2413" y="1323"/>
                    </a:lnTo>
                    <a:lnTo>
                      <a:pt x="2430" y="1206"/>
                    </a:lnTo>
                    <a:lnTo>
                      <a:pt x="2413" y="1089"/>
                    </a:lnTo>
                    <a:lnTo>
                      <a:pt x="2396" y="972"/>
                    </a:lnTo>
                    <a:lnTo>
                      <a:pt x="2379" y="871"/>
                    </a:lnTo>
                    <a:lnTo>
                      <a:pt x="2329" y="754"/>
                    </a:lnTo>
                    <a:lnTo>
                      <a:pt x="2312" y="720"/>
                    </a:lnTo>
                    <a:lnTo>
                      <a:pt x="2279" y="704"/>
                    </a:lnTo>
                    <a:lnTo>
                      <a:pt x="2212" y="704"/>
                    </a:lnTo>
                    <a:lnTo>
                      <a:pt x="2178" y="720"/>
                    </a:lnTo>
                    <a:lnTo>
                      <a:pt x="2145" y="754"/>
                    </a:lnTo>
                    <a:lnTo>
                      <a:pt x="2145" y="804"/>
                    </a:lnTo>
                    <a:lnTo>
                      <a:pt x="2145" y="838"/>
                    </a:lnTo>
                    <a:lnTo>
                      <a:pt x="2195" y="1022"/>
                    </a:lnTo>
                    <a:lnTo>
                      <a:pt x="2229" y="1206"/>
                    </a:lnTo>
                    <a:lnTo>
                      <a:pt x="2212" y="1307"/>
                    </a:lnTo>
                    <a:lnTo>
                      <a:pt x="2195" y="1407"/>
                    </a:lnTo>
                    <a:lnTo>
                      <a:pt x="2145" y="1591"/>
                    </a:lnTo>
                    <a:lnTo>
                      <a:pt x="2044" y="1776"/>
                    </a:lnTo>
                    <a:lnTo>
                      <a:pt x="1927" y="1926"/>
                    </a:lnTo>
                    <a:lnTo>
                      <a:pt x="1776" y="2044"/>
                    </a:lnTo>
                    <a:lnTo>
                      <a:pt x="1609" y="2127"/>
                    </a:lnTo>
                    <a:lnTo>
                      <a:pt x="1424" y="2194"/>
                    </a:lnTo>
                    <a:lnTo>
                      <a:pt x="1324" y="2211"/>
                    </a:lnTo>
                    <a:lnTo>
                      <a:pt x="1106" y="2211"/>
                    </a:lnTo>
                    <a:lnTo>
                      <a:pt x="1006" y="2194"/>
                    </a:lnTo>
                    <a:lnTo>
                      <a:pt x="821" y="2127"/>
                    </a:lnTo>
                    <a:lnTo>
                      <a:pt x="654" y="2044"/>
                    </a:lnTo>
                    <a:lnTo>
                      <a:pt x="503" y="1926"/>
                    </a:lnTo>
                    <a:lnTo>
                      <a:pt x="386" y="1776"/>
                    </a:lnTo>
                    <a:lnTo>
                      <a:pt x="285" y="1591"/>
                    </a:lnTo>
                    <a:lnTo>
                      <a:pt x="235" y="1407"/>
                    </a:lnTo>
                    <a:lnTo>
                      <a:pt x="218" y="1307"/>
                    </a:lnTo>
                    <a:lnTo>
                      <a:pt x="202" y="1206"/>
                    </a:lnTo>
                    <a:lnTo>
                      <a:pt x="218" y="1106"/>
                    </a:lnTo>
                    <a:lnTo>
                      <a:pt x="235" y="1005"/>
                    </a:lnTo>
                    <a:lnTo>
                      <a:pt x="285" y="821"/>
                    </a:lnTo>
                    <a:lnTo>
                      <a:pt x="386" y="653"/>
                    </a:lnTo>
                    <a:lnTo>
                      <a:pt x="503" y="503"/>
                    </a:lnTo>
                    <a:lnTo>
                      <a:pt x="654" y="369"/>
                    </a:lnTo>
                    <a:lnTo>
                      <a:pt x="821" y="285"/>
                    </a:lnTo>
                    <a:lnTo>
                      <a:pt x="1006" y="218"/>
                    </a:lnTo>
                    <a:lnTo>
                      <a:pt x="1106" y="201"/>
                    </a:lnTo>
                    <a:lnTo>
                      <a:pt x="1223" y="201"/>
                    </a:lnTo>
                    <a:lnTo>
                      <a:pt x="1408" y="218"/>
                    </a:lnTo>
                    <a:lnTo>
                      <a:pt x="1592" y="268"/>
                    </a:lnTo>
                    <a:lnTo>
                      <a:pt x="1625" y="285"/>
                    </a:lnTo>
                    <a:lnTo>
                      <a:pt x="1659" y="268"/>
                    </a:lnTo>
                    <a:lnTo>
                      <a:pt x="1692" y="251"/>
                    </a:lnTo>
                    <a:lnTo>
                      <a:pt x="1726" y="218"/>
                    </a:lnTo>
                    <a:lnTo>
                      <a:pt x="1726" y="184"/>
                    </a:lnTo>
                    <a:lnTo>
                      <a:pt x="1726" y="134"/>
                    </a:lnTo>
                    <a:lnTo>
                      <a:pt x="1692" y="117"/>
                    </a:lnTo>
                    <a:lnTo>
                      <a:pt x="1659" y="84"/>
                    </a:lnTo>
                    <a:lnTo>
                      <a:pt x="1558" y="50"/>
                    </a:lnTo>
                    <a:lnTo>
                      <a:pt x="1441" y="17"/>
                    </a:lnTo>
                    <a:lnTo>
                      <a:pt x="132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3" name="Google Shape;3133;p220"/>
              <p:cNvSpPr/>
              <p:nvPr/>
            </p:nvSpPr>
            <p:spPr>
              <a:xfrm>
                <a:off x="1423650" y="3964075"/>
                <a:ext cx="32675" cy="32675"/>
              </a:xfrm>
              <a:custGeom>
                <a:avLst/>
                <a:gdLst/>
                <a:ahLst/>
                <a:cxnLst/>
                <a:rect l="l" t="t" r="r" b="b"/>
                <a:pathLst>
                  <a:path w="1307" h="1307" extrusionOk="0">
                    <a:moveTo>
                      <a:pt x="653" y="0"/>
                    </a:moveTo>
                    <a:lnTo>
                      <a:pt x="519" y="17"/>
                    </a:lnTo>
                    <a:lnTo>
                      <a:pt x="402" y="50"/>
                    </a:lnTo>
                    <a:lnTo>
                      <a:pt x="285" y="117"/>
                    </a:lnTo>
                    <a:lnTo>
                      <a:pt x="184" y="201"/>
                    </a:lnTo>
                    <a:lnTo>
                      <a:pt x="117" y="285"/>
                    </a:lnTo>
                    <a:lnTo>
                      <a:pt x="50" y="402"/>
                    </a:lnTo>
                    <a:lnTo>
                      <a:pt x="17" y="519"/>
                    </a:lnTo>
                    <a:lnTo>
                      <a:pt x="0" y="653"/>
                    </a:lnTo>
                    <a:lnTo>
                      <a:pt x="17" y="787"/>
                    </a:lnTo>
                    <a:lnTo>
                      <a:pt x="50" y="905"/>
                    </a:lnTo>
                    <a:lnTo>
                      <a:pt x="117" y="1022"/>
                    </a:lnTo>
                    <a:lnTo>
                      <a:pt x="184" y="1122"/>
                    </a:lnTo>
                    <a:lnTo>
                      <a:pt x="285" y="1206"/>
                    </a:lnTo>
                    <a:lnTo>
                      <a:pt x="402" y="1256"/>
                    </a:lnTo>
                    <a:lnTo>
                      <a:pt x="519" y="1290"/>
                    </a:lnTo>
                    <a:lnTo>
                      <a:pt x="653" y="1307"/>
                    </a:lnTo>
                    <a:lnTo>
                      <a:pt x="787" y="1290"/>
                    </a:lnTo>
                    <a:lnTo>
                      <a:pt x="905" y="1256"/>
                    </a:lnTo>
                    <a:lnTo>
                      <a:pt x="1022" y="1206"/>
                    </a:lnTo>
                    <a:lnTo>
                      <a:pt x="1122" y="1122"/>
                    </a:lnTo>
                    <a:lnTo>
                      <a:pt x="1190" y="1022"/>
                    </a:lnTo>
                    <a:lnTo>
                      <a:pt x="1257" y="905"/>
                    </a:lnTo>
                    <a:lnTo>
                      <a:pt x="1290" y="787"/>
                    </a:lnTo>
                    <a:lnTo>
                      <a:pt x="1307" y="653"/>
                    </a:lnTo>
                    <a:lnTo>
                      <a:pt x="1307" y="603"/>
                    </a:lnTo>
                    <a:lnTo>
                      <a:pt x="1290" y="553"/>
                    </a:lnTo>
                    <a:lnTo>
                      <a:pt x="1273" y="536"/>
                    </a:lnTo>
                    <a:lnTo>
                      <a:pt x="1240" y="519"/>
                    </a:lnTo>
                    <a:lnTo>
                      <a:pt x="1190" y="503"/>
                    </a:lnTo>
                    <a:lnTo>
                      <a:pt x="1156" y="519"/>
                    </a:lnTo>
                    <a:lnTo>
                      <a:pt x="1122" y="536"/>
                    </a:lnTo>
                    <a:lnTo>
                      <a:pt x="1106" y="570"/>
                    </a:lnTo>
                    <a:lnTo>
                      <a:pt x="1106" y="620"/>
                    </a:lnTo>
                    <a:lnTo>
                      <a:pt x="1106" y="653"/>
                    </a:lnTo>
                    <a:lnTo>
                      <a:pt x="1089" y="754"/>
                    </a:lnTo>
                    <a:lnTo>
                      <a:pt x="1072" y="838"/>
                    </a:lnTo>
                    <a:lnTo>
                      <a:pt x="1022" y="905"/>
                    </a:lnTo>
                    <a:lnTo>
                      <a:pt x="972" y="972"/>
                    </a:lnTo>
                    <a:lnTo>
                      <a:pt x="905" y="1039"/>
                    </a:lnTo>
                    <a:lnTo>
                      <a:pt x="821" y="1072"/>
                    </a:lnTo>
                    <a:lnTo>
                      <a:pt x="737" y="1106"/>
                    </a:lnTo>
                    <a:lnTo>
                      <a:pt x="570" y="1106"/>
                    </a:lnTo>
                    <a:lnTo>
                      <a:pt x="469" y="1072"/>
                    </a:lnTo>
                    <a:lnTo>
                      <a:pt x="402" y="1039"/>
                    </a:lnTo>
                    <a:lnTo>
                      <a:pt x="335" y="972"/>
                    </a:lnTo>
                    <a:lnTo>
                      <a:pt x="285" y="905"/>
                    </a:lnTo>
                    <a:lnTo>
                      <a:pt x="235" y="838"/>
                    </a:lnTo>
                    <a:lnTo>
                      <a:pt x="218" y="754"/>
                    </a:lnTo>
                    <a:lnTo>
                      <a:pt x="201" y="653"/>
                    </a:lnTo>
                    <a:lnTo>
                      <a:pt x="218" y="570"/>
                    </a:lnTo>
                    <a:lnTo>
                      <a:pt x="235" y="486"/>
                    </a:lnTo>
                    <a:lnTo>
                      <a:pt x="285" y="402"/>
                    </a:lnTo>
                    <a:lnTo>
                      <a:pt x="335" y="335"/>
                    </a:lnTo>
                    <a:lnTo>
                      <a:pt x="402" y="285"/>
                    </a:lnTo>
                    <a:lnTo>
                      <a:pt x="469" y="235"/>
                    </a:lnTo>
                    <a:lnTo>
                      <a:pt x="570" y="218"/>
                    </a:lnTo>
                    <a:lnTo>
                      <a:pt x="653" y="201"/>
                    </a:lnTo>
                    <a:lnTo>
                      <a:pt x="737" y="201"/>
                    </a:lnTo>
                    <a:lnTo>
                      <a:pt x="771" y="184"/>
                    </a:lnTo>
                    <a:lnTo>
                      <a:pt x="804" y="151"/>
                    </a:lnTo>
                    <a:lnTo>
                      <a:pt x="804" y="117"/>
                    </a:lnTo>
                    <a:lnTo>
                      <a:pt x="804" y="84"/>
                    </a:lnTo>
                    <a:lnTo>
                      <a:pt x="787" y="50"/>
                    </a:lnTo>
                    <a:lnTo>
                      <a:pt x="754" y="17"/>
                    </a:lnTo>
                    <a:lnTo>
                      <a:pt x="72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4" name="Google Shape;3134;p220"/>
              <p:cNvSpPr/>
              <p:nvPr/>
            </p:nvSpPr>
            <p:spPr>
              <a:xfrm>
                <a:off x="1437450" y="3946475"/>
                <a:ext cx="36900" cy="37300"/>
              </a:xfrm>
              <a:custGeom>
                <a:avLst/>
                <a:gdLst/>
                <a:ahLst/>
                <a:cxnLst/>
                <a:rect l="l" t="t" r="r" b="b"/>
                <a:pathLst>
                  <a:path w="1476" h="1492" extrusionOk="0">
                    <a:moveTo>
                      <a:pt x="1375" y="1"/>
                    </a:moveTo>
                    <a:lnTo>
                      <a:pt x="1341" y="17"/>
                    </a:lnTo>
                    <a:lnTo>
                      <a:pt x="1308" y="34"/>
                    </a:lnTo>
                    <a:lnTo>
                      <a:pt x="18" y="1324"/>
                    </a:lnTo>
                    <a:lnTo>
                      <a:pt x="1" y="1357"/>
                    </a:lnTo>
                    <a:lnTo>
                      <a:pt x="1" y="1391"/>
                    </a:lnTo>
                    <a:lnTo>
                      <a:pt x="1" y="1424"/>
                    </a:lnTo>
                    <a:lnTo>
                      <a:pt x="18" y="1458"/>
                    </a:lnTo>
                    <a:lnTo>
                      <a:pt x="51" y="1491"/>
                    </a:lnTo>
                    <a:lnTo>
                      <a:pt x="135" y="1491"/>
                    </a:lnTo>
                    <a:lnTo>
                      <a:pt x="168" y="1458"/>
                    </a:lnTo>
                    <a:lnTo>
                      <a:pt x="1442" y="185"/>
                    </a:lnTo>
                    <a:lnTo>
                      <a:pt x="1475" y="151"/>
                    </a:lnTo>
                    <a:lnTo>
                      <a:pt x="1475" y="101"/>
                    </a:lnTo>
                    <a:lnTo>
                      <a:pt x="1475" y="68"/>
                    </a:lnTo>
                    <a:lnTo>
                      <a:pt x="1442" y="34"/>
                    </a:lnTo>
                    <a:lnTo>
                      <a:pt x="1408" y="17"/>
                    </a:lnTo>
                    <a:lnTo>
                      <a:pt x="137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5" name="Google Shape;3135;p220"/>
              <p:cNvSpPr/>
              <p:nvPr/>
            </p:nvSpPr>
            <p:spPr>
              <a:xfrm>
                <a:off x="1467200" y="3924275"/>
                <a:ext cx="28925" cy="28925"/>
              </a:xfrm>
              <a:custGeom>
                <a:avLst/>
                <a:gdLst/>
                <a:ahLst/>
                <a:cxnLst/>
                <a:rect l="l" t="t" r="r" b="b"/>
                <a:pathLst>
                  <a:path w="1157" h="1157" extrusionOk="0">
                    <a:moveTo>
                      <a:pt x="520" y="319"/>
                    </a:moveTo>
                    <a:lnTo>
                      <a:pt x="553" y="520"/>
                    </a:lnTo>
                    <a:lnTo>
                      <a:pt x="570" y="587"/>
                    </a:lnTo>
                    <a:lnTo>
                      <a:pt x="637" y="604"/>
                    </a:lnTo>
                    <a:lnTo>
                      <a:pt x="838" y="637"/>
                    </a:lnTo>
                    <a:lnTo>
                      <a:pt x="553" y="939"/>
                    </a:lnTo>
                    <a:lnTo>
                      <a:pt x="268" y="889"/>
                    </a:lnTo>
                    <a:lnTo>
                      <a:pt x="218" y="621"/>
                    </a:lnTo>
                    <a:lnTo>
                      <a:pt x="520" y="319"/>
                    </a:lnTo>
                    <a:close/>
                    <a:moveTo>
                      <a:pt x="553" y="1"/>
                    </a:moveTo>
                    <a:lnTo>
                      <a:pt x="503" y="34"/>
                    </a:lnTo>
                    <a:lnTo>
                      <a:pt x="34" y="503"/>
                    </a:lnTo>
                    <a:lnTo>
                      <a:pt x="17" y="554"/>
                    </a:lnTo>
                    <a:lnTo>
                      <a:pt x="0" y="604"/>
                    </a:lnTo>
                    <a:lnTo>
                      <a:pt x="67" y="1006"/>
                    </a:lnTo>
                    <a:lnTo>
                      <a:pt x="101" y="1056"/>
                    </a:lnTo>
                    <a:lnTo>
                      <a:pt x="151" y="1090"/>
                    </a:lnTo>
                    <a:lnTo>
                      <a:pt x="570" y="1157"/>
                    </a:lnTo>
                    <a:lnTo>
                      <a:pt x="587" y="1157"/>
                    </a:lnTo>
                    <a:lnTo>
                      <a:pt x="620" y="1140"/>
                    </a:lnTo>
                    <a:lnTo>
                      <a:pt x="654" y="1123"/>
                    </a:lnTo>
                    <a:lnTo>
                      <a:pt x="1123" y="654"/>
                    </a:lnTo>
                    <a:lnTo>
                      <a:pt x="1156" y="604"/>
                    </a:lnTo>
                    <a:lnTo>
                      <a:pt x="1156" y="554"/>
                    </a:lnTo>
                    <a:lnTo>
                      <a:pt x="1123" y="503"/>
                    </a:lnTo>
                    <a:lnTo>
                      <a:pt x="1072" y="487"/>
                    </a:lnTo>
                    <a:lnTo>
                      <a:pt x="737" y="420"/>
                    </a:lnTo>
                    <a:lnTo>
                      <a:pt x="687" y="85"/>
                    </a:lnTo>
                    <a:lnTo>
                      <a:pt x="654" y="34"/>
                    </a:lnTo>
                    <a:lnTo>
                      <a:pt x="6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36" name="Google Shape;3136;p220"/>
          <p:cNvGrpSpPr/>
          <p:nvPr/>
        </p:nvGrpSpPr>
        <p:grpSpPr>
          <a:xfrm>
            <a:off x="1413460" y="1594063"/>
            <a:ext cx="1436700" cy="1436700"/>
            <a:chOff x="1376522" y="1559551"/>
            <a:chExt cx="1436700" cy="1436700"/>
          </a:xfrm>
        </p:grpSpPr>
        <p:sp>
          <p:nvSpPr>
            <p:cNvPr id="3137" name="Google Shape;3137;p220"/>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8" name="Google Shape;3138;p220"/>
            <p:cNvGrpSpPr/>
            <p:nvPr/>
          </p:nvGrpSpPr>
          <p:grpSpPr>
            <a:xfrm>
              <a:off x="1662045" y="1830283"/>
              <a:ext cx="865679" cy="895235"/>
              <a:chOff x="2949625" y="1046925"/>
              <a:chExt cx="98850" cy="102225"/>
            </a:xfrm>
          </p:grpSpPr>
          <p:sp>
            <p:nvSpPr>
              <p:cNvPr id="3139" name="Google Shape;3139;p220"/>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0" name="Google Shape;3140;p220"/>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1" name="Google Shape;3141;p220"/>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2" name="Google Shape;3142;p220"/>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3" name="Google Shape;3143;p220"/>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4" name="Google Shape;3144;p220"/>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5" name="Google Shape;3145;p220"/>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6" name="Google Shape;3146;p220"/>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7" name="Google Shape;3147;p220"/>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8" name="Google Shape;3148;p220"/>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49" name="Google Shape;3149;p220"/>
          <p:cNvGrpSpPr/>
          <p:nvPr/>
        </p:nvGrpSpPr>
        <p:grpSpPr>
          <a:xfrm>
            <a:off x="3924596" y="1594063"/>
            <a:ext cx="1436700" cy="1436700"/>
            <a:chOff x="3924596" y="1594063"/>
            <a:chExt cx="1436700" cy="1436700"/>
          </a:xfrm>
        </p:grpSpPr>
        <p:sp>
          <p:nvSpPr>
            <p:cNvPr id="3150" name="Google Shape;3150;p220"/>
            <p:cNvSpPr/>
            <p:nvPr/>
          </p:nvSpPr>
          <p:spPr>
            <a:xfrm>
              <a:off x="3924596" y="1594063"/>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51" name="Google Shape;3151;p220"/>
            <p:cNvGrpSpPr/>
            <p:nvPr/>
          </p:nvGrpSpPr>
          <p:grpSpPr>
            <a:xfrm>
              <a:off x="4169397" y="1907856"/>
              <a:ext cx="947099" cy="809115"/>
              <a:chOff x="2760775" y="670475"/>
              <a:chExt cx="106375" cy="90875"/>
            </a:xfrm>
          </p:grpSpPr>
          <p:sp>
            <p:nvSpPr>
              <p:cNvPr id="3152" name="Google Shape;3152;p220"/>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3" name="Google Shape;3153;p220"/>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4" name="Google Shape;3154;p220"/>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5" name="Google Shape;3155;p220"/>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59"/>
        <p:cNvGrpSpPr/>
        <p:nvPr/>
      </p:nvGrpSpPr>
      <p:grpSpPr>
        <a:xfrm>
          <a:off x="0" y="0"/>
          <a:ext cx="0" cy="0"/>
          <a:chOff x="0" y="0"/>
          <a:chExt cx="0" cy="0"/>
        </a:xfrm>
      </p:grpSpPr>
      <p:sp>
        <p:nvSpPr>
          <p:cNvPr id="3160" name="Google Shape;3160;p221"/>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61" name="Google Shape;3161;p221"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62" name="Google Shape;3162;p221"/>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64" name="Google Shape;3164;p221"/>
          <p:cNvSpPr txBox="1"/>
          <p:nvPr/>
        </p:nvSpPr>
        <p:spPr>
          <a:xfrm>
            <a:off x="4142232" y="3595455"/>
            <a:ext cx="4379100" cy="783900"/>
          </a:xfrm>
          <a:prstGeom prst="rect">
            <a:avLst/>
          </a:prstGeom>
          <a:noFill/>
          <a:ln>
            <a:noFill/>
          </a:ln>
        </p:spPr>
        <p:txBody>
          <a:bodyPr spcFirstLastPara="1" wrap="square" lIns="0" tIns="0" rIns="0" bIns="0" anchor="t" anchorCtr="0">
            <a:noAutofit/>
          </a:bodyPr>
          <a:lstStyle/>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Contribute and spend funds tax-free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Pay for qualified dependent care expenses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Recurring Dependent Care Form</a:t>
            </a:r>
            <a:endParaRPr sz="1200" dirty="0">
              <a:solidFill>
                <a:srgbClr val="25146F"/>
              </a:solidFill>
              <a:latin typeface="Poppins"/>
              <a:ea typeface="Poppins"/>
              <a:cs typeface="Poppins"/>
              <a:sym typeface="Poppins"/>
            </a:endParaRPr>
          </a:p>
        </p:txBody>
      </p:sp>
      <p:sp>
        <p:nvSpPr>
          <p:cNvPr id="3165" name="Google Shape;3165;p221"/>
          <p:cNvSpPr txBox="1"/>
          <p:nvPr/>
        </p:nvSpPr>
        <p:spPr>
          <a:xfrm>
            <a:off x="4142232" y="2308219"/>
            <a:ext cx="3181800" cy="1080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5000" i="0" u="none" strike="noStrike" cap="none" dirty="0">
                <a:solidFill>
                  <a:srgbClr val="1C6EFF"/>
                </a:solidFill>
                <a:latin typeface="Poppins ExtraBold"/>
                <a:ea typeface="Poppins ExtraBold"/>
                <a:cs typeface="Poppins ExtraBold"/>
                <a:sym typeface="Poppins ExtraBold"/>
              </a:rPr>
              <a:t>$5,000</a:t>
            </a:r>
            <a:endParaRPr sz="5000" i="0" u="none" strike="noStrike" cap="none" dirty="0">
              <a:solidFill>
                <a:srgbClr val="1C6EFF"/>
              </a:solidFill>
              <a:latin typeface="Poppins ExtraBold"/>
              <a:ea typeface="Poppins ExtraBold"/>
              <a:cs typeface="Poppins ExtraBold"/>
              <a:sym typeface="Poppins ExtraBold"/>
            </a:endParaRPr>
          </a:p>
          <a:p>
            <a:pPr marL="0" lvl="0" indent="0" algn="l" rtl="0">
              <a:lnSpc>
                <a:spcPct val="115000"/>
              </a:lnSpc>
              <a:spcBef>
                <a:spcPts val="0"/>
              </a:spcBef>
              <a:spcAft>
                <a:spcPts val="0"/>
              </a:spcAft>
              <a:buNone/>
            </a:pPr>
            <a:r>
              <a:rPr lang="en" sz="2000" dirty="0">
                <a:solidFill>
                  <a:schemeClr val="accent2"/>
                </a:solidFill>
                <a:latin typeface="Poppins"/>
                <a:ea typeface="Poppins"/>
                <a:cs typeface="Poppins"/>
                <a:sym typeface="Poppins"/>
              </a:rPr>
              <a:t>per household</a:t>
            </a:r>
            <a:endParaRPr sz="5000" dirty="0">
              <a:solidFill>
                <a:srgbClr val="1C6EFF"/>
              </a:solidFill>
              <a:latin typeface="Poppins ExtraBold"/>
              <a:ea typeface="Poppins ExtraBold"/>
              <a:cs typeface="Poppins ExtraBold"/>
              <a:sym typeface="Poppins ExtraBold"/>
            </a:endParaRPr>
          </a:p>
        </p:txBody>
      </p:sp>
      <p:sp>
        <p:nvSpPr>
          <p:cNvPr id="3166" name="Google Shape;3166;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sp>
        <p:nvSpPr>
          <p:cNvPr id="9" name="Google Shape;3163;p221">
            <a:extLst>
              <a:ext uri="{FF2B5EF4-FFF2-40B4-BE49-F238E27FC236}">
                <a16:creationId xmlns:a16="http://schemas.microsoft.com/office/drawing/2014/main" id="{12244BCC-B9E0-49A0-AB8A-8607731B46C9}"/>
              </a:ext>
            </a:extLst>
          </p:cNvPr>
          <p:cNvSpPr txBox="1"/>
          <p:nvPr/>
        </p:nvSpPr>
        <p:spPr>
          <a:xfrm>
            <a:off x="4142232" y="1317983"/>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dependent care   FSA maximum</a:t>
            </a:r>
            <a:endParaRPr sz="2600" b="1" dirty="0">
              <a:solidFill>
                <a:srgbClr val="25146F"/>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9"/>
        <p:cNvGrpSpPr/>
        <p:nvPr/>
      </p:nvGrpSpPr>
      <p:grpSpPr>
        <a:xfrm>
          <a:off x="0" y="0"/>
          <a:ext cx="0" cy="0"/>
          <a:chOff x="0" y="0"/>
          <a:chExt cx="0" cy="0"/>
        </a:xfrm>
      </p:grpSpPr>
      <p:sp>
        <p:nvSpPr>
          <p:cNvPr id="3160" name="Google Shape;3160;p221"/>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61" name="Google Shape;3161;p221"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62" name="Google Shape;3162;p221"/>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63" name="Google Shape;3163;p221"/>
          <p:cNvSpPr txBox="1"/>
          <p:nvPr/>
        </p:nvSpPr>
        <p:spPr>
          <a:xfrm>
            <a:off x="4142232" y="1317983"/>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dependent care   FSA maximum</a:t>
            </a:r>
            <a:endParaRPr sz="2600" b="1" dirty="0">
              <a:solidFill>
                <a:srgbClr val="25146F"/>
              </a:solidFill>
              <a:latin typeface="Poppins"/>
              <a:ea typeface="Poppins"/>
              <a:cs typeface="Poppins"/>
              <a:sym typeface="Poppins"/>
            </a:endParaRPr>
          </a:p>
        </p:txBody>
      </p:sp>
      <p:sp>
        <p:nvSpPr>
          <p:cNvPr id="3164" name="Google Shape;3164;p221"/>
          <p:cNvSpPr txBox="1"/>
          <p:nvPr/>
        </p:nvSpPr>
        <p:spPr>
          <a:xfrm>
            <a:off x="4142232" y="3595455"/>
            <a:ext cx="4379100" cy="783900"/>
          </a:xfrm>
          <a:prstGeom prst="rect">
            <a:avLst/>
          </a:prstGeom>
          <a:noFill/>
          <a:ln>
            <a:noFill/>
          </a:ln>
        </p:spPr>
        <p:txBody>
          <a:bodyPr spcFirstLastPara="1" wrap="square" lIns="0" tIns="0" rIns="0" bIns="0" anchor="t" anchorCtr="0">
            <a:noAutofit/>
          </a:bodyPr>
          <a:lstStyle/>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Contribute and spend funds tax-free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Pay for qualified dependent care expenses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Recurring Dependent Care Form</a:t>
            </a:r>
            <a:endParaRPr sz="1200" dirty="0">
              <a:solidFill>
                <a:srgbClr val="25146F"/>
              </a:solidFill>
              <a:latin typeface="Poppins"/>
              <a:ea typeface="Poppins"/>
              <a:cs typeface="Poppins"/>
              <a:sym typeface="Poppins"/>
            </a:endParaRPr>
          </a:p>
        </p:txBody>
      </p:sp>
      <p:sp>
        <p:nvSpPr>
          <p:cNvPr id="3165" name="Google Shape;3165;p221"/>
          <p:cNvSpPr txBox="1"/>
          <p:nvPr/>
        </p:nvSpPr>
        <p:spPr>
          <a:xfrm>
            <a:off x="4142232" y="2308219"/>
            <a:ext cx="3181800" cy="1080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5000" i="0" u="none" strike="noStrike" cap="none" dirty="0">
                <a:solidFill>
                  <a:srgbClr val="1C6EFF"/>
                </a:solidFill>
                <a:latin typeface="Poppins ExtraBold"/>
                <a:ea typeface="Poppins ExtraBold"/>
                <a:cs typeface="Poppins ExtraBold"/>
                <a:sym typeface="Poppins ExtraBold"/>
              </a:rPr>
              <a:t>$</a:t>
            </a:r>
            <a:r>
              <a:rPr lang="en" sz="5000" dirty="0">
                <a:solidFill>
                  <a:srgbClr val="1C6EFF"/>
                </a:solidFill>
                <a:latin typeface="Poppins ExtraBold"/>
                <a:ea typeface="Poppins ExtraBold"/>
                <a:cs typeface="Poppins ExtraBold"/>
                <a:sym typeface="Poppins ExtraBold"/>
              </a:rPr>
              <a:t>7</a:t>
            </a:r>
            <a:r>
              <a:rPr lang="en" sz="5000" i="0" u="none" strike="noStrike" cap="none" dirty="0">
                <a:solidFill>
                  <a:srgbClr val="1C6EFF"/>
                </a:solidFill>
                <a:latin typeface="Poppins ExtraBold"/>
                <a:ea typeface="Poppins ExtraBold"/>
                <a:cs typeface="Poppins ExtraBold"/>
                <a:sym typeface="Poppins ExtraBold"/>
              </a:rPr>
              <a:t>,</a:t>
            </a:r>
            <a:r>
              <a:rPr lang="en" sz="5000" dirty="0">
                <a:solidFill>
                  <a:srgbClr val="1C6EFF"/>
                </a:solidFill>
                <a:latin typeface="Poppins ExtraBold"/>
                <a:ea typeface="Poppins ExtraBold"/>
                <a:cs typeface="Poppins ExtraBold"/>
                <a:sym typeface="Poppins ExtraBold"/>
              </a:rPr>
              <a:t>5</a:t>
            </a:r>
            <a:r>
              <a:rPr lang="en" sz="5000" i="0" u="none" strike="noStrike" cap="none" dirty="0">
                <a:solidFill>
                  <a:srgbClr val="1C6EFF"/>
                </a:solidFill>
                <a:latin typeface="Poppins ExtraBold"/>
                <a:ea typeface="Poppins ExtraBold"/>
                <a:cs typeface="Poppins ExtraBold"/>
                <a:sym typeface="Poppins ExtraBold"/>
              </a:rPr>
              <a:t>00</a:t>
            </a:r>
            <a:endParaRPr sz="5000" i="0" u="none" strike="noStrike" cap="none" dirty="0">
              <a:solidFill>
                <a:srgbClr val="1C6EFF"/>
              </a:solidFill>
              <a:latin typeface="Poppins ExtraBold"/>
              <a:ea typeface="Poppins ExtraBold"/>
              <a:cs typeface="Poppins ExtraBold"/>
              <a:sym typeface="Poppins ExtraBold"/>
            </a:endParaRPr>
          </a:p>
          <a:p>
            <a:pPr marL="0" lvl="0" indent="0" algn="l" rtl="0">
              <a:lnSpc>
                <a:spcPct val="115000"/>
              </a:lnSpc>
              <a:spcBef>
                <a:spcPts val="0"/>
              </a:spcBef>
              <a:spcAft>
                <a:spcPts val="0"/>
              </a:spcAft>
              <a:buNone/>
            </a:pPr>
            <a:r>
              <a:rPr lang="en" sz="2000" dirty="0">
                <a:solidFill>
                  <a:schemeClr val="accent2"/>
                </a:solidFill>
                <a:latin typeface="Poppins"/>
                <a:ea typeface="Poppins"/>
                <a:cs typeface="Poppins"/>
                <a:sym typeface="Poppins"/>
              </a:rPr>
              <a:t>per household</a:t>
            </a:r>
            <a:endParaRPr sz="5000" dirty="0">
              <a:solidFill>
                <a:srgbClr val="1C6EFF"/>
              </a:solidFill>
              <a:latin typeface="Poppins ExtraBold"/>
              <a:ea typeface="Poppins ExtraBold"/>
              <a:cs typeface="Poppins ExtraBold"/>
              <a:sym typeface="Poppins ExtraBold"/>
            </a:endParaRPr>
          </a:p>
        </p:txBody>
      </p:sp>
      <p:sp>
        <p:nvSpPr>
          <p:cNvPr id="3166" name="Google Shape;3166;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70"/>
        <p:cNvGrpSpPr/>
        <p:nvPr/>
      </p:nvGrpSpPr>
      <p:grpSpPr>
        <a:xfrm>
          <a:off x="0" y="0"/>
          <a:ext cx="0" cy="0"/>
          <a:chOff x="0" y="0"/>
          <a:chExt cx="0" cy="0"/>
        </a:xfrm>
      </p:grpSpPr>
      <p:sp>
        <p:nvSpPr>
          <p:cNvPr id="3171" name="Google Shape;3171;p222"/>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a:latin typeface="Poppins"/>
                <a:ea typeface="Poppins"/>
                <a:cs typeface="Poppins"/>
                <a:sym typeface="Poppins"/>
              </a:rPr>
              <a:t>Meet Kenneth</a:t>
            </a:r>
            <a:endParaRPr sz="2800">
              <a:latin typeface="Poppins"/>
              <a:ea typeface="Poppins"/>
              <a:cs typeface="Poppins"/>
              <a:sym typeface="Poppins"/>
            </a:endParaRPr>
          </a:p>
        </p:txBody>
      </p:sp>
      <p:sp>
        <p:nvSpPr>
          <p:cNvPr id="3172" name="Google Shape;3172;p222"/>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3" name="Google Shape;3173;p222"/>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3174" name="Google Shape;3174;p222"/>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5" name="Google Shape;3175;p222"/>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Poppins"/>
                <a:ea typeface="Poppins"/>
                <a:cs typeface="Poppins"/>
                <a:sym typeface="Poppins"/>
              </a:rPr>
              <a:t>Take home this much more with a </a:t>
            </a:r>
            <a:r>
              <a:rPr lang="en" b="1" dirty="0">
                <a:solidFill>
                  <a:schemeClr val="accent2"/>
                </a:solidFill>
                <a:latin typeface="Poppins"/>
                <a:ea typeface="Poppins"/>
                <a:cs typeface="Poppins"/>
                <a:sym typeface="Poppins"/>
              </a:rPr>
              <a:t>dependent care </a:t>
            </a:r>
            <a:r>
              <a:rPr lang="en" sz="1400" b="1" i="0" u="none" strike="noStrike" cap="none" dirty="0">
                <a:solidFill>
                  <a:schemeClr val="accent2"/>
                </a:solidFill>
                <a:latin typeface="Poppins"/>
                <a:ea typeface="Poppins"/>
                <a:cs typeface="Poppins"/>
                <a:sym typeface="Poppins"/>
              </a:rPr>
              <a:t>FSA.</a:t>
            </a:r>
            <a:endParaRPr sz="1400" b="1" i="0" u="none" strike="noStrike" cap="none" dirty="0">
              <a:solidFill>
                <a:schemeClr val="accent2"/>
              </a:solidFill>
              <a:latin typeface="Poppins"/>
              <a:ea typeface="Poppins"/>
              <a:cs typeface="Poppins"/>
              <a:sym typeface="Poppins"/>
            </a:endParaRPr>
          </a:p>
        </p:txBody>
      </p:sp>
      <p:sp>
        <p:nvSpPr>
          <p:cNvPr id="3176" name="Google Shape;3176;p222"/>
          <p:cNvSpPr txBox="1"/>
          <p:nvPr/>
        </p:nvSpPr>
        <p:spPr>
          <a:xfrm>
            <a:off x="3810400" y="3663476"/>
            <a:ext cx="2127300" cy="696000"/>
          </a:xfrm>
          <a:prstGeom prst="rect">
            <a:avLst/>
          </a:prstGeom>
          <a:noFill/>
          <a:ln>
            <a:noFill/>
          </a:ln>
        </p:spPr>
        <p:txBody>
          <a:bodyPr spcFirstLastPara="1" wrap="square" lIns="68550" tIns="34275" rIns="68550" bIns="34275" anchor="t" anchorCtr="0">
            <a:normAutofit/>
          </a:bodyPr>
          <a:lstStyle/>
          <a:p>
            <a:pPr marL="0" marR="0" lvl="0" indent="0" algn="r" rtl="0">
              <a:lnSpc>
                <a:spcPct val="80000"/>
              </a:lnSpc>
              <a:spcBef>
                <a:spcPts val="0"/>
              </a:spcBef>
              <a:spcAft>
                <a:spcPts val="0"/>
              </a:spcAft>
              <a:buClr>
                <a:srgbClr val="253746"/>
              </a:buClr>
              <a:buSzPct val="110960"/>
              <a:buFont typeface="Arial"/>
              <a:buNone/>
            </a:pPr>
            <a:r>
              <a:rPr lang="en" sz="5000" i="0" u="none" strike="noStrike" cap="none" dirty="0">
                <a:solidFill>
                  <a:schemeClr val="accent2"/>
                </a:solidFill>
                <a:latin typeface="Poppins ExtraBold"/>
                <a:ea typeface="Poppins ExtraBold"/>
                <a:cs typeface="Poppins ExtraBold"/>
                <a:sym typeface="Poppins ExtraBold"/>
              </a:rPr>
              <a:t>$</a:t>
            </a:r>
            <a:r>
              <a:rPr lang="en" sz="5000" dirty="0">
                <a:solidFill>
                  <a:schemeClr val="accent2"/>
                </a:solidFill>
                <a:latin typeface="Poppins ExtraBold"/>
                <a:ea typeface="Poppins ExtraBold"/>
                <a:cs typeface="Poppins ExtraBold"/>
                <a:sym typeface="Poppins ExtraBold"/>
              </a:rPr>
              <a:t>900</a:t>
            </a:r>
            <a:endParaRPr sz="5000" i="0" u="none" strike="noStrike" cap="none" dirty="0">
              <a:solidFill>
                <a:schemeClr val="accent2"/>
              </a:solidFill>
              <a:latin typeface="Poppins ExtraBold"/>
              <a:ea typeface="Poppins ExtraBold"/>
              <a:cs typeface="Poppins ExtraBold"/>
              <a:sym typeface="Poppins ExtraBold"/>
            </a:endParaRPr>
          </a:p>
        </p:txBody>
      </p:sp>
      <p:sp>
        <p:nvSpPr>
          <p:cNvPr id="3177" name="Google Shape;3177;p222"/>
          <p:cNvSpPr txBox="1"/>
          <p:nvPr/>
        </p:nvSpPr>
        <p:spPr>
          <a:xfrm>
            <a:off x="468349" y="2161025"/>
            <a:ext cx="2609099"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-$10,800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NET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$49,200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HEALTHCARE EXPENSES</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-$5,0</a:t>
            </a:r>
            <a:r>
              <a:rPr lang="en" sz="900" dirty="0">
                <a:solidFill>
                  <a:schemeClr val="dk1"/>
                </a:solidFill>
                <a:latin typeface="Poppins Medium"/>
                <a:ea typeface="Poppins Medium"/>
                <a:cs typeface="Poppins Medium"/>
                <a:sym typeface="Poppins Medium"/>
              </a:rPr>
              <a:t>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$44,2</a:t>
            </a:r>
            <a:r>
              <a:rPr lang="en" sz="900" dirty="0">
                <a:solidFill>
                  <a:schemeClr val="dk1"/>
                </a:solidFill>
                <a:latin typeface="Poppins Medium"/>
                <a:ea typeface="Poppins Medium"/>
                <a:cs typeface="Poppins Medium"/>
                <a:sym typeface="Poppins Medium"/>
              </a:rPr>
              <a:t>0</a:t>
            </a:r>
            <a:r>
              <a:rPr lang="en" sz="900" i="0" u="none" strike="noStrike" cap="none"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sp>
        <p:nvSpPr>
          <p:cNvPr id="3178" name="Google Shape;3178;p222"/>
          <p:cNvSpPr txBox="1"/>
          <p:nvPr/>
        </p:nvSpPr>
        <p:spPr>
          <a:xfrm>
            <a:off x="3365150" y="2161025"/>
            <a:ext cx="2679588"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dirty="0">
                <a:solidFill>
                  <a:schemeClr val="dk1"/>
                </a:solidFill>
                <a:latin typeface="Poppins"/>
                <a:ea typeface="Poppins"/>
                <a:cs typeface="Poppins"/>
                <a:sym typeface="Poppins"/>
              </a:rPr>
              <a:t> ……………….……. </a:t>
            </a:r>
            <a:r>
              <a:rPr lang="en" sz="900"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ANNUAL FSA CONTRIBUTION</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Medium"/>
                <a:ea typeface="Poppins Medium"/>
                <a:cs typeface="Poppins Medium"/>
                <a:sym typeface="Poppins Medium"/>
              </a:rPr>
              <a:t>-$5,000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ADJUSTED GROSS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$55,0</a:t>
            </a:r>
            <a:r>
              <a:rPr lang="en" sz="900" dirty="0">
                <a:solidFill>
                  <a:schemeClr val="dk1"/>
                </a:solidFill>
                <a:latin typeface="Poppins Medium"/>
                <a:ea typeface="Poppins Medium"/>
                <a:cs typeface="Poppins Medium"/>
                <a:sym typeface="Poppins Medium"/>
              </a:rPr>
              <a:t>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9</a:t>
            </a:r>
            <a:r>
              <a:rPr lang="en" sz="900" i="0" u="none" strike="noStrike" cap="none" dirty="0">
                <a:solidFill>
                  <a:schemeClr val="dk1"/>
                </a:solidFill>
                <a:latin typeface="Poppins Medium"/>
                <a:ea typeface="Poppins Medium"/>
                <a:cs typeface="Poppins Medium"/>
                <a:sym typeface="Poppins Medium"/>
              </a:rPr>
              <a:t>,90</a:t>
            </a:r>
            <a:r>
              <a:rPr lang="en" sz="900"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$45,10</a:t>
            </a:r>
            <a:r>
              <a:rPr lang="en" sz="900"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grpSp>
        <p:nvGrpSpPr>
          <p:cNvPr id="3179" name="Google Shape;3179;p222"/>
          <p:cNvGrpSpPr/>
          <p:nvPr/>
        </p:nvGrpSpPr>
        <p:grpSpPr>
          <a:xfrm>
            <a:off x="3422087" y="1449777"/>
            <a:ext cx="244663" cy="209012"/>
            <a:chOff x="2760775" y="670475"/>
            <a:chExt cx="106375" cy="90875"/>
          </a:xfrm>
        </p:grpSpPr>
        <p:sp>
          <p:nvSpPr>
            <p:cNvPr id="3180" name="Google Shape;3180;p222"/>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1" name="Google Shape;3181;p222"/>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2" name="Google Shape;3182;p222"/>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3" name="Google Shape;3183;p222"/>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3184" name="Google Shape;3184;p222"/>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dirty="0">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dirty="0">
              <a:solidFill>
                <a:schemeClr val="dk1"/>
              </a:solidFill>
              <a:latin typeface="Poppins"/>
              <a:ea typeface="Poppins"/>
              <a:cs typeface="Poppins"/>
              <a:sym typeface="Poppins"/>
            </a:endParaRPr>
          </a:p>
        </p:txBody>
      </p:sp>
      <p:sp>
        <p:nvSpPr>
          <p:cNvPr id="3185" name="Google Shape;3185;p222"/>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350">
                <a:solidFill>
                  <a:schemeClr val="dk1"/>
                </a:solidFill>
                <a:latin typeface="Poppins Medium"/>
                <a:ea typeface="Poppins Medium"/>
                <a:cs typeface="Poppins Medium"/>
                <a:sym typeface="Poppins Medium"/>
              </a:rPr>
              <a:t>Kenneth </a:t>
            </a:r>
            <a:r>
              <a:rPr lang="en" sz="1350" i="0" u="none" strike="noStrike" cap="none">
                <a:solidFill>
                  <a:schemeClr val="dk1"/>
                </a:solidFill>
                <a:latin typeface="Poppins Medium"/>
                <a:ea typeface="Poppins Medium"/>
                <a:cs typeface="Poppins Medium"/>
                <a:sym typeface="Poppins Medium"/>
              </a:rPr>
              <a:t>is a 3</a:t>
            </a:r>
            <a:r>
              <a:rPr lang="en" sz="1350">
                <a:solidFill>
                  <a:schemeClr val="dk1"/>
                </a:solidFill>
                <a:latin typeface="Poppins Medium"/>
                <a:ea typeface="Poppins Medium"/>
                <a:cs typeface="Poppins Medium"/>
                <a:sym typeface="Poppins Medium"/>
              </a:rPr>
              <a:t>6</a:t>
            </a:r>
            <a:r>
              <a:rPr lang="en" sz="1350" i="0" u="none" strike="noStrike" cap="none">
                <a:solidFill>
                  <a:schemeClr val="dk1"/>
                </a:solidFill>
                <a:latin typeface="Poppins Medium"/>
                <a:ea typeface="Poppins Medium"/>
                <a:cs typeface="Poppins Medium"/>
                <a:sym typeface="Poppins Medium"/>
              </a:rPr>
              <a:t> year old </a:t>
            </a:r>
            <a:r>
              <a:rPr lang="en" sz="1350">
                <a:solidFill>
                  <a:schemeClr val="dk1"/>
                </a:solidFill>
                <a:latin typeface="Poppins Medium"/>
                <a:ea typeface="Poppins Medium"/>
                <a:cs typeface="Poppins Medium"/>
                <a:sym typeface="Poppins Medium"/>
              </a:rPr>
              <a:t>single father with two children in daycare.</a:t>
            </a:r>
            <a:endParaRPr sz="1350" i="0" u="none" strike="noStrike" cap="none">
              <a:solidFill>
                <a:schemeClr val="dk1"/>
              </a:solidFill>
              <a:latin typeface="Poppins"/>
              <a:ea typeface="Poppins"/>
              <a:cs typeface="Poppins"/>
              <a:sym typeface="Poppins"/>
            </a:endParaRPr>
          </a:p>
        </p:txBody>
      </p:sp>
      <p:pic>
        <p:nvPicPr>
          <p:cNvPr id="3186" name="Google Shape;3186;p222" title="Kenneth OE webinar deck.png"/>
          <p:cNvPicPr preferRelativeResize="0"/>
          <p:nvPr/>
        </p:nvPicPr>
        <p:blipFill rotWithShape="1">
          <a:blip r:embed="rId3">
            <a:alphaModFix/>
          </a:blip>
          <a:srcRect l="20418" t="39210" r="25048" b="6280"/>
          <a:stretch/>
        </p:blipFill>
        <p:spPr>
          <a:xfrm>
            <a:off x="6369725" y="897125"/>
            <a:ext cx="2412600" cy="3618300"/>
          </a:xfrm>
          <a:prstGeom prst="roundRect">
            <a:avLst>
              <a:gd name="adj" fmla="val 7185"/>
            </a:avLst>
          </a:prstGeom>
          <a:noFill/>
          <a:ln>
            <a:noFill/>
          </a:ln>
        </p:spPr>
      </p:pic>
      <p:sp>
        <p:nvSpPr>
          <p:cNvPr id="3187" name="Google Shape;3187;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6</a:t>
            </a:fld>
            <a:endParaRPr sz="525">
              <a:solidFill>
                <a:srgbClr val="25146F"/>
              </a:solidFill>
              <a:latin typeface="Poppins Medium"/>
              <a:ea typeface="Poppins Medium"/>
              <a:cs typeface="Poppins Medium"/>
              <a:sym typeface="Poppins Medium"/>
            </a:endParaRPr>
          </a:p>
        </p:txBody>
      </p:sp>
      <p:pic>
        <p:nvPicPr>
          <p:cNvPr id="3188" name="Google Shape;3188;p222" title="Kenneth OE webinar deck.png"/>
          <p:cNvPicPr preferRelativeResize="0"/>
          <p:nvPr/>
        </p:nvPicPr>
        <p:blipFill rotWithShape="1">
          <a:blip r:embed="rId4">
            <a:alphaModFix/>
          </a:blip>
          <a:srcRect l="15977" t="33442" r="25047" b="6281"/>
          <a:stretch/>
        </p:blipFill>
        <p:spPr>
          <a:xfrm>
            <a:off x="6173150" y="514300"/>
            <a:ext cx="2609100" cy="4001100"/>
          </a:xfrm>
          <a:prstGeom prst="roundRect">
            <a:avLst>
              <a:gd name="adj" fmla="val 7185"/>
            </a:avLst>
          </a:prstGeom>
          <a:noFill/>
          <a:ln>
            <a:noFill/>
          </a:ln>
        </p:spPr>
      </p:pic>
      <p:sp>
        <p:nvSpPr>
          <p:cNvPr id="3189" name="Google Shape;3189;p222"/>
          <p:cNvSpPr/>
          <p:nvPr/>
        </p:nvSpPr>
        <p:spPr>
          <a:xfrm rot="10800000">
            <a:off x="3952625" y="4359475"/>
            <a:ext cx="19335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rgbClr val="25146F"/>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70"/>
        <p:cNvGrpSpPr/>
        <p:nvPr/>
      </p:nvGrpSpPr>
      <p:grpSpPr>
        <a:xfrm>
          <a:off x="0" y="0"/>
          <a:ext cx="0" cy="0"/>
          <a:chOff x="0" y="0"/>
          <a:chExt cx="0" cy="0"/>
        </a:xfrm>
      </p:grpSpPr>
      <p:sp>
        <p:nvSpPr>
          <p:cNvPr id="3171" name="Google Shape;3171;p222"/>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a:latin typeface="Poppins"/>
                <a:ea typeface="Poppins"/>
                <a:cs typeface="Poppins"/>
                <a:sym typeface="Poppins"/>
              </a:rPr>
              <a:t>Meet Kenneth</a:t>
            </a:r>
            <a:endParaRPr sz="2800">
              <a:latin typeface="Poppins"/>
              <a:ea typeface="Poppins"/>
              <a:cs typeface="Poppins"/>
              <a:sym typeface="Poppins"/>
            </a:endParaRPr>
          </a:p>
        </p:txBody>
      </p:sp>
      <p:sp>
        <p:nvSpPr>
          <p:cNvPr id="3172" name="Google Shape;3172;p222"/>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3" name="Google Shape;3173;p222"/>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3174" name="Google Shape;3174;p222"/>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5" name="Google Shape;3175;p222"/>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Poppins"/>
                <a:ea typeface="Poppins"/>
                <a:cs typeface="Poppins"/>
                <a:sym typeface="Poppins"/>
              </a:rPr>
              <a:t>Take home this much more with a </a:t>
            </a:r>
            <a:r>
              <a:rPr lang="en" b="1" dirty="0">
                <a:solidFill>
                  <a:schemeClr val="accent2"/>
                </a:solidFill>
                <a:latin typeface="Poppins"/>
                <a:ea typeface="Poppins"/>
                <a:cs typeface="Poppins"/>
                <a:sym typeface="Poppins"/>
              </a:rPr>
              <a:t>dependent care </a:t>
            </a:r>
            <a:r>
              <a:rPr lang="en" sz="1400" b="1" i="0" u="none" strike="noStrike" cap="none" dirty="0">
                <a:solidFill>
                  <a:schemeClr val="accent2"/>
                </a:solidFill>
                <a:latin typeface="Poppins"/>
                <a:ea typeface="Poppins"/>
                <a:cs typeface="Poppins"/>
                <a:sym typeface="Poppins"/>
              </a:rPr>
              <a:t>FSA.</a:t>
            </a:r>
            <a:endParaRPr sz="1400" b="1" i="0" u="none" strike="noStrike" cap="none" dirty="0">
              <a:solidFill>
                <a:schemeClr val="accent2"/>
              </a:solidFill>
              <a:latin typeface="Poppins"/>
              <a:ea typeface="Poppins"/>
              <a:cs typeface="Poppins"/>
              <a:sym typeface="Poppins"/>
            </a:endParaRPr>
          </a:p>
        </p:txBody>
      </p:sp>
      <p:sp>
        <p:nvSpPr>
          <p:cNvPr id="3176" name="Google Shape;3176;p222"/>
          <p:cNvSpPr txBox="1"/>
          <p:nvPr/>
        </p:nvSpPr>
        <p:spPr>
          <a:xfrm>
            <a:off x="3810400" y="3663476"/>
            <a:ext cx="2127300" cy="696000"/>
          </a:xfrm>
          <a:prstGeom prst="rect">
            <a:avLst/>
          </a:prstGeom>
          <a:noFill/>
          <a:ln>
            <a:noFill/>
          </a:ln>
        </p:spPr>
        <p:txBody>
          <a:bodyPr spcFirstLastPara="1" wrap="square" lIns="68550" tIns="34275" rIns="68550" bIns="34275" anchor="t" anchorCtr="0">
            <a:normAutofit fontScale="92500"/>
          </a:bodyPr>
          <a:lstStyle/>
          <a:p>
            <a:pPr marL="0" marR="0" lvl="0" indent="0" algn="r" rtl="0">
              <a:lnSpc>
                <a:spcPct val="80000"/>
              </a:lnSpc>
              <a:spcBef>
                <a:spcPts val="0"/>
              </a:spcBef>
              <a:spcAft>
                <a:spcPts val="0"/>
              </a:spcAft>
              <a:buClr>
                <a:srgbClr val="253746"/>
              </a:buClr>
              <a:buSzPct val="110960"/>
              <a:buFont typeface="Arial"/>
              <a:buNone/>
            </a:pPr>
            <a:r>
              <a:rPr lang="en" sz="5000" i="0" u="none" strike="noStrike" cap="none">
                <a:solidFill>
                  <a:schemeClr val="accent2"/>
                </a:solidFill>
                <a:latin typeface="Poppins ExtraBold"/>
                <a:ea typeface="Poppins ExtraBold"/>
                <a:cs typeface="Poppins ExtraBold"/>
                <a:sym typeface="Poppins ExtraBold"/>
              </a:rPr>
              <a:t>$1,35</a:t>
            </a:r>
            <a:r>
              <a:rPr lang="en" sz="5000">
                <a:solidFill>
                  <a:schemeClr val="accent2"/>
                </a:solidFill>
                <a:latin typeface="Poppins ExtraBold"/>
                <a:ea typeface="Poppins ExtraBold"/>
                <a:cs typeface="Poppins ExtraBold"/>
                <a:sym typeface="Poppins ExtraBold"/>
              </a:rPr>
              <a:t>0</a:t>
            </a:r>
            <a:endParaRPr sz="5000" i="0" u="none" strike="noStrike" cap="none">
              <a:solidFill>
                <a:schemeClr val="accent2"/>
              </a:solidFill>
              <a:latin typeface="Poppins ExtraBold"/>
              <a:ea typeface="Poppins ExtraBold"/>
              <a:cs typeface="Poppins ExtraBold"/>
              <a:sym typeface="Poppins ExtraBold"/>
            </a:endParaRPr>
          </a:p>
        </p:txBody>
      </p:sp>
      <p:sp>
        <p:nvSpPr>
          <p:cNvPr id="3177" name="Google Shape;3177;p222"/>
          <p:cNvSpPr txBox="1"/>
          <p:nvPr/>
        </p:nvSpPr>
        <p:spPr>
          <a:xfrm>
            <a:off x="468349" y="2161025"/>
            <a:ext cx="2609099"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-$10,800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NET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$49,200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HEALTHCARE EXPENSES</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7</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50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1</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70</a:t>
            </a:r>
            <a:r>
              <a:rPr lang="en" sz="900" i="0" u="none" strike="noStrike" cap="none"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sp>
        <p:nvSpPr>
          <p:cNvPr id="3178" name="Google Shape;3178;p222"/>
          <p:cNvSpPr txBox="1"/>
          <p:nvPr/>
        </p:nvSpPr>
        <p:spPr>
          <a:xfrm>
            <a:off x="3365150" y="2161025"/>
            <a:ext cx="2679588"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dirty="0">
                <a:solidFill>
                  <a:schemeClr val="dk1"/>
                </a:solidFill>
                <a:latin typeface="Poppins"/>
                <a:ea typeface="Poppins"/>
                <a:cs typeface="Poppins"/>
                <a:sym typeface="Poppins"/>
              </a:rPr>
              <a:t> ……………….……. </a:t>
            </a:r>
            <a:r>
              <a:rPr lang="en" sz="900"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ANNUAL FSA CONTRIBUTION</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Medium"/>
                <a:ea typeface="Poppins Medium"/>
                <a:cs typeface="Poppins Medium"/>
                <a:sym typeface="Poppins Medium"/>
              </a:rPr>
              <a:t>-$7,500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ADJUSTED GROSS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a:t>
            </a:r>
            <a:r>
              <a:rPr lang="en" sz="900" dirty="0">
                <a:solidFill>
                  <a:schemeClr val="dk1"/>
                </a:solidFill>
                <a:latin typeface="Poppins Medium"/>
                <a:ea typeface="Poppins Medium"/>
                <a:cs typeface="Poppins Medium"/>
                <a:sym typeface="Poppins Medium"/>
              </a:rPr>
              <a:t>2</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50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9</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450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3</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050</a:t>
            </a:r>
            <a:endParaRPr sz="1400" i="0" u="none" strike="noStrike" cap="none" dirty="0">
              <a:solidFill>
                <a:schemeClr val="dk1"/>
              </a:solidFill>
              <a:latin typeface="Poppins Medium"/>
              <a:ea typeface="Poppins Medium"/>
              <a:cs typeface="Poppins Medium"/>
              <a:sym typeface="Poppins Medium"/>
            </a:endParaRPr>
          </a:p>
        </p:txBody>
      </p:sp>
      <p:grpSp>
        <p:nvGrpSpPr>
          <p:cNvPr id="3179" name="Google Shape;3179;p222"/>
          <p:cNvGrpSpPr/>
          <p:nvPr/>
        </p:nvGrpSpPr>
        <p:grpSpPr>
          <a:xfrm>
            <a:off x="3422087" y="1449777"/>
            <a:ext cx="244663" cy="209012"/>
            <a:chOff x="2760775" y="670475"/>
            <a:chExt cx="106375" cy="90875"/>
          </a:xfrm>
        </p:grpSpPr>
        <p:sp>
          <p:nvSpPr>
            <p:cNvPr id="3180" name="Google Shape;3180;p222"/>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1" name="Google Shape;3181;p222"/>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2" name="Google Shape;3182;p222"/>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3" name="Google Shape;3183;p222"/>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3184" name="Google Shape;3184;p222"/>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dirty="0">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dirty="0">
              <a:solidFill>
                <a:schemeClr val="dk1"/>
              </a:solidFill>
              <a:latin typeface="Poppins"/>
              <a:ea typeface="Poppins"/>
              <a:cs typeface="Poppins"/>
              <a:sym typeface="Poppins"/>
            </a:endParaRPr>
          </a:p>
        </p:txBody>
      </p:sp>
      <p:sp>
        <p:nvSpPr>
          <p:cNvPr id="3185" name="Google Shape;3185;p222"/>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350">
                <a:solidFill>
                  <a:schemeClr val="dk1"/>
                </a:solidFill>
                <a:latin typeface="Poppins Medium"/>
                <a:ea typeface="Poppins Medium"/>
                <a:cs typeface="Poppins Medium"/>
                <a:sym typeface="Poppins Medium"/>
              </a:rPr>
              <a:t>Kenneth </a:t>
            </a:r>
            <a:r>
              <a:rPr lang="en" sz="1350" i="0" u="none" strike="noStrike" cap="none">
                <a:solidFill>
                  <a:schemeClr val="dk1"/>
                </a:solidFill>
                <a:latin typeface="Poppins Medium"/>
                <a:ea typeface="Poppins Medium"/>
                <a:cs typeface="Poppins Medium"/>
                <a:sym typeface="Poppins Medium"/>
              </a:rPr>
              <a:t>is a 3</a:t>
            </a:r>
            <a:r>
              <a:rPr lang="en" sz="1350">
                <a:solidFill>
                  <a:schemeClr val="dk1"/>
                </a:solidFill>
                <a:latin typeface="Poppins Medium"/>
                <a:ea typeface="Poppins Medium"/>
                <a:cs typeface="Poppins Medium"/>
                <a:sym typeface="Poppins Medium"/>
              </a:rPr>
              <a:t>6</a:t>
            </a:r>
            <a:r>
              <a:rPr lang="en" sz="1350" i="0" u="none" strike="noStrike" cap="none">
                <a:solidFill>
                  <a:schemeClr val="dk1"/>
                </a:solidFill>
                <a:latin typeface="Poppins Medium"/>
                <a:ea typeface="Poppins Medium"/>
                <a:cs typeface="Poppins Medium"/>
                <a:sym typeface="Poppins Medium"/>
              </a:rPr>
              <a:t> year old </a:t>
            </a:r>
            <a:r>
              <a:rPr lang="en" sz="1350">
                <a:solidFill>
                  <a:schemeClr val="dk1"/>
                </a:solidFill>
                <a:latin typeface="Poppins Medium"/>
                <a:ea typeface="Poppins Medium"/>
                <a:cs typeface="Poppins Medium"/>
                <a:sym typeface="Poppins Medium"/>
              </a:rPr>
              <a:t>single father with two children in daycare.</a:t>
            </a:r>
            <a:endParaRPr sz="1350" i="0" u="none" strike="noStrike" cap="none">
              <a:solidFill>
                <a:schemeClr val="dk1"/>
              </a:solidFill>
              <a:latin typeface="Poppins"/>
              <a:ea typeface="Poppins"/>
              <a:cs typeface="Poppins"/>
              <a:sym typeface="Poppins"/>
            </a:endParaRPr>
          </a:p>
        </p:txBody>
      </p:sp>
      <p:pic>
        <p:nvPicPr>
          <p:cNvPr id="3186" name="Google Shape;3186;p222" title="Kenneth OE webinar deck.png"/>
          <p:cNvPicPr preferRelativeResize="0"/>
          <p:nvPr/>
        </p:nvPicPr>
        <p:blipFill rotWithShape="1">
          <a:blip r:embed="rId3">
            <a:alphaModFix/>
          </a:blip>
          <a:srcRect l="20418" t="39210" r="25048" b="6280"/>
          <a:stretch/>
        </p:blipFill>
        <p:spPr>
          <a:xfrm>
            <a:off x="6369725" y="897125"/>
            <a:ext cx="2412600" cy="3618300"/>
          </a:xfrm>
          <a:prstGeom prst="roundRect">
            <a:avLst>
              <a:gd name="adj" fmla="val 7185"/>
            </a:avLst>
          </a:prstGeom>
          <a:noFill/>
          <a:ln>
            <a:noFill/>
          </a:ln>
        </p:spPr>
      </p:pic>
      <p:sp>
        <p:nvSpPr>
          <p:cNvPr id="3187" name="Google Shape;3187;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7</a:t>
            </a:fld>
            <a:endParaRPr sz="525">
              <a:solidFill>
                <a:srgbClr val="25146F"/>
              </a:solidFill>
              <a:latin typeface="Poppins Medium"/>
              <a:ea typeface="Poppins Medium"/>
              <a:cs typeface="Poppins Medium"/>
              <a:sym typeface="Poppins Medium"/>
            </a:endParaRPr>
          </a:p>
        </p:txBody>
      </p:sp>
      <p:pic>
        <p:nvPicPr>
          <p:cNvPr id="3188" name="Google Shape;3188;p222" title="Kenneth OE webinar deck.png"/>
          <p:cNvPicPr preferRelativeResize="0"/>
          <p:nvPr/>
        </p:nvPicPr>
        <p:blipFill rotWithShape="1">
          <a:blip r:embed="rId4">
            <a:alphaModFix/>
          </a:blip>
          <a:srcRect l="15977" t="33442" r="25047" b="6281"/>
          <a:stretch/>
        </p:blipFill>
        <p:spPr>
          <a:xfrm>
            <a:off x="6173150" y="514300"/>
            <a:ext cx="2609100" cy="4001100"/>
          </a:xfrm>
          <a:prstGeom prst="roundRect">
            <a:avLst>
              <a:gd name="adj" fmla="val 7185"/>
            </a:avLst>
          </a:prstGeom>
          <a:noFill/>
          <a:ln>
            <a:noFill/>
          </a:ln>
        </p:spPr>
      </p:pic>
      <p:sp>
        <p:nvSpPr>
          <p:cNvPr id="3189" name="Google Shape;3189;p222"/>
          <p:cNvSpPr/>
          <p:nvPr/>
        </p:nvSpPr>
        <p:spPr>
          <a:xfrm rot="10800000">
            <a:off x="3952625" y="4359475"/>
            <a:ext cx="19335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rgbClr val="25146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93"/>
        <p:cNvGrpSpPr/>
        <p:nvPr/>
      </p:nvGrpSpPr>
      <p:grpSpPr>
        <a:xfrm>
          <a:off x="0" y="0"/>
          <a:ext cx="0" cy="0"/>
          <a:chOff x="0" y="0"/>
          <a:chExt cx="0" cy="0"/>
        </a:xfrm>
      </p:grpSpPr>
      <p:sp>
        <p:nvSpPr>
          <p:cNvPr id="3194" name="Google Shape;3194;p223"/>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Dependent care FSA grace period and run-out</a:t>
            </a:r>
            <a:endParaRPr/>
          </a:p>
        </p:txBody>
      </p:sp>
      <p:sp>
        <p:nvSpPr>
          <p:cNvPr id="3195" name="Google Shape;3195;p223"/>
          <p:cNvSpPr/>
          <p:nvPr/>
        </p:nvSpPr>
        <p:spPr>
          <a:xfrm rot="10800000">
            <a:off x="3750575" y="30884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196" name="Google Shape;3196;p223"/>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197" name="Google Shape;3197;p223"/>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198" name="Google Shape;3198;p223"/>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dirty="0">
                <a:solidFill>
                  <a:srgbClr val="FFFFFF"/>
                </a:solidFill>
                <a:latin typeface="Poppins" panose="00000500000000000000" pitchFamily="2" charset="0"/>
                <a:ea typeface="Poppins SemiBold"/>
                <a:cs typeface="Poppins" panose="00000500000000000000" pitchFamily="2" charset="0"/>
                <a:sym typeface="Poppins SemiBold"/>
              </a:rPr>
              <a:t>January 1, 2026 – December 31, 2026</a:t>
            </a:r>
            <a:endParaRPr sz="2225" b="1" dirty="0">
              <a:solidFill>
                <a:srgbClr val="FFFFFF"/>
              </a:solidFill>
              <a:latin typeface="Poppins" panose="00000500000000000000" pitchFamily="2" charset="0"/>
              <a:ea typeface="Poppins SemiBold"/>
              <a:cs typeface="Poppins" panose="00000500000000000000" pitchFamily="2" charset="0"/>
              <a:sym typeface="Poppins SemiBold"/>
            </a:endParaRPr>
          </a:p>
        </p:txBody>
      </p:sp>
      <p:grpSp>
        <p:nvGrpSpPr>
          <p:cNvPr id="3199" name="Google Shape;3199;p223"/>
          <p:cNvGrpSpPr/>
          <p:nvPr/>
        </p:nvGrpSpPr>
        <p:grpSpPr>
          <a:xfrm>
            <a:off x="4027550" y="2018838"/>
            <a:ext cx="3565200" cy="653500"/>
            <a:chOff x="4027550" y="1809550"/>
            <a:chExt cx="3565200" cy="653500"/>
          </a:xfrm>
        </p:grpSpPr>
        <p:sp>
          <p:nvSpPr>
            <p:cNvPr id="3200" name="Google Shape;3200;p223"/>
            <p:cNvSpPr txBox="1"/>
            <p:nvPr/>
          </p:nvSpPr>
          <p:spPr>
            <a:xfrm>
              <a:off x="4027550" y="180955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15, 2027</a:t>
              </a:r>
              <a:endParaRPr sz="2200" b="1">
                <a:solidFill>
                  <a:srgbClr val="25146F"/>
                </a:solidFill>
                <a:latin typeface="Poppins"/>
                <a:ea typeface="Poppins"/>
                <a:cs typeface="Poppins"/>
                <a:sym typeface="Poppins"/>
              </a:endParaRPr>
            </a:p>
          </p:txBody>
        </p:sp>
        <p:sp>
          <p:nvSpPr>
            <p:cNvPr id="3201" name="Google Shape;3201;p223"/>
            <p:cNvSpPr txBox="1"/>
            <p:nvPr/>
          </p:nvSpPr>
          <p:spPr>
            <a:xfrm>
              <a:off x="4027550" y="22089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incur claims</a:t>
              </a:r>
              <a:endParaRPr>
                <a:solidFill>
                  <a:srgbClr val="25146F"/>
                </a:solidFill>
                <a:latin typeface="Poppins Medium"/>
                <a:ea typeface="Poppins Medium"/>
                <a:cs typeface="Poppins Medium"/>
                <a:sym typeface="Poppins Medium"/>
              </a:endParaRPr>
            </a:p>
          </p:txBody>
        </p:sp>
      </p:grpSp>
      <p:grpSp>
        <p:nvGrpSpPr>
          <p:cNvPr id="3202" name="Google Shape;3202;p223"/>
          <p:cNvGrpSpPr/>
          <p:nvPr/>
        </p:nvGrpSpPr>
        <p:grpSpPr>
          <a:xfrm>
            <a:off x="4027550" y="3778638"/>
            <a:ext cx="3565200" cy="638150"/>
            <a:chOff x="4027550" y="3512100"/>
            <a:chExt cx="3565200" cy="638150"/>
          </a:xfrm>
        </p:grpSpPr>
        <p:sp>
          <p:nvSpPr>
            <p:cNvPr id="3203" name="Google Shape;3203;p223"/>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04" name="Google Shape;3204;p223"/>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05" name="Google Shape;3205;p223"/>
          <p:cNvGrpSpPr/>
          <p:nvPr/>
        </p:nvGrpSpPr>
        <p:grpSpPr>
          <a:xfrm>
            <a:off x="4077675" y="3314617"/>
            <a:ext cx="391988" cy="373190"/>
            <a:chOff x="261975" y="2586325"/>
            <a:chExt cx="95925" cy="91325"/>
          </a:xfrm>
        </p:grpSpPr>
        <p:sp>
          <p:nvSpPr>
            <p:cNvPr id="3206" name="Google Shape;3206;p223"/>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7" name="Google Shape;3207;p223"/>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8" name="Google Shape;3208;p223"/>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9" name="Google Shape;3209;p223"/>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0" name="Google Shape;3210;p223"/>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1" name="Google Shape;3211;p223"/>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12" name="Google Shape;3212;p223"/>
          <p:cNvGrpSpPr/>
          <p:nvPr/>
        </p:nvGrpSpPr>
        <p:grpSpPr>
          <a:xfrm>
            <a:off x="4115477" y="1540654"/>
            <a:ext cx="316383" cy="404792"/>
            <a:chOff x="3146025" y="1052800"/>
            <a:chExt cx="77925" cy="99700"/>
          </a:xfrm>
        </p:grpSpPr>
        <p:sp>
          <p:nvSpPr>
            <p:cNvPr id="3213" name="Google Shape;3213;p223"/>
            <p:cNvSpPr/>
            <p:nvPr/>
          </p:nvSpPr>
          <p:spPr>
            <a:xfrm>
              <a:off x="3181200" y="1052800"/>
              <a:ext cx="42750" cy="61575"/>
            </a:xfrm>
            <a:custGeom>
              <a:avLst/>
              <a:gdLst/>
              <a:ahLst/>
              <a:cxnLst/>
              <a:rect l="l" t="t" r="r" b="b"/>
              <a:pathLst>
                <a:path w="1710" h="2463" extrusionOk="0">
                  <a:moveTo>
                    <a:pt x="202" y="0"/>
                  </a:moveTo>
                  <a:lnTo>
                    <a:pt x="152" y="17"/>
                  </a:lnTo>
                  <a:lnTo>
                    <a:pt x="68" y="67"/>
                  </a:lnTo>
                  <a:lnTo>
                    <a:pt x="18" y="151"/>
                  </a:lnTo>
                  <a:lnTo>
                    <a:pt x="1" y="201"/>
                  </a:lnTo>
                  <a:lnTo>
                    <a:pt x="1" y="252"/>
                  </a:lnTo>
                  <a:lnTo>
                    <a:pt x="1" y="2312"/>
                  </a:lnTo>
                  <a:lnTo>
                    <a:pt x="1" y="2346"/>
                  </a:lnTo>
                  <a:lnTo>
                    <a:pt x="18" y="2379"/>
                  </a:lnTo>
                  <a:lnTo>
                    <a:pt x="51" y="2396"/>
                  </a:lnTo>
                  <a:lnTo>
                    <a:pt x="101" y="2413"/>
                  </a:lnTo>
                  <a:lnTo>
                    <a:pt x="135" y="2396"/>
                  </a:lnTo>
                  <a:lnTo>
                    <a:pt x="168" y="2379"/>
                  </a:lnTo>
                  <a:lnTo>
                    <a:pt x="185" y="2346"/>
                  </a:lnTo>
                  <a:lnTo>
                    <a:pt x="202" y="2312"/>
                  </a:lnTo>
                  <a:lnTo>
                    <a:pt x="202" y="252"/>
                  </a:lnTo>
                  <a:lnTo>
                    <a:pt x="202" y="218"/>
                  </a:lnTo>
                  <a:lnTo>
                    <a:pt x="252" y="201"/>
                  </a:lnTo>
                  <a:lnTo>
                    <a:pt x="1458" y="201"/>
                  </a:lnTo>
                  <a:lnTo>
                    <a:pt x="1492" y="218"/>
                  </a:lnTo>
                  <a:lnTo>
                    <a:pt x="1508" y="252"/>
                  </a:lnTo>
                  <a:lnTo>
                    <a:pt x="1508" y="2212"/>
                  </a:lnTo>
                  <a:lnTo>
                    <a:pt x="1492" y="2245"/>
                  </a:lnTo>
                  <a:lnTo>
                    <a:pt x="1458" y="2262"/>
                  </a:lnTo>
                  <a:lnTo>
                    <a:pt x="570" y="2262"/>
                  </a:lnTo>
                  <a:lnTo>
                    <a:pt x="520" y="2279"/>
                  </a:lnTo>
                  <a:lnTo>
                    <a:pt x="487" y="2295"/>
                  </a:lnTo>
                  <a:lnTo>
                    <a:pt x="470" y="2329"/>
                  </a:lnTo>
                  <a:lnTo>
                    <a:pt x="470" y="2362"/>
                  </a:lnTo>
                  <a:lnTo>
                    <a:pt x="470" y="2413"/>
                  </a:lnTo>
                  <a:lnTo>
                    <a:pt x="487" y="2446"/>
                  </a:lnTo>
                  <a:lnTo>
                    <a:pt x="520" y="2463"/>
                  </a:lnTo>
                  <a:lnTo>
                    <a:pt x="1508" y="2463"/>
                  </a:lnTo>
                  <a:lnTo>
                    <a:pt x="1559" y="2446"/>
                  </a:lnTo>
                  <a:lnTo>
                    <a:pt x="1626" y="2396"/>
                  </a:lnTo>
                  <a:lnTo>
                    <a:pt x="1693" y="2312"/>
                  </a:lnTo>
                  <a:lnTo>
                    <a:pt x="1709" y="2262"/>
                  </a:lnTo>
                  <a:lnTo>
                    <a:pt x="1709" y="2212"/>
                  </a:lnTo>
                  <a:lnTo>
                    <a:pt x="1709" y="252"/>
                  </a:lnTo>
                  <a:lnTo>
                    <a:pt x="1709" y="201"/>
                  </a:lnTo>
                  <a:lnTo>
                    <a:pt x="1693" y="151"/>
                  </a:lnTo>
                  <a:lnTo>
                    <a:pt x="1626" y="67"/>
                  </a:lnTo>
                  <a:lnTo>
                    <a:pt x="1559" y="17"/>
                  </a:lnTo>
                  <a:lnTo>
                    <a:pt x="1508"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4" name="Google Shape;3214;p223"/>
            <p:cNvSpPr/>
            <p:nvPr/>
          </p:nvSpPr>
          <p:spPr>
            <a:xfrm>
              <a:off x="3209275" y="1054900"/>
              <a:ext cx="5050" cy="59075"/>
            </a:xfrm>
            <a:custGeom>
              <a:avLst/>
              <a:gdLst/>
              <a:ahLst/>
              <a:cxnLst/>
              <a:rect l="l" t="t" r="r" b="b"/>
              <a:pathLst>
                <a:path w="202" h="2363" extrusionOk="0">
                  <a:moveTo>
                    <a:pt x="50" y="0"/>
                  </a:moveTo>
                  <a:lnTo>
                    <a:pt x="17" y="17"/>
                  </a:lnTo>
                  <a:lnTo>
                    <a:pt x="0" y="50"/>
                  </a:lnTo>
                  <a:lnTo>
                    <a:pt x="0" y="101"/>
                  </a:lnTo>
                  <a:lnTo>
                    <a:pt x="0" y="2262"/>
                  </a:lnTo>
                  <a:lnTo>
                    <a:pt x="0" y="2295"/>
                  </a:lnTo>
                  <a:lnTo>
                    <a:pt x="17" y="2329"/>
                  </a:lnTo>
                  <a:lnTo>
                    <a:pt x="50" y="2345"/>
                  </a:lnTo>
                  <a:lnTo>
                    <a:pt x="101" y="2362"/>
                  </a:lnTo>
                  <a:lnTo>
                    <a:pt x="134" y="2345"/>
                  </a:lnTo>
                  <a:lnTo>
                    <a:pt x="168" y="2329"/>
                  </a:lnTo>
                  <a:lnTo>
                    <a:pt x="184" y="2295"/>
                  </a:lnTo>
                  <a:lnTo>
                    <a:pt x="201" y="2262"/>
                  </a:lnTo>
                  <a:lnTo>
                    <a:pt x="201" y="101"/>
                  </a:lnTo>
                  <a:lnTo>
                    <a:pt x="184" y="50"/>
                  </a:lnTo>
                  <a:lnTo>
                    <a:pt x="168" y="17"/>
                  </a:lnTo>
                  <a:lnTo>
                    <a:pt x="13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5" name="Google Shape;3215;p223"/>
            <p:cNvSpPr/>
            <p:nvPr/>
          </p:nvSpPr>
          <p:spPr>
            <a:xfrm>
              <a:off x="3169075" y="1086725"/>
              <a:ext cx="35600" cy="56550"/>
            </a:xfrm>
            <a:custGeom>
              <a:avLst/>
              <a:gdLst/>
              <a:ahLst/>
              <a:cxnLst/>
              <a:rect l="l" t="t" r="r" b="b"/>
              <a:pathLst>
                <a:path w="1424" h="2262" extrusionOk="0">
                  <a:moveTo>
                    <a:pt x="1072" y="0"/>
                  </a:moveTo>
                  <a:lnTo>
                    <a:pt x="1022" y="17"/>
                  </a:lnTo>
                  <a:lnTo>
                    <a:pt x="972" y="51"/>
                  </a:lnTo>
                  <a:lnTo>
                    <a:pt x="938" y="84"/>
                  </a:lnTo>
                  <a:lnTo>
                    <a:pt x="905" y="134"/>
                  </a:lnTo>
                  <a:lnTo>
                    <a:pt x="888" y="134"/>
                  </a:lnTo>
                  <a:lnTo>
                    <a:pt x="419" y="1056"/>
                  </a:lnTo>
                  <a:lnTo>
                    <a:pt x="402" y="1089"/>
                  </a:lnTo>
                  <a:lnTo>
                    <a:pt x="402" y="1123"/>
                  </a:lnTo>
                  <a:lnTo>
                    <a:pt x="419" y="1156"/>
                  </a:lnTo>
                  <a:lnTo>
                    <a:pt x="452" y="1190"/>
                  </a:lnTo>
                  <a:lnTo>
                    <a:pt x="536" y="1190"/>
                  </a:lnTo>
                  <a:lnTo>
                    <a:pt x="570" y="1173"/>
                  </a:lnTo>
                  <a:lnTo>
                    <a:pt x="586" y="1139"/>
                  </a:lnTo>
                  <a:lnTo>
                    <a:pt x="1072" y="235"/>
                  </a:lnTo>
                  <a:lnTo>
                    <a:pt x="1106" y="201"/>
                  </a:lnTo>
                  <a:lnTo>
                    <a:pt x="1173" y="201"/>
                  </a:lnTo>
                  <a:lnTo>
                    <a:pt x="1206" y="235"/>
                  </a:lnTo>
                  <a:lnTo>
                    <a:pt x="1223" y="268"/>
                  </a:lnTo>
                  <a:lnTo>
                    <a:pt x="1223" y="319"/>
                  </a:lnTo>
                  <a:lnTo>
                    <a:pt x="854" y="1173"/>
                  </a:lnTo>
                  <a:lnTo>
                    <a:pt x="771" y="1340"/>
                  </a:lnTo>
                  <a:lnTo>
                    <a:pt x="653" y="1458"/>
                  </a:lnTo>
                  <a:lnTo>
                    <a:pt x="34" y="2094"/>
                  </a:lnTo>
                  <a:lnTo>
                    <a:pt x="0" y="2128"/>
                  </a:lnTo>
                  <a:lnTo>
                    <a:pt x="0" y="2161"/>
                  </a:lnTo>
                  <a:lnTo>
                    <a:pt x="0" y="2195"/>
                  </a:lnTo>
                  <a:lnTo>
                    <a:pt x="34" y="2228"/>
                  </a:lnTo>
                  <a:lnTo>
                    <a:pt x="67" y="2262"/>
                  </a:lnTo>
                  <a:lnTo>
                    <a:pt x="134" y="2262"/>
                  </a:lnTo>
                  <a:lnTo>
                    <a:pt x="168" y="2228"/>
                  </a:lnTo>
                  <a:lnTo>
                    <a:pt x="787" y="1608"/>
                  </a:lnTo>
                  <a:lnTo>
                    <a:pt x="871" y="1525"/>
                  </a:lnTo>
                  <a:lnTo>
                    <a:pt x="938" y="1441"/>
                  </a:lnTo>
                  <a:lnTo>
                    <a:pt x="988" y="1357"/>
                  </a:lnTo>
                  <a:lnTo>
                    <a:pt x="1039" y="1257"/>
                  </a:lnTo>
                  <a:lnTo>
                    <a:pt x="1407" y="386"/>
                  </a:lnTo>
                  <a:lnTo>
                    <a:pt x="1424" y="335"/>
                  </a:lnTo>
                  <a:lnTo>
                    <a:pt x="1424" y="268"/>
                  </a:lnTo>
                  <a:lnTo>
                    <a:pt x="1424" y="218"/>
                  </a:lnTo>
                  <a:lnTo>
                    <a:pt x="1407" y="168"/>
                  </a:lnTo>
                  <a:lnTo>
                    <a:pt x="1340" y="84"/>
                  </a:lnTo>
                  <a:lnTo>
                    <a:pt x="1273" y="34"/>
                  </a:lnTo>
                  <a:lnTo>
                    <a:pt x="117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6" name="Google Shape;3216;p223"/>
            <p:cNvSpPr/>
            <p:nvPr/>
          </p:nvSpPr>
          <p:spPr>
            <a:xfrm>
              <a:off x="3155250" y="1063275"/>
              <a:ext cx="30175" cy="65775"/>
            </a:xfrm>
            <a:custGeom>
              <a:avLst/>
              <a:gdLst/>
              <a:ahLst/>
              <a:cxnLst/>
              <a:rect l="l" t="t" r="r" b="b"/>
              <a:pathLst>
                <a:path w="1207" h="2631" extrusionOk="0">
                  <a:moveTo>
                    <a:pt x="1089" y="0"/>
                  </a:moveTo>
                  <a:lnTo>
                    <a:pt x="1056" y="17"/>
                  </a:lnTo>
                  <a:lnTo>
                    <a:pt x="1022" y="50"/>
                  </a:lnTo>
                  <a:lnTo>
                    <a:pt x="469" y="754"/>
                  </a:lnTo>
                  <a:lnTo>
                    <a:pt x="419" y="838"/>
                  </a:lnTo>
                  <a:lnTo>
                    <a:pt x="386" y="905"/>
                  </a:lnTo>
                  <a:lnTo>
                    <a:pt x="369" y="989"/>
                  </a:lnTo>
                  <a:lnTo>
                    <a:pt x="352" y="1072"/>
                  </a:lnTo>
                  <a:lnTo>
                    <a:pt x="285" y="2061"/>
                  </a:lnTo>
                  <a:lnTo>
                    <a:pt x="268" y="2128"/>
                  </a:lnTo>
                  <a:lnTo>
                    <a:pt x="252" y="2178"/>
                  </a:lnTo>
                  <a:lnTo>
                    <a:pt x="218" y="2228"/>
                  </a:lnTo>
                  <a:lnTo>
                    <a:pt x="185" y="2295"/>
                  </a:lnTo>
                  <a:lnTo>
                    <a:pt x="17" y="2463"/>
                  </a:lnTo>
                  <a:lnTo>
                    <a:pt x="0" y="2496"/>
                  </a:lnTo>
                  <a:lnTo>
                    <a:pt x="0" y="2530"/>
                  </a:lnTo>
                  <a:lnTo>
                    <a:pt x="0" y="2580"/>
                  </a:lnTo>
                  <a:lnTo>
                    <a:pt x="34" y="2613"/>
                  </a:lnTo>
                  <a:lnTo>
                    <a:pt x="51" y="2630"/>
                  </a:lnTo>
                  <a:lnTo>
                    <a:pt x="134" y="2630"/>
                  </a:lnTo>
                  <a:lnTo>
                    <a:pt x="168" y="2597"/>
                  </a:lnTo>
                  <a:lnTo>
                    <a:pt x="335" y="2429"/>
                  </a:lnTo>
                  <a:lnTo>
                    <a:pt x="386" y="2345"/>
                  </a:lnTo>
                  <a:lnTo>
                    <a:pt x="436" y="2262"/>
                  </a:lnTo>
                  <a:lnTo>
                    <a:pt x="469" y="2178"/>
                  </a:lnTo>
                  <a:lnTo>
                    <a:pt x="469" y="2077"/>
                  </a:lnTo>
                  <a:lnTo>
                    <a:pt x="553" y="1089"/>
                  </a:lnTo>
                  <a:lnTo>
                    <a:pt x="570" y="972"/>
                  </a:lnTo>
                  <a:lnTo>
                    <a:pt x="637" y="888"/>
                  </a:lnTo>
                  <a:lnTo>
                    <a:pt x="1190" y="168"/>
                  </a:lnTo>
                  <a:lnTo>
                    <a:pt x="1206" y="134"/>
                  </a:lnTo>
                  <a:lnTo>
                    <a:pt x="1206" y="101"/>
                  </a:lnTo>
                  <a:lnTo>
                    <a:pt x="1190" y="50"/>
                  </a:lnTo>
                  <a:lnTo>
                    <a:pt x="1156" y="34"/>
                  </a:lnTo>
                  <a:lnTo>
                    <a:pt x="1123" y="17"/>
                  </a:lnTo>
                  <a:lnTo>
                    <a:pt x="1089"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7" name="Google Shape;3217;p223"/>
            <p:cNvSpPr/>
            <p:nvPr/>
          </p:nvSpPr>
          <p:spPr>
            <a:xfrm>
              <a:off x="3146025" y="1122325"/>
              <a:ext cx="30175" cy="30175"/>
            </a:xfrm>
            <a:custGeom>
              <a:avLst/>
              <a:gdLst/>
              <a:ahLst/>
              <a:cxnLst/>
              <a:rect l="l" t="t" r="r" b="b"/>
              <a:pathLst>
                <a:path w="1207" h="1207" extrusionOk="0">
                  <a:moveTo>
                    <a:pt x="353" y="235"/>
                  </a:moveTo>
                  <a:lnTo>
                    <a:pt x="972" y="854"/>
                  </a:lnTo>
                  <a:lnTo>
                    <a:pt x="855" y="972"/>
                  </a:lnTo>
                  <a:lnTo>
                    <a:pt x="235" y="352"/>
                  </a:lnTo>
                  <a:lnTo>
                    <a:pt x="353" y="235"/>
                  </a:lnTo>
                  <a:close/>
                  <a:moveTo>
                    <a:pt x="319" y="0"/>
                  </a:moveTo>
                  <a:lnTo>
                    <a:pt x="286" y="17"/>
                  </a:lnTo>
                  <a:lnTo>
                    <a:pt x="34" y="285"/>
                  </a:lnTo>
                  <a:lnTo>
                    <a:pt x="1" y="318"/>
                  </a:lnTo>
                  <a:lnTo>
                    <a:pt x="1" y="352"/>
                  </a:lnTo>
                  <a:lnTo>
                    <a:pt x="1" y="385"/>
                  </a:lnTo>
                  <a:lnTo>
                    <a:pt x="34" y="419"/>
                  </a:lnTo>
                  <a:lnTo>
                    <a:pt x="788" y="1173"/>
                  </a:lnTo>
                  <a:lnTo>
                    <a:pt x="822" y="1206"/>
                  </a:lnTo>
                  <a:lnTo>
                    <a:pt x="889" y="1206"/>
                  </a:lnTo>
                  <a:lnTo>
                    <a:pt x="922" y="1173"/>
                  </a:lnTo>
                  <a:lnTo>
                    <a:pt x="1190" y="921"/>
                  </a:lnTo>
                  <a:lnTo>
                    <a:pt x="1207" y="888"/>
                  </a:lnTo>
                  <a:lnTo>
                    <a:pt x="1207" y="854"/>
                  </a:lnTo>
                  <a:lnTo>
                    <a:pt x="1207" y="804"/>
                  </a:lnTo>
                  <a:lnTo>
                    <a:pt x="1190" y="771"/>
                  </a:lnTo>
                  <a:lnTo>
                    <a:pt x="436" y="17"/>
                  </a:lnTo>
                  <a:lnTo>
                    <a:pt x="40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18" name="Google Shape;3218;p223"/>
          <p:cNvGrpSpPr/>
          <p:nvPr/>
        </p:nvGrpSpPr>
        <p:grpSpPr>
          <a:xfrm>
            <a:off x="666607" y="2290558"/>
            <a:ext cx="512699" cy="562386"/>
            <a:chOff x="3143950" y="2392025"/>
            <a:chExt cx="90875" cy="99675"/>
          </a:xfrm>
        </p:grpSpPr>
        <p:sp>
          <p:nvSpPr>
            <p:cNvPr id="3219" name="Google Shape;3219;p223"/>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0" name="Google Shape;3220;p223"/>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1" name="Google Shape;3221;p223"/>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2" name="Google Shape;3222;p223"/>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3" name="Google Shape;3223;p223"/>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4" name="Google Shape;3224;p223"/>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5" name="Google Shape;3225;p223"/>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6" name="Google Shape;3226;p223"/>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27" name="Google Shape;3227;p2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1"/>
        <p:cNvGrpSpPr/>
        <p:nvPr/>
      </p:nvGrpSpPr>
      <p:grpSpPr>
        <a:xfrm>
          <a:off x="0" y="0"/>
          <a:ext cx="0" cy="0"/>
          <a:chOff x="0" y="0"/>
          <a:chExt cx="0" cy="0"/>
        </a:xfrm>
      </p:grpSpPr>
      <p:sp>
        <p:nvSpPr>
          <p:cNvPr id="3232" name="Google Shape;3232;p224"/>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Dependent care FSA run-out</a:t>
            </a:r>
            <a:endParaRPr/>
          </a:p>
        </p:txBody>
      </p:sp>
      <p:sp>
        <p:nvSpPr>
          <p:cNvPr id="3233" name="Google Shape;3233;p224"/>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234" name="Google Shape;3234;p224"/>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dirty="0">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dirty="0">
                <a:solidFill>
                  <a:srgbClr val="FFFFFF"/>
                </a:solidFill>
                <a:latin typeface="Poppins" panose="00000500000000000000" pitchFamily="2" charset="0"/>
                <a:ea typeface="Poppins SemiBold"/>
                <a:cs typeface="Poppins" panose="00000500000000000000" pitchFamily="2" charset="0"/>
                <a:sym typeface="Poppins SemiBold"/>
              </a:rPr>
              <a:t>January 1, 2026 – December 31, 2026</a:t>
            </a:r>
            <a:endParaRPr sz="2225" b="1" dirty="0">
              <a:solidFill>
                <a:srgbClr val="FFFFFF"/>
              </a:solidFill>
              <a:latin typeface="Poppins" panose="00000500000000000000" pitchFamily="2" charset="0"/>
              <a:ea typeface="Poppins SemiBold"/>
              <a:cs typeface="Poppins" panose="00000500000000000000" pitchFamily="2" charset="0"/>
              <a:sym typeface="Poppins SemiBold"/>
            </a:endParaRPr>
          </a:p>
        </p:txBody>
      </p:sp>
      <p:grpSp>
        <p:nvGrpSpPr>
          <p:cNvPr id="3235" name="Google Shape;3235;p224"/>
          <p:cNvGrpSpPr/>
          <p:nvPr/>
        </p:nvGrpSpPr>
        <p:grpSpPr>
          <a:xfrm>
            <a:off x="666607" y="2290558"/>
            <a:ext cx="512699" cy="562386"/>
            <a:chOff x="3143950" y="2392025"/>
            <a:chExt cx="90875" cy="99675"/>
          </a:xfrm>
        </p:grpSpPr>
        <p:sp>
          <p:nvSpPr>
            <p:cNvPr id="3236" name="Google Shape;3236;p224"/>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7" name="Google Shape;3237;p224"/>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8" name="Google Shape;3238;p224"/>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9" name="Google Shape;3239;p224"/>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0" name="Google Shape;3240;p224"/>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1" name="Google Shape;3241;p224"/>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2" name="Google Shape;3242;p224"/>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3" name="Google Shape;3243;p224"/>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44" name="Google Shape;3244;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
        <p:nvSpPr>
          <p:cNvPr id="3245" name="Google Shape;3245;p224"/>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grpSp>
        <p:nvGrpSpPr>
          <p:cNvPr id="3246" name="Google Shape;3246;p224"/>
          <p:cNvGrpSpPr/>
          <p:nvPr/>
        </p:nvGrpSpPr>
        <p:grpSpPr>
          <a:xfrm>
            <a:off x="4027550" y="2019438"/>
            <a:ext cx="3565200" cy="638150"/>
            <a:chOff x="4027550" y="3512100"/>
            <a:chExt cx="3565200" cy="638150"/>
          </a:xfrm>
        </p:grpSpPr>
        <p:sp>
          <p:nvSpPr>
            <p:cNvPr id="3247" name="Google Shape;3247;p224"/>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48" name="Google Shape;3248;p224"/>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49" name="Google Shape;3249;p224"/>
          <p:cNvGrpSpPr/>
          <p:nvPr/>
        </p:nvGrpSpPr>
        <p:grpSpPr>
          <a:xfrm>
            <a:off x="4077675" y="1555417"/>
            <a:ext cx="391988" cy="373190"/>
            <a:chOff x="261975" y="2586325"/>
            <a:chExt cx="95925" cy="91325"/>
          </a:xfrm>
        </p:grpSpPr>
        <p:sp>
          <p:nvSpPr>
            <p:cNvPr id="3250" name="Google Shape;3250;p224"/>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1" name="Google Shape;3251;p224"/>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2" name="Google Shape;3252;p224"/>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3" name="Google Shape;3253;p224"/>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4" name="Google Shape;3254;p224"/>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5" name="Google Shape;3255;p224"/>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59"/>
        <p:cNvGrpSpPr/>
        <p:nvPr/>
      </p:nvGrpSpPr>
      <p:grpSpPr>
        <a:xfrm>
          <a:off x="0" y="0"/>
          <a:ext cx="0" cy="0"/>
          <a:chOff x="0" y="0"/>
          <a:chExt cx="0" cy="0"/>
        </a:xfrm>
      </p:grpSpPr>
      <p:sp>
        <p:nvSpPr>
          <p:cNvPr id="3261" name="Google Shape;3261;p22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10</a:t>
            </a:fld>
            <a:endParaRPr/>
          </a:p>
        </p:txBody>
      </p:sp>
      <p:sp>
        <p:nvSpPr>
          <p:cNvPr id="3262" name="Google Shape;3262;p225"/>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IRS regulations</a:t>
            </a:r>
            <a:endParaRPr/>
          </a:p>
        </p:txBody>
      </p:sp>
      <p:sp>
        <p:nvSpPr>
          <p:cNvPr id="3265" name="Google Shape;3265;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
        <p:nvSpPr>
          <p:cNvPr id="3266" name="Google Shape;3266;p225"/>
          <p:cNvSpPr txBox="1"/>
          <p:nvPr/>
        </p:nvSpPr>
        <p:spPr>
          <a:xfrm>
            <a:off x="639925" y="1420425"/>
            <a:ext cx="3770100" cy="2509200"/>
          </a:xfrm>
          <a:prstGeom prst="rect">
            <a:avLst/>
          </a:prstGeom>
          <a:noFill/>
          <a:ln>
            <a:noFill/>
          </a:ln>
        </p:spPr>
        <p:txBody>
          <a:bodyPr spcFirstLastPara="1" wrap="square" lIns="91425" tIns="91425" rIns="91425" bIns="91425" anchor="t" anchorCtr="0">
            <a:noAutofit/>
          </a:bodyPr>
          <a:lstStyle/>
          <a:p>
            <a:pPr marL="164592" lvl="0" indent="-222504" algn="l" rtl="0">
              <a:lnSpc>
                <a:spcPct val="105000"/>
              </a:lnSpc>
              <a:spcAft>
                <a:spcPts val="0"/>
              </a:spcAft>
              <a:buClr>
                <a:srgbClr val="DA0025"/>
              </a:buClr>
              <a:buSzPts val="1200"/>
              <a:buFont typeface="ADLaM Display"/>
              <a:buChar char="●"/>
            </a:pPr>
            <a:r>
              <a:rPr lang="en" sz="1200" dirty="0">
                <a:solidFill>
                  <a:srgbClr val="25146F"/>
                </a:solidFill>
                <a:latin typeface="Poppins"/>
                <a:ea typeface="Poppins"/>
                <a:cs typeface="Poppins"/>
                <a:sym typeface="Poppins"/>
              </a:rPr>
              <a:t>Elections cannot be changed mid-year without a qualifying life event</a:t>
            </a:r>
            <a:endParaRPr sz="1300" dirty="0">
              <a:solidFill>
                <a:srgbClr val="25146F"/>
              </a:solidFill>
              <a:latin typeface="Poppins"/>
              <a:ea typeface="Poppins"/>
              <a:cs typeface="Poppins"/>
              <a:sym typeface="Poppins"/>
            </a:endParaRPr>
          </a:p>
          <a:p>
            <a:pPr marL="164592" lvl="0" indent="-222504" algn="l" rtl="0">
              <a:lnSpc>
                <a:spcPct val="105000"/>
              </a:lnSpc>
              <a:spcBef>
                <a:spcPts val="1300"/>
              </a:spcBef>
              <a:spcAft>
                <a:spcPts val="0"/>
              </a:spcAft>
              <a:buClr>
                <a:srgbClr val="DA0025"/>
              </a:buClr>
              <a:buSzPts val="1200"/>
              <a:buFont typeface="Poppins"/>
              <a:buChar char="●"/>
            </a:pPr>
            <a:r>
              <a:rPr lang="en" sz="1200" dirty="0">
                <a:solidFill>
                  <a:srgbClr val="25146F"/>
                </a:solidFill>
                <a:latin typeface="Poppins"/>
                <a:ea typeface="Poppins"/>
                <a:cs typeface="Poppins"/>
                <a:sym typeface="Poppins"/>
              </a:rPr>
              <a:t>Qualifying status changes include:</a:t>
            </a:r>
            <a:endParaRPr sz="1200" dirty="0">
              <a:solidFill>
                <a:srgbClr val="25146F"/>
              </a:solidFill>
              <a:latin typeface="Poppins"/>
              <a:ea typeface="Poppins"/>
              <a:cs typeface="Poppins"/>
              <a:sym typeface="Poppins"/>
            </a:endParaRPr>
          </a:p>
          <a:p>
            <a:pPr marL="431800" lvl="2" indent="-165100" algn="l" rtl="0">
              <a:lnSpc>
                <a:spcPct val="105000"/>
              </a:lnSpc>
              <a:spcBef>
                <a:spcPts val="13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Marital </a:t>
            </a:r>
            <a:r>
              <a:rPr lang="en" sz="1200" dirty="0">
                <a:solidFill>
                  <a:srgbClr val="25146F"/>
                </a:solidFill>
                <a:latin typeface="Poppins"/>
                <a:ea typeface="Poppins"/>
                <a:cs typeface="Poppins"/>
                <a:sym typeface="Poppins"/>
              </a:rPr>
              <a:t>status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Number </a:t>
            </a:r>
            <a:r>
              <a:rPr lang="en" sz="1200" dirty="0">
                <a:solidFill>
                  <a:srgbClr val="25146F"/>
                </a:solidFill>
                <a:latin typeface="Poppins"/>
                <a:ea typeface="Poppins"/>
                <a:cs typeface="Poppins"/>
                <a:sym typeface="Poppins"/>
              </a:rPr>
              <a:t>of dependents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Job </a:t>
            </a:r>
            <a:r>
              <a:rPr lang="en" sz="1200" dirty="0">
                <a:solidFill>
                  <a:srgbClr val="25146F"/>
                </a:solidFill>
                <a:latin typeface="Poppins"/>
                <a:ea typeface="Poppins"/>
                <a:cs typeface="Poppins"/>
                <a:sym typeface="Poppins"/>
              </a:rPr>
              <a:t>status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chemeClr val="dk1"/>
                </a:solidFill>
                <a:latin typeface="Poppins"/>
                <a:ea typeface="Poppins"/>
                <a:cs typeface="Poppins"/>
                <a:sym typeface="Poppins"/>
              </a:rPr>
              <a:t>Daycare </a:t>
            </a:r>
            <a:r>
              <a:rPr lang="en" sz="1200" dirty="0">
                <a:solidFill>
                  <a:schemeClr val="dk1"/>
                </a:solidFill>
                <a:latin typeface="Poppins"/>
                <a:ea typeface="Poppins"/>
                <a:cs typeface="Poppins"/>
                <a:sym typeface="Poppins"/>
              </a:rPr>
              <a:t>cost/provider change</a:t>
            </a:r>
            <a:endParaRPr sz="1200" dirty="0">
              <a:solidFill>
                <a:schemeClr val="dk1"/>
              </a:solidFill>
              <a:latin typeface="Poppins"/>
              <a:ea typeface="Poppins"/>
              <a:cs typeface="Poppins"/>
              <a:sym typeface="Poppins"/>
            </a:endParaRPr>
          </a:p>
          <a:p>
            <a:pPr marL="164592" lvl="0" indent="-222504" algn="l" rtl="0">
              <a:lnSpc>
                <a:spcPct val="105000"/>
              </a:lnSpc>
              <a:spcBef>
                <a:spcPts val="1300"/>
              </a:spcBef>
              <a:spcAft>
                <a:spcPts val="0"/>
              </a:spcAft>
              <a:buClr>
                <a:schemeClr val="dk2"/>
              </a:buClr>
              <a:buSzPts val="1200"/>
              <a:buFont typeface="ADLaM Display"/>
              <a:buChar char="●"/>
            </a:pPr>
            <a:r>
              <a:rPr lang="en" sz="1200" dirty="0">
                <a:solidFill>
                  <a:schemeClr val="dk1"/>
                </a:solidFill>
                <a:latin typeface="Poppins"/>
                <a:ea typeface="Poppins"/>
                <a:cs typeface="Poppins"/>
                <a:sym typeface="Poppins"/>
              </a:rPr>
              <a:t>30 days to make changes</a:t>
            </a:r>
            <a:endParaRPr sz="1200" dirty="0">
              <a:solidFill>
                <a:schemeClr val="dk1"/>
              </a:solidFill>
              <a:latin typeface="Poppins"/>
              <a:ea typeface="Poppins"/>
              <a:cs typeface="Poppins"/>
              <a:sym typeface="Poppins"/>
            </a:endParaRPr>
          </a:p>
        </p:txBody>
      </p:sp>
      <p:pic>
        <p:nvPicPr>
          <p:cNvPr id="12" name="Picture 11">
            <a:extLst>
              <a:ext uri="{FF2B5EF4-FFF2-40B4-BE49-F238E27FC236}">
                <a16:creationId xmlns:a16="http://schemas.microsoft.com/office/drawing/2014/main" id="{DD663A44-BD6F-4C38-9381-9AD3FED2D192}"/>
              </a:ext>
            </a:extLst>
          </p:cNvPr>
          <p:cNvPicPr>
            <a:picLocks noChangeAspect="1"/>
          </p:cNvPicPr>
          <p:nvPr/>
        </p:nvPicPr>
        <p:blipFill>
          <a:blip r:embed="rId3"/>
          <a:stretch>
            <a:fillRect/>
          </a:stretch>
        </p:blipFill>
        <p:spPr>
          <a:xfrm>
            <a:off x="4831146" y="-136121"/>
            <a:ext cx="4197934" cy="55875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70"/>
        <p:cNvGrpSpPr/>
        <p:nvPr/>
      </p:nvGrpSpPr>
      <p:grpSpPr>
        <a:xfrm>
          <a:off x="0" y="0"/>
          <a:ext cx="0" cy="0"/>
          <a:chOff x="0" y="0"/>
          <a:chExt cx="0" cy="0"/>
        </a:xfrm>
      </p:grpSpPr>
      <p:grpSp>
        <p:nvGrpSpPr>
          <p:cNvPr id="3271" name="Google Shape;3271;p226"/>
          <p:cNvGrpSpPr/>
          <p:nvPr/>
        </p:nvGrpSpPr>
        <p:grpSpPr>
          <a:xfrm>
            <a:off x="309900" y="325650"/>
            <a:ext cx="8524200" cy="4338900"/>
            <a:chOff x="310600" y="317625"/>
            <a:chExt cx="8524200" cy="4338900"/>
          </a:xfrm>
        </p:grpSpPr>
        <p:grpSp>
          <p:nvGrpSpPr>
            <p:cNvPr id="3272" name="Google Shape;3272;p226"/>
            <p:cNvGrpSpPr/>
            <p:nvPr/>
          </p:nvGrpSpPr>
          <p:grpSpPr>
            <a:xfrm>
              <a:off x="310600" y="317625"/>
              <a:ext cx="8524200" cy="4338900"/>
              <a:chOff x="310600" y="317625"/>
              <a:chExt cx="8524200" cy="4338900"/>
            </a:xfrm>
          </p:grpSpPr>
          <p:sp>
            <p:nvSpPr>
              <p:cNvPr id="3273" name="Google Shape;3273;p226"/>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3274" name="Google Shape;3274;p226"/>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3275" name="Google Shape;3275;p226"/>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3276" name="Google Shape;3276;p226"/>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WEX </a:t>
            </a:r>
            <a:endParaRPr sz="3037" b="1">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benefits card</a:t>
            </a:r>
            <a:endParaRPr sz="3037" b="1">
              <a:solidFill>
                <a:srgbClr val="FFFFFF"/>
              </a:solidFill>
              <a:latin typeface="Poppins"/>
              <a:ea typeface="Poppins"/>
              <a:cs typeface="Poppins"/>
              <a:sym typeface="Poppins"/>
            </a:endParaRPr>
          </a:p>
        </p:txBody>
      </p:sp>
      <p:pic>
        <p:nvPicPr>
          <p:cNvPr id="3277" name="Google Shape;3277;p226"/>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3278" name="Google Shape;3278;p226"/>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79" name="Google Shape;3279;p226"/>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0" name="Google Shape;3280;p226"/>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1" name="Google Shape;3281;p226"/>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2" name="Google Shape;3282;p226"/>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8" name="Google Shape;3288;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sp>
        <p:nvSpPr>
          <p:cNvPr id="20" name="Google Shape;3483;p234">
            <a:extLst>
              <a:ext uri="{FF2B5EF4-FFF2-40B4-BE49-F238E27FC236}">
                <a16:creationId xmlns:a16="http://schemas.microsoft.com/office/drawing/2014/main" id="{2738FC91-D246-472B-A40E-7585531175B7}"/>
              </a:ext>
            </a:extLst>
          </p:cNvPr>
          <p:cNvSpPr txBox="1"/>
          <p:nvPr/>
        </p:nvSpPr>
        <p:spPr>
          <a:xfrm>
            <a:off x="4755275" y="17156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Free benefits card</a:t>
            </a:r>
            <a:endParaRPr sz="1300" dirty="0">
              <a:solidFill>
                <a:schemeClr val="dk1"/>
              </a:solidFill>
              <a:latin typeface="Poppins"/>
              <a:ea typeface="Poppins"/>
              <a:cs typeface="Poppins"/>
              <a:sym typeface="Poppins"/>
            </a:endParaRPr>
          </a:p>
        </p:txBody>
      </p:sp>
      <p:sp>
        <p:nvSpPr>
          <p:cNvPr id="21" name="Google Shape;3484;p234">
            <a:extLst>
              <a:ext uri="{FF2B5EF4-FFF2-40B4-BE49-F238E27FC236}">
                <a16:creationId xmlns:a16="http://schemas.microsoft.com/office/drawing/2014/main" id="{7549785D-5E1D-4940-8D21-F276E9312EBD}"/>
              </a:ext>
            </a:extLst>
          </p:cNvPr>
          <p:cNvSpPr txBox="1"/>
          <p:nvPr/>
        </p:nvSpPr>
        <p:spPr>
          <a:xfrm>
            <a:off x="4755275" y="2106538"/>
            <a:ext cx="35118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Add to your mobile wallet for easy access on the go</a:t>
            </a:r>
            <a:endParaRPr sz="1300" dirty="0">
              <a:solidFill>
                <a:schemeClr val="dk1"/>
              </a:solidFill>
              <a:latin typeface="Poppins"/>
              <a:ea typeface="Poppins"/>
              <a:cs typeface="Poppins"/>
              <a:sym typeface="Poppins"/>
            </a:endParaRPr>
          </a:p>
        </p:txBody>
      </p:sp>
      <p:sp>
        <p:nvSpPr>
          <p:cNvPr id="22" name="Google Shape;3485;p234">
            <a:extLst>
              <a:ext uri="{FF2B5EF4-FFF2-40B4-BE49-F238E27FC236}">
                <a16:creationId xmlns:a16="http://schemas.microsoft.com/office/drawing/2014/main" id="{A5EFA514-735B-473F-88EF-31876E5BA1CA}"/>
              </a:ext>
            </a:extLst>
          </p:cNvPr>
          <p:cNvSpPr txBox="1"/>
          <p:nvPr/>
        </p:nvSpPr>
        <p:spPr>
          <a:xfrm>
            <a:off x="4755275" y="2747288"/>
            <a:ext cx="33474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Minimize the amount of out-of-pocket spending</a:t>
            </a:r>
            <a:endParaRPr sz="1300" dirty="0">
              <a:solidFill>
                <a:schemeClr val="dk1"/>
              </a:solidFill>
              <a:latin typeface="Poppins"/>
              <a:ea typeface="Poppins"/>
              <a:cs typeface="Poppins"/>
              <a:sym typeface="Poppins"/>
            </a:endParaRPr>
          </a:p>
        </p:txBody>
      </p:sp>
      <p:sp>
        <p:nvSpPr>
          <p:cNvPr id="23" name="Google Shape;3486;p234">
            <a:extLst>
              <a:ext uri="{FF2B5EF4-FFF2-40B4-BE49-F238E27FC236}">
                <a16:creationId xmlns:a16="http://schemas.microsoft.com/office/drawing/2014/main" id="{3E24D10E-28DC-4FC5-B4E9-D8B7C2B65F61}"/>
              </a:ext>
            </a:extLst>
          </p:cNvPr>
          <p:cNvSpPr txBox="1"/>
          <p:nvPr/>
        </p:nvSpPr>
        <p:spPr>
          <a:xfrm>
            <a:off x="4755275" y="338803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Valid for three years</a:t>
            </a:r>
            <a:endParaRPr sz="1300" dirty="0">
              <a:solidFill>
                <a:schemeClr val="dk1"/>
              </a:solidFill>
              <a:latin typeface="Poppins"/>
              <a:ea typeface="Poppins"/>
              <a:cs typeface="Poppins"/>
              <a:sym typeface="Poppins"/>
            </a:endParaRPr>
          </a:p>
        </p:txBody>
      </p:sp>
      <p:sp>
        <p:nvSpPr>
          <p:cNvPr id="24" name="Google Shape;3487;p234">
            <a:extLst>
              <a:ext uri="{FF2B5EF4-FFF2-40B4-BE49-F238E27FC236}">
                <a16:creationId xmlns:a16="http://schemas.microsoft.com/office/drawing/2014/main" id="{82A2B4DE-3864-402E-A436-8D3D01214650}"/>
              </a:ext>
            </a:extLst>
          </p:cNvPr>
          <p:cNvSpPr txBox="1"/>
          <p:nvPr/>
        </p:nvSpPr>
        <p:spPr>
          <a:xfrm>
            <a:off x="4755275" y="37788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buNone/>
            </a:pPr>
            <a:r>
              <a:rPr lang="en" sz="1300">
                <a:solidFill>
                  <a:schemeClr val="dk1"/>
                </a:solidFill>
                <a:latin typeface="Poppins"/>
                <a:ea typeface="Poppins"/>
                <a:cs typeface="Poppins"/>
                <a:sym typeface="Poppins"/>
              </a:rPr>
              <a:t>Instant access to plan funds</a:t>
            </a:r>
            <a:endParaRPr sz="1300">
              <a:solidFill>
                <a:schemeClr val="dk1"/>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92"/>
        <p:cNvGrpSpPr/>
        <p:nvPr/>
      </p:nvGrpSpPr>
      <p:grpSpPr>
        <a:xfrm>
          <a:off x="0" y="0"/>
          <a:ext cx="0" cy="0"/>
          <a:chOff x="0" y="0"/>
          <a:chExt cx="0" cy="0"/>
        </a:xfrm>
      </p:grpSpPr>
      <p:grpSp>
        <p:nvGrpSpPr>
          <p:cNvPr id="3293" name="Google Shape;3293;p227"/>
          <p:cNvGrpSpPr/>
          <p:nvPr/>
        </p:nvGrpSpPr>
        <p:grpSpPr>
          <a:xfrm>
            <a:off x="309900" y="325650"/>
            <a:ext cx="8524200" cy="4338900"/>
            <a:chOff x="310600" y="317625"/>
            <a:chExt cx="8524200" cy="4338900"/>
          </a:xfrm>
        </p:grpSpPr>
        <p:sp>
          <p:nvSpPr>
            <p:cNvPr id="3294" name="Google Shape;3294;p227"/>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295" name="Google Shape;3295;p227"/>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296" name="Google Shape;3296;p227"/>
          <p:cNvSpPr txBox="1"/>
          <p:nvPr/>
        </p:nvSpPr>
        <p:spPr>
          <a:xfrm>
            <a:off x="4410600" y="1295375"/>
            <a:ext cx="3981900" cy="26385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chemeClr val="dk1"/>
                </a:solidFill>
                <a:latin typeface="Poppins"/>
                <a:ea typeface="Poppins"/>
                <a:cs typeface="Poppins"/>
                <a:sym typeface="Poppins"/>
              </a:rPr>
              <a:t>Any documentation provided must contain the following information:</a:t>
            </a:r>
            <a:endParaRPr>
              <a:solidFill>
                <a:schemeClr val="dk1"/>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chemeClr val="dk1"/>
              </a:solidFill>
              <a:latin typeface="Poppins"/>
              <a:ea typeface="Poppins"/>
              <a:cs typeface="Poppins"/>
              <a:sym typeface="Poppins"/>
            </a:endParaRPr>
          </a:p>
          <a:p>
            <a:pPr marL="457200" lvl="0" indent="-317500" algn="l" rtl="0">
              <a:lnSpc>
                <a:spcPct val="100000"/>
              </a:lnSpc>
              <a:spcBef>
                <a:spcPts val="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Name </a:t>
            </a:r>
            <a:r>
              <a:rPr lang="en">
                <a:solidFill>
                  <a:schemeClr val="dk1"/>
                </a:solidFill>
                <a:latin typeface="Poppins"/>
                <a:ea typeface="Poppins"/>
                <a:cs typeface="Poppins"/>
                <a:sym typeface="Poppins"/>
              </a:rPr>
              <a:t>of the provider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Date </a:t>
            </a:r>
            <a:r>
              <a:rPr lang="en">
                <a:solidFill>
                  <a:schemeClr val="dk1"/>
                </a:solidFill>
                <a:latin typeface="Poppins"/>
                <a:ea typeface="Poppins"/>
                <a:cs typeface="Poppins"/>
                <a:sym typeface="Poppins"/>
              </a:rPr>
              <a:t>the service was received</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Description </a:t>
            </a:r>
            <a:r>
              <a:rPr lang="en">
                <a:solidFill>
                  <a:schemeClr val="dk1"/>
                </a:solidFill>
                <a:latin typeface="Poppins"/>
                <a:ea typeface="Poppins"/>
                <a:cs typeface="Poppins"/>
                <a:sym typeface="Poppins"/>
              </a:rPr>
              <a:t>of the service received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1000"/>
              </a:spcAft>
              <a:buClr>
                <a:srgbClr val="DA0025"/>
              </a:buClr>
              <a:buSzPts val="1400"/>
              <a:buFont typeface="Poppins"/>
              <a:buChar char="●"/>
            </a:pPr>
            <a:r>
              <a:rPr lang="en" b="1">
                <a:solidFill>
                  <a:schemeClr val="dk1"/>
                </a:solidFill>
                <a:latin typeface="Poppins"/>
                <a:ea typeface="Poppins"/>
                <a:cs typeface="Poppins"/>
                <a:sym typeface="Poppins"/>
              </a:rPr>
              <a:t>The amount/cost</a:t>
            </a:r>
            <a:r>
              <a:rPr lang="en">
                <a:solidFill>
                  <a:schemeClr val="dk1"/>
                </a:solidFill>
                <a:latin typeface="Poppins"/>
                <a:ea typeface="Poppins"/>
                <a:cs typeface="Poppins"/>
                <a:sym typeface="Poppins"/>
              </a:rPr>
              <a:t> of the service received</a:t>
            </a:r>
            <a:endParaRPr sz="1300">
              <a:solidFill>
                <a:schemeClr val="dk1"/>
              </a:solidFill>
              <a:latin typeface="Poppins"/>
              <a:ea typeface="Poppins"/>
              <a:cs typeface="Poppins"/>
              <a:sym typeface="Poppins"/>
            </a:endParaRPr>
          </a:p>
        </p:txBody>
      </p:sp>
      <p:sp>
        <p:nvSpPr>
          <p:cNvPr id="3297" name="Google Shape;3297;p2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grpSp>
        <p:nvGrpSpPr>
          <p:cNvPr id="3298" name="Google Shape;3298;p227"/>
          <p:cNvGrpSpPr/>
          <p:nvPr/>
        </p:nvGrpSpPr>
        <p:grpSpPr>
          <a:xfrm>
            <a:off x="639925" y="1564050"/>
            <a:ext cx="3230400" cy="2015400"/>
            <a:chOff x="608300" y="1699025"/>
            <a:chExt cx="3230400" cy="2015400"/>
          </a:xfrm>
        </p:grpSpPr>
        <p:sp>
          <p:nvSpPr>
            <p:cNvPr id="3299" name="Google Shape;3299;p227"/>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300" name="Google Shape;3300;p227"/>
            <p:cNvSpPr txBox="1"/>
            <p:nvPr/>
          </p:nvSpPr>
          <p:spPr>
            <a:xfrm>
              <a:off x="608300" y="2429225"/>
              <a:ext cx="3000000" cy="12852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chemeClr val="lt1"/>
                  </a:solidFill>
                  <a:latin typeface="Poppins Medium"/>
                  <a:ea typeface="Poppins Medium"/>
                  <a:cs typeface="Poppins Medium"/>
                  <a:sym typeface="Poppins Medium"/>
                </a:rPr>
                <a:t>The best form of documentation when submitting a claim is an </a:t>
              </a:r>
              <a:r>
                <a:rPr lang="en" sz="1300" b="1">
                  <a:solidFill>
                    <a:schemeClr val="lt1"/>
                  </a:solidFill>
                  <a:latin typeface="Poppins"/>
                  <a:ea typeface="Poppins"/>
                  <a:cs typeface="Poppins"/>
                  <a:sym typeface="Poppins"/>
                </a:rPr>
                <a:t>itemized receipt </a:t>
              </a:r>
              <a:r>
                <a:rPr lang="en" sz="1300">
                  <a:solidFill>
                    <a:schemeClr val="lt1"/>
                  </a:solidFill>
                  <a:latin typeface="Poppins Medium"/>
                  <a:ea typeface="Poppins Medium"/>
                  <a:cs typeface="Poppins Medium"/>
                  <a:sym typeface="Poppins Medium"/>
                </a:rPr>
                <a:t>from your provider.</a:t>
              </a:r>
              <a:endParaRPr sz="1300">
                <a:solidFill>
                  <a:schemeClr val="lt1"/>
                </a:solidFill>
                <a:latin typeface="Poppins Medium"/>
                <a:ea typeface="Poppins Medium"/>
                <a:cs typeface="Poppins Medium"/>
                <a:sym typeface="Poppins Medium"/>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4"/>
        <p:cNvGrpSpPr/>
        <p:nvPr/>
      </p:nvGrpSpPr>
      <p:grpSpPr>
        <a:xfrm>
          <a:off x="0" y="0"/>
          <a:ext cx="0" cy="0"/>
          <a:chOff x="0" y="0"/>
          <a:chExt cx="0" cy="0"/>
        </a:xfrm>
      </p:grpSpPr>
      <p:sp>
        <p:nvSpPr>
          <p:cNvPr id="3305" name="Google Shape;3305;p228"/>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Claim filing options</a:t>
            </a:r>
            <a:endParaRPr/>
          </a:p>
        </p:txBody>
      </p:sp>
      <p:sp>
        <p:nvSpPr>
          <p:cNvPr id="3306" name="Google Shape;3306;p228"/>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 or manual claims</a:t>
            </a:r>
            <a:endParaRPr/>
          </a:p>
        </p:txBody>
      </p:sp>
      <p:sp>
        <p:nvSpPr>
          <p:cNvPr id="3307" name="Google Shape;3307;p228"/>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Choose direct deposit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or paper check</a:t>
            </a:r>
            <a:endParaRPr>
              <a:latin typeface="Poppins"/>
              <a:ea typeface="Poppins"/>
              <a:cs typeface="Poppins"/>
              <a:sym typeface="Poppins"/>
            </a:endParaRPr>
          </a:p>
          <a:p>
            <a:pPr marL="0" lvl="0" indent="0" algn="ctr" rtl="0">
              <a:spcBef>
                <a:spcPts val="0"/>
              </a:spcBef>
              <a:spcAft>
                <a:spcPts val="0"/>
              </a:spcAft>
              <a:buNone/>
            </a:pPr>
            <a:endParaRPr/>
          </a:p>
        </p:txBody>
      </p:sp>
      <p:sp>
        <p:nvSpPr>
          <p:cNvPr id="3308" name="Google Shape;3308;p228"/>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Processed within two business days</a:t>
            </a:r>
            <a:endParaRPr sz="1237" dirty="0"/>
          </a:p>
          <a:p>
            <a:pPr marL="0" lvl="0" indent="0" algn="l" rtl="0">
              <a:spcBef>
                <a:spcPts val="1350"/>
              </a:spcBef>
              <a:spcAft>
                <a:spcPts val="0"/>
              </a:spcAft>
              <a:buNone/>
            </a:pPr>
            <a:endParaRPr dirty="0"/>
          </a:p>
        </p:txBody>
      </p:sp>
      <p:sp>
        <p:nvSpPr>
          <p:cNvPr id="3309" name="Google Shape;3309;p228"/>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Direct deposit – FREE</a:t>
            </a:r>
            <a:endParaRPr sz="1237" dirty="0"/>
          </a:p>
          <a:p>
            <a:pPr marL="0" lvl="0" indent="0" algn="l" rtl="0">
              <a:spcBef>
                <a:spcPts val="1350"/>
              </a:spcBef>
              <a:spcAft>
                <a:spcPts val="0"/>
              </a:spcAft>
              <a:buNone/>
            </a:pPr>
            <a:r>
              <a:rPr lang="en" sz="1237" dirty="0"/>
              <a:t>$25 minimum reimbursement for paper checks</a:t>
            </a:r>
            <a:endParaRPr dirty="0"/>
          </a:p>
        </p:txBody>
      </p:sp>
      <p:grpSp>
        <p:nvGrpSpPr>
          <p:cNvPr id="3310" name="Google Shape;3310;p228"/>
          <p:cNvGrpSpPr/>
          <p:nvPr/>
        </p:nvGrpSpPr>
        <p:grpSpPr>
          <a:xfrm>
            <a:off x="2569565" y="1522643"/>
            <a:ext cx="851948" cy="595965"/>
            <a:chOff x="1958825" y="1441000"/>
            <a:chExt cx="118550" cy="82925"/>
          </a:xfrm>
        </p:grpSpPr>
        <p:sp>
          <p:nvSpPr>
            <p:cNvPr id="3311" name="Google Shape;3311;p228"/>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2" name="Google Shape;3312;p228"/>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3" name="Google Shape;3313;p228"/>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4" name="Google Shape;3314;p228"/>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5" name="Google Shape;3315;p228"/>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6" name="Google Shape;3316;p228"/>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7" name="Google Shape;3317;p228"/>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8" name="Google Shape;3318;p228"/>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9" name="Google Shape;3319;p228"/>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0" name="Google Shape;3320;p228"/>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1" name="Google Shape;3321;p228"/>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3322" name="Google Shape;3322;p228"/>
          <p:cNvGrpSpPr/>
          <p:nvPr/>
        </p:nvGrpSpPr>
        <p:grpSpPr>
          <a:xfrm>
            <a:off x="5795021" y="1417053"/>
            <a:ext cx="742953" cy="578700"/>
            <a:chOff x="1586550" y="2587575"/>
            <a:chExt cx="102200" cy="79600"/>
          </a:xfrm>
        </p:grpSpPr>
        <p:sp>
          <p:nvSpPr>
            <p:cNvPr id="3323" name="Google Shape;3323;p228"/>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4" name="Google Shape;3324;p228"/>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5" name="Google Shape;3325;p228"/>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6" name="Google Shape;3326;p228"/>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7" name="Google Shape;3327;p228"/>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8" name="Google Shape;3328;p228"/>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9" name="Google Shape;3329;p228"/>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0" name="Google Shape;3330;p228"/>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1" name="Google Shape;3331;p228"/>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2" name="Google Shape;3332;p228"/>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3" name="Google Shape;3333;p228"/>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334" name="Google Shape;3334;p2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38"/>
        <p:cNvGrpSpPr/>
        <p:nvPr/>
      </p:nvGrpSpPr>
      <p:grpSpPr>
        <a:xfrm>
          <a:off x="0" y="0"/>
          <a:ext cx="0" cy="0"/>
          <a:chOff x="0" y="0"/>
          <a:chExt cx="0" cy="0"/>
        </a:xfrm>
      </p:grpSpPr>
      <p:sp>
        <p:nvSpPr>
          <p:cNvPr id="3339" name="Google Shape;3339;p229"/>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3340" name="Google Shape;3340;p229"/>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3341" name="Google Shape;3341;p229"/>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3342" name="Google Shape;3342;p229"/>
          <p:cNvSpPr>
            <a:spLocks noGrp="1"/>
          </p:cNvSpPr>
          <p:nvPr>
            <p:ph type="pic" idx="2"/>
          </p:nvPr>
        </p:nvSpPr>
        <p:spPr>
          <a:xfrm>
            <a:off x="1396605" y="1142575"/>
            <a:ext cx="3124200" cy="1686300"/>
          </a:xfrm>
          <a:prstGeom prst="round2SameRect">
            <a:avLst>
              <a:gd name="adj1" fmla="val 16667"/>
              <a:gd name="adj2" fmla="val 0"/>
            </a:avLst>
          </a:prstGeom>
        </p:spPr>
      </p:sp>
      <p:sp>
        <p:nvSpPr>
          <p:cNvPr id="3343" name="Google Shape;3343;p229"/>
          <p:cNvSpPr>
            <a:spLocks noGrp="1"/>
          </p:cNvSpPr>
          <p:nvPr>
            <p:ph type="pic" idx="3"/>
          </p:nvPr>
        </p:nvSpPr>
        <p:spPr>
          <a:xfrm>
            <a:off x="4620214" y="1142575"/>
            <a:ext cx="3124200" cy="1686300"/>
          </a:xfrm>
          <a:prstGeom prst="round2SameRect">
            <a:avLst>
              <a:gd name="adj1" fmla="val 16667"/>
              <a:gd name="adj2" fmla="val 0"/>
            </a:avLst>
          </a:prstGeom>
        </p:spPr>
      </p:sp>
      <p:pic>
        <p:nvPicPr>
          <p:cNvPr id="3344" name="Google Shape;3344;p229"/>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3345" name="Google Shape;3345;p229"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3346" name="Google Shape;3346;p229"/>
          <p:cNvGrpSpPr/>
          <p:nvPr/>
        </p:nvGrpSpPr>
        <p:grpSpPr>
          <a:xfrm>
            <a:off x="1583037" y="3438043"/>
            <a:ext cx="472027" cy="384166"/>
            <a:chOff x="1198350" y="1044000"/>
            <a:chExt cx="116850" cy="95100"/>
          </a:xfrm>
        </p:grpSpPr>
        <p:sp>
          <p:nvSpPr>
            <p:cNvPr id="3347" name="Google Shape;3347;p229"/>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8" name="Google Shape;3348;p229"/>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9" name="Google Shape;3349;p229"/>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0" name="Google Shape;3350;p229"/>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1" name="Google Shape;3351;p229"/>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2" name="Google Shape;3352;p229"/>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3" name="Google Shape;3353;p229"/>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4" name="Google Shape;3354;p229"/>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5" name="Google Shape;3355;p229"/>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56" name="Google Shape;3356;p229"/>
          <p:cNvGrpSpPr/>
          <p:nvPr/>
        </p:nvGrpSpPr>
        <p:grpSpPr>
          <a:xfrm>
            <a:off x="4836953" y="3438043"/>
            <a:ext cx="304687" cy="395881"/>
            <a:chOff x="648075" y="1240000"/>
            <a:chExt cx="75425" cy="98000"/>
          </a:xfrm>
        </p:grpSpPr>
        <p:sp>
          <p:nvSpPr>
            <p:cNvPr id="3357" name="Google Shape;3357;p229"/>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8" name="Google Shape;3358;p229"/>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9" name="Google Shape;3359;p229"/>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0" name="Google Shape;3360;p229"/>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1" name="Google Shape;3361;p229"/>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2" name="Google Shape;3362;p229"/>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3" name="Google Shape;3363;p229"/>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4" name="Google Shape;3364;p229"/>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5" name="Google Shape;3365;p229"/>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6" name="Google Shape;3366;p229"/>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7" name="Google Shape;3367;p229"/>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368" name="Google Shape;3368;p2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14</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72"/>
        <p:cNvGrpSpPr/>
        <p:nvPr/>
      </p:nvGrpSpPr>
      <p:grpSpPr>
        <a:xfrm>
          <a:off x="0" y="0"/>
          <a:ext cx="0" cy="0"/>
          <a:chOff x="0" y="0"/>
          <a:chExt cx="0" cy="0"/>
        </a:xfrm>
      </p:grpSpPr>
      <p:grpSp>
        <p:nvGrpSpPr>
          <p:cNvPr id="3373" name="Google Shape;3373;p230"/>
          <p:cNvGrpSpPr/>
          <p:nvPr/>
        </p:nvGrpSpPr>
        <p:grpSpPr>
          <a:xfrm>
            <a:off x="2488569" y="905101"/>
            <a:ext cx="2057672" cy="4039572"/>
            <a:chOff x="5324425" y="621625"/>
            <a:chExt cx="2137175" cy="4195650"/>
          </a:xfrm>
        </p:grpSpPr>
        <p:sp>
          <p:nvSpPr>
            <p:cNvPr id="3374" name="Google Shape;3374;p230"/>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375" name="Google Shape;3375;p230"/>
            <p:cNvGrpSpPr/>
            <p:nvPr/>
          </p:nvGrpSpPr>
          <p:grpSpPr>
            <a:xfrm>
              <a:off x="5324425" y="621625"/>
              <a:ext cx="2137175" cy="4195650"/>
              <a:chOff x="5324425" y="621625"/>
              <a:chExt cx="2137175" cy="4195650"/>
            </a:xfrm>
          </p:grpSpPr>
          <p:pic>
            <p:nvPicPr>
              <p:cNvPr id="3376" name="Google Shape;3376;p230"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377" name="Google Shape;3377;p230"/>
              <p:cNvGrpSpPr/>
              <p:nvPr/>
            </p:nvGrpSpPr>
            <p:grpSpPr>
              <a:xfrm>
                <a:off x="5503750" y="763200"/>
                <a:ext cx="1791000" cy="3833325"/>
                <a:chOff x="5503750" y="763200"/>
                <a:chExt cx="1791000" cy="3833325"/>
              </a:xfrm>
            </p:grpSpPr>
            <p:pic>
              <p:nvPicPr>
                <p:cNvPr id="3378" name="Google Shape;3378;p230"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379" name="Google Shape;3379;p230"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380" name="Google Shape;3380;p230"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381" name="Google Shape;3381;p230"/>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382" name="Google Shape;3382;p230"/>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383" name="Google Shape;3383;p230"/>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84" name="Google Shape;3384;p230"/>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385" name="Google Shape;3385;p230"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386" name="Google Shape;3386;p230"/>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87" name="Google Shape;3387;p230"/>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3388" name="Google Shape;3388;p230"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389" name="Google Shape;3389;p230"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390" name="Google Shape;3390;p230"/>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391" name="Google Shape;3391;p230"/>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92" name="Google Shape;3392;p230"/>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393" name="Google Shape;3393;p230"/>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394" name="Google Shape;3394;p230"/>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395" name="Google Shape;3395;p230"/>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96" name="Google Shape;3396;p230"/>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3397" name="Google Shape;3397;p230"/>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398" name="Google Shape;3398;p230"/>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399" name="Google Shape;3399;p230"/>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400" name="Google Shape;3400;p230"/>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401" name="Google Shape;3401;p230"/>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402" name="Google Shape;3402;p230"/>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403" name="Google Shape;3403;p230"/>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404" name="Google Shape;3404;p230"/>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3405" name="Google Shape;3405;p230"/>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406" name="Google Shape;3406;p230"/>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407" name="Google Shape;3407;p230"/>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408" name="Google Shape;3408;p230"/>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409" name="Google Shape;3409;p230"/>
          <p:cNvGrpSpPr/>
          <p:nvPr/>
        </p:nvGrpSpPr>
        <p:grpSpPr>
          <a:xfrm>
            <a:off x="6857125" y="1375363"/>
            <a:ext cx="1655700" cy="2013300"/>
            <a:chOff x="6840225" y="905088"/>
            <a:chExt cx="1655700" cy="2013300"/>
          </a:xfrm>
        </p:grpSpPr>
        <p:sp>
          <p:nvSpPr>
            <p:cNvPr id="3410" name="Google Shape;3410;p230"/>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411" name="Google Shape;3411;p230"/>
            <p:cNvGrpSpPr/>
            <p:nvPr/>
          </p:nvGrpSpPr>
          <p:grpSpPr>
            <a:xfrm>
              <a:off x="6961003" y="1049168"/>
              <a:ext cx="1392300" cy="1797851"/>
              <a:chOff x="4519381" y="1551545"/>
              <a:chExt cx="1392300" cy="1797851"/>
            </a:xfrm>
          </p:grpSpPr>
          <p:sp>
            <p:nvSpPr>
              <p:cNvPr id="3412" name="Google Shape;3412;p230"/>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413" name="Google Shape;3413;p230"/>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414" name="Google Shape;3414;p230"/>
              <p:cNvGrpSpPr/>
              <p:nvPr/>
            </p:nvGrpSpPr>
            <p:grpSpPr>
              <a:xfrm>
                <a:off x="4629503" y="1797164"/>
                <a:ext cx="149353" cy="230834"/>
                <a:chOff x="3159850" y="1430950"/>
                <a:chExt cx="59075" cy="91300"/>
              </a:xfrm>
            </p:grpSpPr>
            <p:sp>
              <p:nvSpPr>
                <p:cNvPr id="3415" name="Google Shape;3415;p230"/>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230"/>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230"/>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418" name="Google Shape;3418;p230"/>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419" name="Google Shape;3419;p230"/>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420" name="Google Shape;3420;p23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4"/>
        <p:cNvGrpSpPr/>
        <p:nvPr/>
      </p:nvGrpSpPr>
      <p:grpSpPr>
        <a:xfrm>
          <a:off x="0" y="0"/>
          <a:ext cx="0" cy="0"/>
          <a:chOff x="0" y="0"/>
          <a:chExt cx="0" cy="0"/>
        </a:xfrm>
      </p:grpSpPr>
      <p:sp>
        <p:nvSpPr>
          <p:cNvPr id="3425" name="Google Shape;3425;p231"/>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26" name="Google Shape;3426;p231"/>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27" name="Google Shape;3427;p231"/>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428" name="Google Shape;3428;p231"/>
          <p:cNvGrpSpPr/>
          <p:nvPr/>
        </p:nvGrpSpPr>
        <p:grpSpPr>
          <a:xfrm>
            <a:off x="3785213" y="1815400"/>
            <a:ext cx="4673700" cy="822900"/>
            <a:chOff x="4954225" y="1428300"/>
            <a:chExt cx="4673700" cy="822900"/>
          </a:xfrm>
        </p:grpSpPr>
        <p:sp>
          <p:nvSpPr>
            <p:cNvPr id="3429" name="Google Shape;3429;p231"/>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30" name="Google Shape;3430;p231"/>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431" name="Google Shape;3431;p231"/>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432" name="Google Shape;3432;p231"/>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pic>
        <p:nvPicPr>
          <p:cNvPr id="3434" name="Google Shape;3434;p231"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435" name="Google Shape;3435;p231"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436" name="Google Shape;3436;p23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16</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A3BAB46D-7A7A-4D12-A5F6-058493261C2A}"/>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40"/>
        <p:cNvGrpSpPr/>
        <p:nvPr/>
      </p:nvGrpSpPr>
      <p:grpSpPr>
        <a:xfrm>
          <a:off x="0" y="0"/>
          <a:ext cx="0" cy="0"/>
          <a:chOff x="0" y="0"/>
          <a:chExt cx="0" cy="0"/>
        </a:xfrm>
      </p:grpSpPr>
      <p:sp>
        <p:nvSpPr>
          <p:cNvPr id="3441" name="Google Shape;3441;p2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17</a:t>
            </a:fld>
            <a:endParaRPr/>
          </a:p>
        </p:txBody>
      </p:sp>
      <p:sp>
        <p:nvSpPr>
          <p:cNvPr id="3442" name="Google Shape;3442;p232"/>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235faec0-bd96-48b6-8b14-ef6a325a18bb" isdomainofvalue="False" dataSourceId="11fc5557-11bc-4bae-ae6a-7ec9d6dca1c2"/>
</file>

<file path=customXml/item2.xml><?xml version="1.0" encoding="utf-8"?>
<VariableList UniqueId="235faec0-bd96-48b6-8b14-ef6a325a18bb" Name="AD_HOC" ContentType="XML" MajorVersion="0" MinorVersion="1" isLocalCopy="False" IsBaseObject="False" DataSourceId="11fc5557-11bc-4bae-ae6a-7ec9d6dca1c2" DataSourceMajorVersion="0" DataSourceMinorVersion="1"/>
</file>

<file path=customXml/item3.xml><?xml version="1.0" encoding="utf-8"?>
<VariableListDefinition name="Computed" displayName="Computed" id="2109f27d-4b86-431f-9a5a-db5e1a8cb798" isdomainofvalue="False" dataSourceId="95db1e68-696f-4617-80f4-79bbb747758e"/>
</file>

<file path=customXml/item4.xml><?xml version="1.0" encoding="utf-8"?>
<VariableList UniqueId="2109f27d-4b86-431f-9a5a-db5e1a8cb798" Name="Computed" ContentType="XML" MajorVersion="0" MinorVersion="1" isLocalCopy="False" IsBaseObject="False" DataSourceId="95db1e68-696f-4617-80f4-79bbb747758e" DataSourceMajorVersion="0" DataSourceMinorVersion="1"/>
</file>

<file path=customXml/item5.xml><?xml version="1.0" encoding="utf-8"?>
<VariableListDefinition name="System" displayName="System" id="b9f68db3-0934-4259-9108-a9debbc2f073" isdomainofvalue="False" dataSourceId="fe6ec550-8a9d-4616-b50d-0a7fb7262610"/>
</file>

<file path=customXml/item6.xml><?xml version="1.0" encoding="utf-8"?>
<VariableList UniqueId="b9f68db3-0934-4259-9108-a9debbc2f073" Name="System" ContentType="XML" MajorVersion="0" MinorVersion="1" isLocalCopy="False" IsBaseObject="False" DataSourceId="fe6ec550-8a9d-4616-b50d-0a7fb7262610"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5D048E15-EE26-4837-9DE1-5E8C159FD290}">
  <ds:schemaRefs/>
</ds:datastoreItem>
</file>

<file path=customXml/itemProps2.xml><?xml version="1.0" encoding="utf-8"?>
<ds:datastoreItem xmlns:ds="http://schemas.openxmlformats.org/officeDocument/2006/customXml" ds:itemID="{C9317537-6071-49DA-B7C1-7F089801B93E}">
  <ds:schemaRefs/>
</ds:datastoreItem>
</file>

<file path=customXml/itemProps3.xml><?xml version="1.0" encoding="utf-8"?>
<ds:datastoreItem xmlns:ds="http://schemas.openxmlformats.org/officeDocument/2006/customXml" ds:itemID="{7DDB2301-126B-41CE-A88C-452634E24507}">
  <ds:schemaRefs/>
</ds:datastoreItem>
</file>

<file path=customXml/itemProps4.xml><?xml version="1.0" encoding="utf-8"?>
<ds:datastoreItem xmlns:ds="http://schemas.openxmlformats.org/officeDocument/2006/customXml" ds:itemID="{790AE13D-3334-4869-BEA9-2B954B6E6C7B}">
  <ds:schemaRefs/>
</ds:datastoreItem>
</file>

<file path=customXml/itemProps5.xml><?xml version="1.0" encoding="utf-8"?>
<ds:datastoreItem xmlns:ds="http://schemas.openxmlformats.org/officeDocument/2006/customXml" ds:itemID="{1F01FC39-5D95-47EC-A429-2A1D656E50B2}">
  <ds:schemaRefs/>
</ds:datastoreItem>
</file>

<file path=customXml/itemProps6.xml><?xml version="1.0" encoding="utf-8"?>
<ds:datastoreItem xmlns:ds="http://schemas.openxmlformats.org/officeDocument/2006/customXml" ds:itemID="{C29A345A-9215-44F6-95D8-AA57FBD3AB6F}">
  <ds:schemaRefs/>
</ds:datastoreItem>
</file>

<file path=customXml/itemProps7.xml><?xml version="1.0" encoding="utf-8"?>
<ds:datastoreItem xmlns:ds="http://schemas.openxmlformats.org/officeDocument/2006/customXml" ds:itemID="{5555DE39-6D99-44E6-9BA1-49C1EF94FD43}">
  <ds:schemaRefs/>
</ds:datastoreItem>
</file>

<file path=docProps/app.xml><?xml version="1.0" encoding="utf-8"?>
<Properties xmlns="http://schemas.openxmlformats.org/officeDocument/2006/extended-properties" xmlns:vt="http://schemas.openxmlformats.org/officeDocument/2006/docPropsVTypes">
  <TotalTime>70</TotalTime>
  <Words>2729</Words>
  <Application>Microsoft Office PowerPoint</Application>
  <PresentationFormat>On-screen Show (16:9)</PresentationFormat>
  <Paragraphs>266</Paragraphs>
  <Slides>17</Slides>
  <Notes>17</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17</vt:i4>
      </vt:variant>
    </vt:vector>
  </HeadingPairs>
  <TitlesOfParts>
    <vt:vector size="32" baseType="lpstr">
      <vt:lpstr>Manrope SemiBold</vt:lpstr>
      <vt:lpstr>Poppins ExtraBold</vt:lpstr>
      <vt:lpstr>Calibri</vt:lpstr>
      <vt:lpstr>ADLaM Display</vt:lpstr>
      <vt:lpstr>Inter</vt:lpstr>
      <vt:lpstr>Arial</vt:lpstr>
      <vt:lpstr>Abel</vt:lpstr>
      <vt:lpstr>Poppins Medium</vt:lpstr>
      <vt:lpstr>Poppins</vt:lpstr>
      <vt:lpstr>Inter Medium</vt:lpstr>
      <vt:lpstr>Inter SemiBold</vt:lpstr>
      <vt:lpstr>Poppins SemiBold</vt:lpstr>
      <vt:lpstr>Simple Light</vt:lpstr>
      <vt:lpstr>Wex</vt:lpstr>
      <vt:lpstr>Wex</vt:lpstr>
      <vt:lpstr>Minnesota Healthcare Consortium</vt:lpstr>
      <vt:lpstr>Dependent care  flexible spending account </vt:lpstr>
      <vt:lpstr>Why choose a dependent care FSA</vt:lpstr>
      <vt:lpstr>Annual contribution limit</vt:lpstr>
      <vt:lpstr>Annual contribution limit</vt:lpstr>
      <vt:lpstr>Meet Kenneth</vt:lpstr>
      <vt:lpstr>Meet Kenneth</vt:lpstr>
      <vt:lpstr>Dependent care FSA grace period and run-out</vt:lpstr>
      <vt:lpstr>Dependent care FSA run-out</vt:lpstr>
      <vt:lpstr>IRS regulations</vt:lpstr>
      <vt:lpstr>PowerPoint Presentation</vt:lpstr>
      <vt:lpstr>PowerPoint Presentation</vt:lpstr>
      <vt:lpstr>Claim filing options</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dc:creator/>
  <cp:lastModifiedBy>Lily Bruce-Ritchie</cp:lastModifiedBy>
  <cp:revision>8</cp:revision>
  <dcterms:modified xsi:type="dcterms:W3CDTF">2026-09-23T15:46:40Z</dcterms:modified>
</cp:coreProperties>
</file>