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Inter"/>
      <p:regular r:id="rId39"/>
      <p:bold r:id="rId40"/>
      <p:italic r:id="rId41"/>
      <p:boldItalic r:id="rId42"/>
    </p:embeddedFont>
    <p:embeddedFont>
      <p:font typeface="Tahoma"/>
      <p:regular r:id="rId43"/>
      <p:bold r:id="rId44"/>
    </p:embeddedFont>
    <p:embeddedFont>
      <p:font typeface="Inter ExtraBold"/>
      <p:bold r:id="rId45"/>
      <p:boldItalic r:id="rId46"/>
    </p:embeddedFont>
    <p:embeddedFont>
      <p:font typeface="Inter Medium"/>
      <p:regular r:id="rId47"/>
      <p:bold r:id="rId48"/>
      <p:italic r:id="rId49"/>
      <p:boldItalic r:id="rId50"/>
    </p:embeddedFont>
    <p:embeddedFont>
      <p:font typeface="Inter Black"/>
      <p:bold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42" Type="http://schemas.openxmlformats.org/officeDocument/2006/relationships/font" Target="fonts/Inter-boldItalic.fntdata"/><Relationship Id="rId41" Type="http://schemas.openxmlformats.org/officeDocument/2006/relationships/font" Target="fonts/Inter-italic.fntdata"/><Relationship Id="rId44" Type="http://schemas.openxmlformats.org/officeDocument/2006/relationships/font" Target="fonts/Tahoma-bold.fntdata"/><Relationship Id="rId43" Type="http://schemas.openxmlformats.org/officeDocument/2006/relationships/font" Target="fonts/Tahoma-regular.fntdata"/><Relationship Id="rId46" Type="http://schemas.openxmlformats.org/officeDocument/2006/relationships/font" Target="fonts/InterExtraBold-boldItalic.fntdata"/><Relationship Id="rId45" Type="http://schemas.openxmlformats.org/officeDocument/2006/relationships/font" Target="fonts/InterExtra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nterMedium-bold.fntdata"/><Relationship Id="rId47" Type="http://schemas.openxmlformats.org/officeDocument/2006/relationships/font" Target="fonts/InterMedium-regular.fntdata"/><Relationship Id="rId49" Type="http://schemas.openxmlformats.org/officeDocument/2006/relationships/font" Target="fonts/InterMedium-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Inter-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InterBlack-bold.fntdata"/><Relationship Id="rId50" Type="http://schemas.openxmlformats.org/officeDocument/2006/relationships/font" Target="fonts/InterMedium-boldItalic.fntdata"/><Relationship Id="rId53" Type="http://schemas.openxmlformats.org/officeDocument/2006/relationships/font" Target="fonts/OpenSans-regular.fntdata"/><Relationship Id="rId52" Type="http://schemas.openxmlformats.org/officeDocument/2006/relationships/font" Target="fonts/InterBlack-boldItalic.fntdata"/><Relationship Id="rId11" Type="http://schemas.openxmlformats.org/officeDocument/2006/relationships/slide" Target="slides/slide5.xml"/><Relationship Id="rId55" Type="http://schemas.openxmlformats.org/officeDocument/2006/relationships/font" Target="fonts/OpenSans-italic.fntdata"/><Relationship Id="rId10" Type="http://schemas.openxmlformats.org/officeDocument/2006/relationships/slide" Target="slides/slide4.xml"/><Relationship Id="rId54" Type="http://schemas.openxmlformats.org/officeDocument/2006/relationships/font" Target="fonts/OpenSans-bold.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hsaplanner.com/GetStarted"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5" name="Shape 4015"/>
        <p:cNvGrpSpPr/>
        <p:nvPr/>
      </p:nvGrpSpPr>
      <p:grpSpPr>
        <a:xfrm>
          <a:off x="0" y="0"/>
          <a:ext cx="0" cy="0"/>
          <a:chOff x="0" y="0"/>
          <a:chExt cx="0" cy="0"/>
        </a:xfrm>
      </p:grpSpPr>
      <p:sp>
        <p:nvSpPr>
          <p:cNvPr id="4016" name="Google Shape;4016;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7" name="Google Shape;4017;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3" name="Shape 4103"/>
        <p:cNvGrpSpPr/>
        <p:nvPr/>
      </p:nvGrpSpPr>
      <p:grpSpPr>
        <a:xfrm>
          <a:off x="0" y="0"/>
          <a:ext cx="0" cy="0"/>
          <a:chOff x="0" y="0"/>
          <a:chExt cx="0" cy="0"/>
        </a:xfrm>
      </p:grpSpPr>
      <p:sp>
        <p:nvSpPr>
          <p:cNvPr id="4104" name="Google Shape;4104;g28c7970fc5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5" name="Google Shape;4105;g28c7970fc5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 may either request help in choosing which funds to invest in, or you may do it yourself.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4" name="Shape 4114"/>
        <p:cNvGrpSpPr/>
        <p:nvPr/>
      </p:nvGrpSpPr>
      <p:grpSpPr>
        <a:xfrm>
          <a:off x="0" y="0"/>
          <a:ext cx="0" cy="0"/>
          <a:chOff x="0" y="0"/>
          <a:chExt cx="0" cy="0"/>
        </a:xfrm>
      </p:grpSpPr>
      <p:sp>
        <p:nvSpPr>
          <p:cNvPr id="4115" name="Google Shape;4115;g28c7970fc5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6" name="Google Shape;4116;g28c7970fc5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the option you prefer.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“Next.”</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8" name="Shape 4128"/>
        <p:cNvGrpSpPr/>
        <p:nvPr/>
      </p:nvGrpSpPr>
      <p:grpSpPr>
        <a:xfrm>
          <a:off x="0" y="0"/>
          <a:ext cx="0" cy="0"/>
          <a:chOff x="0" y="0"/>
          <a:chExt cx="0" cy="0"/>
        </a:xfrm>
      </p:grpSpPr>
      <p:sp>
        <p:nvSpPr>
          <p:cNvPr id="4129" name="Google Shape;4129;g28c7970fc5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0" name="Google Shape;4130;g28c7970fc5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Lastly, enter the amounts you’d like to allocate to your investment elections.</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8" name="Shape 4148"/>
        <p:cNvGrpSpPr/>
        <p:nvPr/>
      </p:nvGrpSpPr>
      <p:grpSpPr>
        <a:xfrm>
          <a:off x="0" y="0"/>
          <a:ext cx="0" cy="0"/>
          <a:chOff x="0" y="0"/>
          <a:chExt cx="0" cy="0"/>
        </a:xfrm>
      </p:grpSpPr>
      <p:sp>
        <p:nvSpPr>
          <p:cNvPr id="4149" name="Google Shape;4149;g28c7970fc5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0" name="Google Shape;4150;g28c7970fc5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You’ll receive a confirmation message indicating that you’ve successfully set up your HSA investments.</a:t>
            </a:r>
            <a:endParaRPr sz="1400">
              <a:solidFill>
                <a:srgbClr val="231F20"/>
              </a:solidFill>
              <a:latin typeface="Open Sans"/>
              <a:ea typeface="Open Sans"/>
              <a:cs typeface="Open Sans"/>
              <a:sym typeface="Open Sans"/>
            </a:endParaRPr>
          </a:p>
          <a:p>
            <a:pPr indent="0" lvl="0" marL="0" rtl="0" algn="l">
              <a:spcBef>
                <a:spcPts val="8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9" name="Shape 4169"/>
        <p:cNvGrpSpPr/>
        <p:nvPr/>
      </p:nvGrpSpPr>
      <p:grpSpPr>
        <a:xfrm>
          <a:off x="0" y="0"/>
          <a:ext cx="0" cy="0"/>
          <a:chOff x="0" y="0"/>
          <a:chExt cx="0" cy="0"/>
        </a:xfrm>
      </p:grpSpPr>
      <p:sp>
        <p:nvSpPr>
          <p:cNvPr id="4170" name="Google Shape;4170;g288127ac9de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1" name="Google Shape;4171;g288127ac9de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that you know how to set up HSA investments in your online account, let’s talk about how to manage them.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6" name="Shape 4176"/>
        <p:cNvGrpSpPr/>
        <p:nvPr/>
      </p:nvGrpSpPr>
      <p:grpSpPr>
        <a:xfrm>
          <a:off x="0" y="0"/>
          <a:ext cx="0" cy="0"/>
          <a:chOff x="0" y="0"/>
          <a:chExt cx="0" cy="0"/>
        </a:xfrm>
      </p:grpSpPr>
      <p:sp>
        <p:nvSpPr>
          <p:cNvPr id="4177" name="Google Shape;4177;g288127ac9de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8" name="Google Shape;4178;g288127ac9de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manage your HSA investments, first navigate to the “Accounts” tab in your online account, and under Investments, select “Investment Summary”.</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9" name="Shape 4189"/>
        <p:cNvGrpSpPr/>
        <p:nvPr/>
      </p:nvGrpSpPr>
      <p:grpSpPr>
        <a:xfrm>
          <a:off x="0" y="0"/>
          <a:ext cx="0" cy="0"/>
          <a:chOff x="0" y="0"/>
          <a:chExt cx="0" cy="0"/>
        </a:xfrm>
      </p:grpSpPr>
      <p:sp>
        <p:nvSpPr>
          <p:cNvPr id="4190" name="Google Shape;4190;g288127ac9de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1" name="Google Shape;4191;g288127ac9de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manage your investments.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“change investments.”</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7" name="Shape 4197"/>
        <p:cNvGrpSpPr/>
        <p:nvPr/>
      </p:nvGrpSpPr>
      <p:grpSpPr>
        <a:xfrm>
          <a:off x="0" y="0"/>
          <a:ext cx="0" cy="0"/>
          <a:chOff x="0" y="0"/>
          <a:chExt cx="0" cy="0"/>
        </a:xfrm>
      </p:grpSpPr>
      <p:sp>
        <p:nvSpPr>
          <p:cNvPr id="4198" name="Google Shape;4198;g288127ac9de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9" name="Google Shape;4199;g288127ac9de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see a list of actions you may take to manage your investments. Select the desired action.  Once you’ve selected the appropriate action, follow the prompts to complete the remaining steps.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3" name="Shape 4203"/>
        <p:cNvGrpSpPr/>
        <p:nvPr/>
      </p:nvGrpSpPr>
      <p:grpSpPr>
        <a:xfrm>
          <a:off x="0" y="0"/>
          <a:ext cx="0" cy="0"/>
          <a:chOff x="0" y="0"/>
          <a:chExt cx="0" cy="0"/>
        </a:xfrm>
      </p:grpSpPr>
      <p:sp>
        <p:nvSpPr>
          <p:cNvPr id="4204" name="Google Shape;4204;g28c866543db_0_3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5" name="Google Shape;4205;g28c866543db_0_3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requests submitted after 3pm CST will be processed the next business day.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Also note that any trades you make will require two business days for processing.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9" name="Shape 4209"/>
        <p:cNvGrpSpPr/>
        <p:nvPr/>
      </p:nvGrpSpPr>
      <p:grpSpPr>
        <a:xfrm>
          <a:off x="0" y="0"/>
          <a:ext cx="0" cy="0"/>
          <a:chOff x="0" y="0"/>
          <a:chExt cx="0" cy="0"/>
        </a:xfrm>
      </p:grpSpPr>
      <p:sp>
        <p:nvSpPr>
          <p:cNvPr id="4210" name="Google Shape;4210;g28b3132e1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1" name="Google Shape;4211;g28b3132e1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Now, what is a Health Savings Brokerage Account, or HSBA, and how can you enroll.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2" name="Shape 4022"/>
        <p:cNvGrpSpPr/>
        <p:nvPr/>
      </p:nvGrpSpPr>
      <p:grpSpPr>
        <a:xfrm>
          <a:off x="0" y="0"/>
          <a:ext cx="0" cy="0"/>
          <a:chOff x="0" y="0"/>
          <a:chExt cx="0" cy="0"/>
        </a:xfrm>
      </p:grpSpPr>
      <p:sp>
        <p:nvSpPr>
          <p:cNvPr id="4023" name="Google Shape;4023;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4" name="Google Shape;4024;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Hello everyone, and welcome to your post-enrollment webinar, </a:t>
            </a:r>
            <a:r>
              <a:rPr b="1" lang="en" sz="1400">
                <a:latin typeface="Open Sans"/>
                <a:ea typeface="Open Sans"/>
                <a:cs typeface="Open Sans"/>
                <a:sym typeface="Open Sans"/>
              </a:rPr>
              <a:t>Getting started with Health Savings Account (or HSA) Investments ,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basics of HSA investments.</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but are unable to provide any specific investment advice. Please reach out to your tax or financial advisor with any investment-related questions.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With that - let’s get started!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8" name="Shape 4218"/>
        <p:cNvGrpSpPr/>
        <p:nvPr/>
      </p:nvGrpSpPr>
      <p:grpSpPr>
        <a:xfrm>
          <a:off x="0" y="0"/>
          <a:ext cx="0" cy="0"/>
          <a:chOff x="0" y="0"/>
          <a:chExt cx="0" cy="0"/>
        </a:xfrm>
      </p:grpSpPr>
      <p:sp>
        <p:nvSpPr>
          <p:cNvPr id="4219" name="Google Shape;4219;g28b3132e13c_0_32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0" name="Google Shape;4220;g28b3132e13c_0_32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health savings brokerage account (or HSBA) allows you to purchase and trade investment assets that aren’t available as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Examples include: stocks, bonds, and mutual funds.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4" name="Shape 4224"/>
        <p:cNvGrpSpPr/>
        <p:nvPr/>
      </p:nvGrpSpPr>
      <p:grpSpPr>
        <a:xfrm>
          <a:off x="0" y="0"/>
          <a:ext cx="0" cy="0"/>
          <a:chOff x="0" y="0"/>
          <a:chExt cx="0" cy="0"/>
        </a:xfrm>
      </p:grpSpPr>
      <p:sp>
        <p:nvSpPr>
          <p:cNvPr id="4225" name="Google Shape;4225;g28b3132e13c_0_38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6" name="Google Shape;4226;g28b3132e13c_0_38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It’s important to note that before you can enroll in an HSBA, you must establish your investment threshold, choose your investment allocations, and complete at least one investment transaction from our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8" name="Shape 4258"/>
        <p:cNvGrpSpPr/>
        <p:nvPr/>
      </p:nvGrpSpPr>
      <p:grpSpPr>
        <a:xfrm>
          <a:off x="0" y="0"/>
          <a:ext cx="0" cy="0"/>
          <a:chOff x="0" y="0"/>
          <a:chExt cx="0" cy="0"/>
        </a:xfrm>
      </p:grpSpPr>
      <p:sp>
        <p:nvSpPr>
          <p:cNvPr id="4259" name="Google Shape;4259;g28b3132e13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0" name="Google Shape;4260;g28b3132e1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enroll in an HSBA, navigate to the “Accounts” tab in your online account.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“Accounts” to open the menu, and under  “Investments,” select “Investment Summary.”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4" name="Shape 4274"/>
        <p:cNvGrpSpPr/>
        <p:nvPr/>
      </p:nvGrpSpPr>
      <p:grpSpPr>
        <a:xfrm>
          <a:off x="0" y="0"/>
          <a:ext cx="0" cy="0"/>
          <a:chOff x="0" y="0"/>
          <a:chExt cx="0" cy="0"/>
        </a:xfrm>
      </p:grpSpPr>
      <p:sp>
        <p:nvSpPr>
          <p:cNvPr id="4275" name="Google Shape;4275;g28b3132e13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6" name="Google Shape;4276;g28b3132e13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a page to manage your investments. Scroll down to “Looking for more HSA Investment options” and select “Get Started”.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2" name="Shape 4282"/>
        <p:cNvGrpSpPr/>
        <p:nvPr/>
      </p:nvGrpSpPr>
      <p:grpSpPr>
        <a:xfrm>
          <a:off x="0" y="0"/>
          <a:ext cx="0" cy="0"/>
          <a:chOff x="0" y="0"/>
          <a:chExt cx="0" cy="0"/>
        </a:xfrm>
      </p:grpSpPr>
      <p:sp>
        <p:nvSpPr>
          <p:cNvPr id="4283" name="Google Shape;4283;g28b3132e13c_0_38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4" name="Google Shape;4284;g28b3132e13c_0_38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“Enroll now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4" name="Shape 4294"/>
        <p:cNvGrpSpPr/>
        <p:nvPr/>
      </p:nvGrpSpPr>
      <p:grpSpPr>
        <a:xfrm>
          <a:off x="0" y="0"/>
          <a:ext cx="0" cy="0"/>
          <a:chOff x="0" y="0"/>
          <a:chExt cx="0" cy="0"/>
        </a:xfrm>
      </p:grpSpPr>
      <p:sp>
        <p:nvSpPr>
          <p:cNvPr id="4295" name="Google Shape;4295;g28b3132e13c_0_38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6" name="Google Shape;4296;g28b3132e13c_0_38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pull up a window, notifying you that you’ll be opening a window to another website.  Read the disclaimer, and select “Submit” to continue.</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be redirected to the Charles Schwab website to complete your enrollment.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0" name="Shape 4310"/>
        <p:cNvGrpSpPr/>
        <p:nvPr/>
      </p:nvGrpSpPr>
      <p:grpSpPr>
        <a:xfrm>
          <a:off x="0" y="0"/>
          <a:ext cx="0" cy="0"/>
          <a:chOff x="0" y="0"/>
          <a:chExt cx="0" cy="0"/>
        </a:xfrm>
      </p:grpSpPr>
      <p:sp>
        <p:nvSpPr>
          <p:cNvPr id="4311" name="Google Shape;4311;g28b3132e13c_0_3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2" name="Google Shape;4312;g28b3132e13c_0_3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HSA planner </a:t>
            </a:r>
            <a:r>
              <a:rPr lang="en" sz="1400">
                <a:solidFill>
                  <a:srgbClr val="231F20"/>
                </a:solidFill>
                <a:latin typeface="Open Sans"/>
                <a:ea typeface="Open Sans"/>
                <a:cs typeface="Open Sans"/>
                <a:sym typeface="Open Sans"/>
              </a:rPr>
              <a:t>through</a:t>
            </a:r>
            <a:r>
              <a:rPr lang="en" sz="1400">
                <a:solidFill>
                  <a:srgbClr val="231F20"/>
                </a:solidFill>
                <a:latin typeface="Open Sans"/>
                <a:ea typeface="Open Sans"/>
                <a:cs typeface="Open Sans"/>
                <a:sym typeface="Open Sans"/>
              </a:rPr>
              <a:t> WEX helps you learn how to benefit from your HSA.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9" name="Shape 4319"/>
        <p:cNvGrpSpPr/>
        <p:nvPr/>
      </p:nvGrpSpPr>
      <p:grpSpPr>
        <a:xfrm>
          <a:off x="0" y="0"/>
          <a:ext cx="0" cy="0"/>
          <a:chOff x="0" y="0"/>
          <a:chExt cx="0" cy="0"/>
        </a:xfrm>
      </p:grpSpPr>
      <p:sp>
        <p:nvSpPr>
          <p:cNvPr id="4320" name="Google Shape;4320;g28c71c8d9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1" name="Google Shape;4321;g28c71c8d9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Open Sans"/>
                <a:ea typeface="Open Sans"/>
                <a:cs typeface="Open Sans"/>
                <a:sym typeface="Open Sans"/>
              </a:rPr>
              <a:t>You can find the HSA planner at </a:t>
            </a:r>
            <a:r>
              <a:rPr lang="en" sz="1400" u="sng">
                <a:solidFill>
                  <a:srgbClr val="2200CC"/>
                </a:solidFill>
                <a:latin typeface="Open Sans"/>
                <a:ea typeface="Open Sans"/>
                <a:cs typeface="Open Sans"/>
                <a:sym typeface="Open Sans"/>
                <a:hlinkClick r:id="rId2">
                  <a:extLst>
                    <a:ext uri="{A12FA001-AC4F-418D-AE19-62706E023703}">
                      <ahyp:hlinkClr val="tx"/>
                    </a:ext>
                  </a:extLst>
                </a:hlinkClick>
              </a:rPr>
              <a:t>https://myhsaplanner.com/GetStarted</a:t>
            </a:r>
            <a:r>
              <a:rPr lang="en" sz="1400">
                <a:solidFill>
                  <a:schemeClr val="dk1"/>
                </a:solidFill>
                <a:latin typeface="Open Sans"/>
                <a:ea typeface="Open Sans"/>
                <a:cs typeface="Open Sans"/>
                <a:sym typeface="Open Sans"/>
              </a:rPr>
              <a: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Selecting “Learn the 1, 2, 3s of HSAs” will bring you to a page breaking down the benefits of Health Savings Accounts.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6" name="Shape 4336"/>
        <p:cNvGrpSpPr/>
        <p:nvPr/>
      </p:nvGrpSpPr>
      <p:grpSpPr>
        <a:xfrm>
          <a:off x="0" y="0"/>
          <a:ext cx="0" cy="0"/>
          <a:chOff x="0" y="0"/>
          <a:chExt cx="0" cy="0"/>
        </a:xfrm>
      </p:grpSpPr>
      <p:sp>
        <p:nvSpPr>
          <p:cNvPr id="4337" name="Google Shape;4337;g28c71c8d93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8" name="Google Shape;4338;g28c71c8d9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you’d like help determining how much to contribute each year, and to see potential savings over time, select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3" name="Shape 4353"/>
        <p:cNvGrpSpPr/>
        <p:nvPr/>
      </p:nvGrpSpPr>
      <p:grpSpPr>
        <a:xfrm>
          <a:off x="0" y="0"/>
          <a:ext cx="0" cy="0"/>
          <a:chOff x="0" y="0"/>
          <a:chExt cx="0" cy="0"/>
        </a:xfrm>
      </p:grpSpPr>
      <p:sp>
        <p:nvSpPr>
          <p:cNvPr id="4354" name="Google Shape;4354;g28c71c8d93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5" name="Google Shape;4355;g28c71c8d93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My HSA Planner walks you through a series of questions to help provide a personalized HSA contribution amount based on your individual situation. </a:t>
            </a:r>
            <a:endParaRPr sz="1400">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8" name="Shape 4028"/>
        <p:cNvGrpSpPr/>
        <p:nvPr/>
      </p:nvGrpSpPr>
      <p:grpSpPr>
        <a:xfrm>
          <a:off x="0" y="0"/>
          <a:ext cx="0" cy="0"/>
          <a:chOff x="0" y="0"/>
          <a:chExt cx="0" cy="0"/>
        </a:xfrm>
      </p:grpSpPr>
      <p:sp>
        <p:nvSpPr>
          <p:cNvPr id="4029" name="Google Shape;4029;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0" name="Google Shape;4030;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1400">
                <a:solidFill>
                  <a:schemeClr val="dk1"/>
                </a:solidFill>
                <a:latin typeface="Open Sans"/>
                <a:ea typeface="Open Sans"/>
                <a:cs typeface="Open Sans"/>
                <a:sym typeface="Open Sans"/>
              </a:rPr>
              <a:t>***If slides are removed from the deck, please remember to remove that task from this slide image and text***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During our time together, we will be covering how to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Set up HSA investments in your online account</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Manage HSA investments in your online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Enroll in a Health Savings Brokerage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how to utilize the HSA Planner through WEX</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1400">
                <a:solidFill>
                  <a:schemeClr val="dk1"/>
                </a:solidFill>
                <a:latin typeface="Open Sans"/>
                <a:ea typeface="Open Sans"/>
                <a:cs typeface="Open Sans"/>
                <a:sym typeface="Open Sans"/>
              </a:rPr>
              <a:t> </a:t>
            </a:r>
            <a:endParaRPr b="1" i="1" sz="14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0" name="Shape 4370"/>
        <p:cNvGrpSpPr/>
        <p:nvPr/>
      </p:nvGrpSpPr>
      <p:grpSpPr>
        <a:xfrm>
          <a:off x="0" y="0"/>
          <a:ext cx="0" cy="0"/>
          <a:chOff x="0" y="0"/>
          <a:chExt cx="0" cy="0"/>
        </a:xfrm>
      </p:grpSpPr>
      <p:sp>
        <p:nvSpPr>
          <p:cNvPr id="4371" name="Google Shape;4371;g28c71c8d93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2" name="Google Shape;4372;g28c71c8d93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After filling out the questions, the personalized results page will show you how much you should consider contributing, your tax savings, the long-term growth potential of your HSA based on how you use it, and more!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also easily adjust your contribution amount and watch how all of this information changes in real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2" name="Shape 4382"/>
        <p:cNvGrpSpPr/>
        <p:nvPr/>
      </p:nvGrpSpPr>
      <p:grpSpPr>
        <a:xfrm>
          <a:off x="0" y="0"/>
          <a:ext cx="0" cy="0"/>
          <a:chOff x="0" y="0"/>
          <a:chExt cx="0" cy="0"/>
        </a:xfrm>
      </p:grpSpPr>
      <p:sp>
        <p:nvSpPr>
          <p:cNvPr id="4383" name="Google Shape;4383;g3058f0ba90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4" name="Google Shape;4384;g3058f0ba90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9" name="Shape 4419"/>
        <p:cNvGrpSpPr/>
        <p:nvPr/>
      </p:nvGrpSpPr>
      <p:grpSpPr>
        <a:xfrm>
          <a:off x="0" y="0"/>
          <a:ext cx="0" cy="0"/>
          <a:chOff x="0" y="0"/>
          <a:chExt cx="0" cy="0"/>
        </a:xfrm>
      </p:grpSpPr>
      <p:sp>
        <p:nvSpPr>
          <p:cNvPr id="4420" name="Google Shape;4420;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1" name="Google Shape;4421;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5" name="Shape 4045"/>
        <p:cNvGrpSpPr/>
        <p:nvPr/>
      </p:nvGrpSpPr>
      <p:grpSpPr>
        <a:xfrm>
          <a:off x="0" y="0"/>
          <a:ext cx="0" cy="0"/>
          <a:chOff x="0" y="0"/>
          <a:chExt cx="0" cy="0"/>
        </a:xfrm>
      </p:grpSpPr>
      <p:sp>
        <p:nvSpPr>
          <p:cNvPr id="4046" name="Google Shape;4046;g24768e8f0e1_0_3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7" name="Google Shape;4047;g24768e8f0e1_0_3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start out, let’s cover how to set up your HSA investments in your online account.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3" name="Shape 4053"/>
        <p:cNvGrpSpPr/>
        <p:nvPr/>
      </p:nvGrpSpPr>
      <p:grpSpPr>
        <a:xfrm>
          <a:off x="0" y="0"/>
          <a:ext cx="0" cy="0"/>
          <a:chOff x="0" y="0"/>
          <a:chExt cx="0" cy="0"/>
        </a:xfrm>
      </p:grpSpPr>
      <p:sp>
        <p:nvSpPr>
          <p:cNvPr id="4054" name="Google Shape;4054;g28de1970bc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5" name="Google Shape;4055;g28de1970bc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first need to navigate to the “Accounts” tab, and under “Investments,” select “Investment Summary.”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6" name="Shape 4066"/>
        <p:cNvGrpSpPr/>
        <p:nvPr/>
      </p:nvGrpSpPr>
      <p:grpSpPr>
        <a:xfrm>
          <a:off x="0" y="0"/>
          <a:ext cx="0" cy="0"/>
          <a:chOff x="0" y="0"/>
          <a:chExt cx="0" cy="0"/>
        </a:xfrm>
      </p:grpSpPr>
      <p:sp>
        <p:nvSpPr>
          <p:cNvPr id="4067" name="Google Shape;4067;g28c7970fc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8" name="Google Shape;4068;g28c7970fc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a:t>
            </a:r>
            <a:r>
              <a:rPr lang="en" sz="1400">
                <a:solidFill>
                  <a:schemeClr val="dk1"/>
                </a:solidFill>
                <a:latin typeface="Open Sans"/>
                <a:ea typeface="Open Sans"/>
                <a:cs typeface="Open Sans"/>
                <a:sym typeface="Open Sans"/>
              </a:rPr>
              <a:t>his will route you to your “HSA Summary” page. Select “Start Investing.”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4" name="Shape 4074"/>
        <p:cNvGrpSpPr/>
        <p:nvPr/>
      </p:nvGrpSpPr>
      <p:grpSpPr>
        <a:xfrm>
          <a:off x="0" y="0"/>
          <a:ext cx="0" cy="0"/>
          <a:chOff x="0" y="0"/>
          <a:chExt cx="0" cy="0"/>
        </a:xfrm>
      </p:grpSpPr>
      <p:sp>
        <p:nvSpPr>
          <p:cNvPr id="4075" name="Google Shape;4075;g2868efad303_0_25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6" name="Google Shape;4076;g2868efad303_0_25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On the next page, you will be asked to set up your desired transfer preferences.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“Yes” to turn on auto-investment transfers.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4" name="Shape 4084"/>
        <p:cNvGrpSpPr/>
        <p:nvPr/>
      </p:nvGrpSpPr>
      <p:grpSpPr>
        <a:xfrm>
          <a:off x="0" y="0"/>
          <a:ext cx="0" cy="0"/>
          <a:chOff x="0" y="0"/>
          <a:chExt cx="0" cy="0"/>
        </a:xfrm>
      </p:grpSpPr>
      <p:sp>
        <p:nvSpPr>
          <p:cNvPr id="4085" name="Google Shape;4085;g28c7970fc5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6" name="Google Shape;4086;g28c7970fc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Next, provide your desired transfer threshold amount in the available field.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4" name="Shape 4094"/>
        <p:cNvGrpSpPr/>
        <p:nvPr/>
      </p:nvGrpSpPr>
      <p:grpSpPr>
        <a:xfrm>
          <a:off x="0" y="0"/>
          <a:ext cx="0" cy="0"/>
          <a:chOff x="0" y="0"/>
          <a:chExt cx="0" cy="0"/>
        </a:xfrm>
      </p:grpSpPr>
      <p:sp>
        <p:nvSpPr>
          <p:cNvPr id="4095" name="Google Shape;4095;g28c7970fc5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6" name="Google Shape;4096;g28c7970fc5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Then select “Save and Next.”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8.pn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9.png"/><Relationship Id="rId4" Type="http://schemas.openxmlformats.org/officeDocument/2006/relationships/image" Target="../media/image6.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1">
  <p:cSld name="TITLE_AND_BODY_3_1_1">
    <p:spTree>
      <p:nvGrpSpPr>
        <p:cNvPr id="3418" name="Shape 3418"/>
        <p:cNvGrpSpPr/>
        <p:nvPr/>
      </p:nvGrpSpPr>
      <p:grpSpPr>
        <a:xfrm>
          <a:off x="0" y="0"/>
          <a:ext cx="0" cy="0"/>
          <a:chOff x="0" y="0"/>
          <a:chExt cx="0" cy="0"/>
        </a:xfrm>
      </p:grpSpPr>
      <p:sp>
        <p:nvSpPr>
          <p:cNvPr id="3419" name="Google Shape;3419;p4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800"/>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3420" name="Google Shape;3420;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21" name="Google Shape;3421;p49"/>
          <p:cNvGrpSpPr/>
          <p:nvPr/>
        </p:nvGrpSpPr>
        <p:grpSpPr>
          <a:xfrm>
            <a:off x="8041173" y="4778596"/>
            <a:ext cx="598277" cy="170409"/>
            <a:chOff x="238125" y="1822850"/>
            <a:chExt cx="7080200" cy="2016675"/>
          </a:xfrm>
        </p:grpSpPr>
        <p:sp>
          <p:nvSpPr>
            <p:cNvPr id="3422" name="Google Shape;3422;p4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29" name="Google Shape;3429;p49"/>
          <p:cNvSpPr txBox="1"/>
          <p:nvPr>
            <p:ph idx="1"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3430" name="Google Shape;3430;p4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boxes - Light">
  <p:cSld name="TITLE_AND_TWO_COLUMNS_1_1">
    <p:bg>
      <p:bgPr>
        <a:solidFill>
          <a:srgbClr val="E2F0F9">
            <a:alpha val="58040"/>
          </a:srgbClr>
        </a:solidFill>
      </p:bgPr>
    </p:bg>
    <p:spTree>
      <p:nvGrpSpPr>
        <p:cNvPr id="3431" name="Shape 3431"/>
        <p:cNvGrpSpPr/>
        <p:nvPr/>
      </p:nvGrpSpPr>
      <p:grpSpPr>
        <a:xfrm>
          <a:off x="0" y="0"/>
          <a:ext cx="0" cy="0"/>
          <a:chOff x="0" y="0"/>
          <a:chExt cx="0" cy="0"/>
        </a:xfrm>
      </p:grpSpPr>
      <p:sp>
        <p:nvSpPr>
          <p:cNvPr id="3432" name="Google Shape;3432;p5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33" name="Google Shape;3433;p50"/>
          <p:cNvGrpSpPr/>
          <p:nvPr/>
        </p:nvGrpSpPr>
        <p:grpSpPr>
          <a:xfrm>
            <a:off x="6808167" y="782935"/>
            <a:ext cx="1845454" cy="1820070"/>
            <a:chOff x="5927502" y="551678"/>
            <a:chExt cx="2377550" cy="2344847"/>
          </a:xfrm>
        </p:grpSpPr>
        <p:grpSp>
          <p:nvGrpSpPr>
            <p:cNvPr id="3434" name="Google Shape;3434;p50"/>
            <p:cNvGrpSpPr/>
            <p:nvPr/>
          </p:nvGrpSpPr>
          <p:grpSpPr>
            <a:xfrm>
              <a:off x="5927502" y="551678"/>
              <a:ext cx="2377550" cy="653782"/>
              <a:chOff x="2159414" y="3486447"/>
              <a:chExt cx="2606105" cy="720500"/>
            </a:xfrm>
          </p:grpSpPr>
          <p:grpSp>
            <p:nvGrpSpPr>
              <p:cNvPr id="3435" name="Google Shape;3435;p50"/>
              <p:cNvGrpSpPr/>
              <p:nvPr/>
            </p:nvGrpSpPr>
            <p:grpSpPr>
              <a:xfrm>
                <a:off x="2159414" y="3486447"/>
                <a:ext cx="2606105" cy="49200"/>
                <a:chOff x="2159414" y="3486447"/>
                <a:chExt cx="2606105" cy="49200"/>
              </a:xfrm>
            </p:grpSpPr>
            <p:sp>
              <p:nvSpPr>
                <p:cNvPr id="3436" name="Google Shape;343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52" name="Google Shape;3452;p50"/>
              <p:cNvGrpSpPr/>
              <p:nvPr/>
            </p:nvGrpSpPr>
            <p:grpSpPr>
              <a:xfrm>
                <a:off x="2159414" y="3652838"/>
                <a:ext cx="2606105" cy="49200"/>
                <a:chOff x="2159414" y="3486447"/>
                <a:chExt cx="2606105" cy="49200"/>
              </a:xfrm>
            </p:grpSpPr>
            <p:sp>
              <p:nvSpPr>
                <p:cNvPr id="3453" name="Google Shape;345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69" name="Google Shape;3469;p50"/>
              <p:cNvGrpSpPr/>
              <p:nvPr/>
            </p:nvGrpSpPr>
            <p:grpSpPr>
              <a:xfrm>
                <a:off x="2159414" y="3819188"/>
                <a:ext cx="2606105" cy="49200"/>
                <a:chOff x="2159414" y="3486447"/>
                <a:chExt cx="2606105" cy="49200"/>
              </a:xfrm>
            </p:grpSpPr>
            <p:sp>
              <p:nvSpPr>
                <p:cNvPr id="3470" name="Google Shape;347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6" name="Google Shape;3486;p50"/>
              <p:cNvGrpSpPr/>
              <p:nvPr/>
            </p:nvGrpSpPr>
            <p:grpSpPr>
              <a:xfrm>
                <a:off x="2159414" y="3983540"/>
                <a:ext cx="2606105" cy="49200"/>
                <a:chOff x="2159414" y="3486447"/>
                <a:chExt cx="2606105" cy="49200"/>
              </a:xfrm>
            </p:grpSpPr>
            <p:sp>
              <p:nvSpPr>
                <p:cNvPr id="3487" name="Google Shape;348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3" name="Google Shape;3503;p50"/>
              <p:cNvGrpSpPr/>
              <p:nvPr/>
            </p:nvGrpSpPr>
            <p:grpSpPr>
              <a:xfrm>
                <a:off x="2159414" y="4157747"/>
                <a:ext cx="2606105" cy="49200"/>
                <a:chOff x="2159414" y="3486447"/>
                <a:chExt cx="2606105" cy="49200"/>
              </a:xfrm>
            </p:grpSpPr>
            <p:sp>
              <p:nvSpPr>
                <p:cNvPr id="3504" name="Google Shape;350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20" name="Google Shape;3520;p50"/>
            <p:cNvGrpSpPr/>
            <p:nvPr/>
          </p:nvGrpSpPr>
          <p:grpSpPr>
            <a:xfrm>
              <a:off x="5927502" y="1318161"/>
              <a:ext cx="2377550" cy="653782"/>
              <a:chOff x="2159414" y="3486447"/>
              <a:chExt cx="2606105" cy="720500"/>
            </a:xfrm>
          </p:grpSpPr>
          <p:grpSp>
            <p:nvGrpSpPr>
              <p:cNvPr id="3521" name="Google Shape;3521;p50"/>
              <p:cNvGrpSpPr/>
              <p:nvPr/>
            </p:nvGrpSpPr>
            <p:grpSpPr>
              <a:xfrm>
                <a:off x="2159414" y="3486447"/>
                <a:ext cx="2606105" cy="49200"/>
                <a:chOff x="2159414" y="3486447"/>
                <a:chExt cx="2606105" cy="49200"/>
              </a:xfrm>
            </p:grpSpPr>
            <p:sp>
              <p:nvSpPr>
                <p:cNvPr id="3522" name="Google Shape;352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8" name="Google Shape;3538;p50"/>
              <p:cNvGrpSpPr/>
              <p:nvPr/>
            </p:nvGrpSpPr>
            <p:grpSpPr>
              <a:xfrm>
                <a:off x="2159414" y="3652838"/>
                <a:ext cx="2606105" cy="49200"/>
                <a:chOff x="2159414" y="3486447"/>
                <a:chExt cx="2606105" cy="49200"/>
              </a:xfrm>
            </p:grpSpPr>
            <p:sp>
              <p:nvSpPr>
                <p:cNvPr id="3539" name="Google Shape;353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5" name="Google Shape;3555;p50"/>
              <p:cNvGrpSpPr/>
              <p:nvPr/>
            </p:nvGrpSpPr>
            <p:grpSpPr>
              <a:xfrm>
                <a:off x="2159414" y="3819188"/>
                <a:ext cx="2606105" cy="49200"/>
                <a:chOff x="2159414" y="3486447"/>
                <a:chExt cx="2606105" cy="49200"/>
              </a:xfrm>
            </p:grpSpPr>
            <p:sp>
              <p:nvSpPr>
                <p:cNvPr id="3556" name="Google Shape;355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72" name="Google Shape;3572;p50"/>
              <p:cNvGrpSpPr/>
              <p:nvPr/>
            </p:nvGrpSpPr>
            <p:grpSpPr>
              <a:xfrm>
                <a:off x="2159414" y="3983540"/>
                <a:ext cx="2606105" cy="49200"/>
                <a:chOff x="2159414" y="3486447"/>
                <a:chExt cx="2606105" cy="49200"/>
              </a:xfrm>
            </p:grpSpPr>
            <p:sp>
              <p:nvSpPr>
                <p:cNvPr id="3573" name="Google Shape;357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89" name="Google Shape;3589;p50"/>
              <p:cNvGrpSpPr/>
              <p:nvPr/>
            </p:nvGrpSpPr>
            <p:grpSpPr>
              <a:xfrm>
                <a:off x="2159414" y="4157747"/>
                <a:ext cx="2606105" cy="49200"/>
                <a:chOff x="2159414" y="3486447"/>
                <a:chExt cx="2606105" cy="49200"/>
              </a:xfrm>
            </p:grpSpPr>
            <p:sp>
              <p:nvSpPr>
                <p:cNvPr id="3590" name="Google Shape;359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6" name="Google Shape;3606;p50"/>
            <p:cNvGrpSpPr/>
            <p:nvPr/>
          </p:nvGrpSpPr>
          <p:grpSpPr>
            <a:xfrm>
              <a:off x="5927502" y="2084668"/>
              <a:ext cx="2377550" cy="44644"/>
              <a:chOff x="2159414" y="3486447"/>
              <a:chExt cx="2606105" cy="49200"/>
            </a:xfrm>
          </p:grpSpPr>
          <p:sp>
            <p:nvSpPr>
              <p:cNvPr id="3607" name="Google Shape;360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23" name="Google Shape;3623;p50"/>
            <p:cNvGrpSpPr/>
            <p:nvPr/>
          </p:nvGrpSpPr>
          <p:grpSpPr>
            <a:xfrm>
              <a:off x="5927502" y="2235651"/>
              <a:ext cx="2377550" cy="44644"/>
              <a:chOff x="2159414" y="3486447"/>
              <a:chExt cx="2606105" cy="49200"/>
            </a:xfrm>
          </p:grpSpPr>
          <p:sp>
            <p:nvSpPr>
              <p:cNvPr id="3624" name="Google Shape;362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0" name="Google Shape;3640;p50"/>
            <p:cNvGrpSpPr/>
            <p:nvPr/>
          </p:nvGrpSpPr>
          <p:grpSpPr>
            <a:xfrm>
              <a:off x="5927502" y="2386597"/>
              <a:ext cx="2377550" cy="44644"/>
              <a:chOff x="2159414" y="3486447"/>
              <a:chExt cx="2606105" cy="49200"/>
            </a:xfrm>
          </p:grpSpPr>
          <p:sp>
            <p:nvSpPr>
              <p:cNvPr id="3641" name="Google Shape;3641;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57" name="Google Shape;3657;p50"/>
            <p:cNvGrpSpPr/>
            <p:nvPr/>
          </p:nvGrpSpPr>
          <p:grpSpPr>
            <a:xfrm>
              <a:off x="5927502" y="2535730"/>
              <a:ext cx="2377550" cy="44644"/>
              <a:chOff x="2159414" y="3486447"/>
              <a:chExt cx="2606105" cy="49200"/>
            </a:xfrm>
          </p:grpSpPr>
          <p:sp>
            <p:nvSpPr>
              <p:cNvPr id="3658" name="Google Shape;365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4" name="Google Shape;3674;p50"/>
            <p:cNvGrpSpPr/>
            <p:nvPr/>
          </p:nvGrpSpPr>
          <p:grpSpPr>
            <a:xfrm>
              <a:off x="5927502" y="2693806"/>
              <a:ext cx="2377550" cy="44644"/>
              <a:chOff x="2159414" y="3486447"/>
              <a:chExt cx="2606105" cy="49200"/>
            </a:xfrm>
          </p:grpSpPr>
          <p:sp>
            <p:nvSpPr>
              <p:cNvPr id="3675" name="Google Shape;367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91" name="Google Shape;3691;p50"/>
            <p:cNvGrpSpPr/>
            <p:nvPr/>
          </p:nvGrpSpPr>
          <p:grpSpPr>
            <a:xfrm>
              <a:off x="5927502" y="2851881"/>
              <a:ext cx="2377550" cy="44644"/>
              <a:chOff x="2159414" y="3486447"/>
              <a:chExt cx="2606105" cy="49200"/>
            </a:xfrm>
          </p:grpSpPr>
          <p:sp>
            <p:nvSpPr>
              <p:cNvPr id="3692" name="Google Shape;369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08" name="Google Shape;3708;p5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09" name="Google Shape;3709;p5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10" name="Google Shape;3710;p50"/>
          <p:cNvGrpSpPr/>
          <p:nvPr/>
        </p:nvGrpSpPr>
        <p:grpSpPr>
          <a:xfrm>
            <a:off x="8041173" y="4778596"/>
            <a:ext cx="598277" cy="170409"/>
            <a:chOff x="238125" y="1822850"/>
            <a:chExt cx="7080200" cy="2016675"/>
          </a:xfrm>
        </p:grpSpPr>
        <p:sp>
          <p:nvSpPr>
            <p:cNvPr id="3711" name="Google Shape;3711;p5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5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5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5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5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5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5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8" name="Google Shape;3718;p5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
        <p:nvSpPr>
          <p:cNvPr id="3719" name="Google Shape;3719;p50"/>
          <p:cNvSpPr/>
          <p:nvPr/>
        </p:nvSpPr>
        <p:spPr>
          <a:xfrm>
            <a:off x="8297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0" name="Google Shape;3720;p50"/>
          <p:cNvSpPr/>
          <p:nvPr/>
        </p:nvSpPr>
        <p:spPr>
          <a:xfrm>
            <a:off x="48270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1" name="Google Shape;3721;p50"/>
          <p:cNvSpPr txBox="1"/>
          <p:nvPr>
            <p:ph idx="1" type="body"/>
          </p:nvPr>
        </p:nvSpPr>
        <p:spPr>
          <a:xfrm>
            <a:off x="10643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3722" name="Google Shape;3722;p50"/>
          <p:cNvSpPr txBox="1"/>
          <p:nvPr>
            <p:ph idx="2" type="body"/>
          </p:nvPr>
        </p:nvSpPr>
        <p:spPr>
          <a:xfrm>
            <a:off x="50490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1">
  <p:cSld name="Title and two columns (w/Light BG)">
    <p:bg>
      <p:bgPr>
        <a:solidFill>
          <a:srgbClr val="F1FAFE"/>
        </a:solidFill>
      </p:bgPr>
    </p:bg>
    <p:spTree>
      <p:nvGrpSpPr>
        <p:cNvPr id="3723" name="Shape 3723"/>
        <p:cNvGrpSpPr/>
        <p:nvPr/>
      </p:nvGrpSpPr>
      <p:grpSpPr>
        <a:xfrm>
          <a:off x="0" y="0"/>
          <a:ext cx="0" cy="0"/>
          <a:chOff x="0" y="0"/>
          <a:chExt cx="0" cy="0"/>
        </a:xfrm>
      </p:grpSpPr>
      <p:sp>
        <p:nvSpPr>
          <p:cNvPr id="3724" name="Google Shape;3724;p51"/>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725" name="Google Shape;3725;p51"/>
          <p:cNvGrpSpPr/>
          <p:nvPr/>
        </p:nvGrpSpPr>
        <p:grpSpPr>
          <a:xfrm>
            <a:off x="6808167" y="782935"/>
            <a:ext cx="1845454" cy="1820070"/>
            <a:chOff x="5927502" y="551678"/>
            <a:chExt cx="2377550" cy="2344847"/>
          </a:xfrm>
        </p:grpSpPr>
        <p:grpSp>
          <p:nvGrpSpPr>
            <p:cNvPr id="3726" name="Google Shape;3726;p51"/>
            <p:cNvGrpSpPr/>
            <p:nvPr/>
          </p:nvGrpSpPr>
          <p:grpSpPr>
            <a:xfrm>
              <a:off x="5927502" y="551678"/>
              <a:ext cx="2377550" cy="653782"/>
              <a:chOff x="2159414" y="3486447"/>
              <a:chExt cx="2606105" cy="720500"/>
            </a:xfrm>
          </p:grpSpPr>
          <p:grpSp>
            <p:nvGrpSpPr>
              <p:cNvPr id="3727" name="Google Shape;3727;p51"/>
              <p:cNvGrpSpPr/>
              <p:nvPr/>
            </p:nvGrpSpPr>
            <p:grpSpPr>
              <a:xfrm>
                <a:off x="2159414" y="3486447"/>
                <a:ext cx="2606105" cy="49200"/>
                <a:chOff x="2159414" y="3486447"/>
                <a:chExt cx="2606105" cy="49200"/>
              </a:xfrm>
            </p:grpSpPr>
            <p:sp>
              <p:nvSpPr>
                <p:cNvPr id="3728" name="Google Shape;372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5" name="Google Shape;373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7" name="Google Shape;373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8" name="Google Shape;373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44" name="Google Shape;3744;p51"/>
              <p:cNvGrpSpPr/>
              <p:nvPr/>
            </p:nvGrpSpPr>
            <p:grpSpPr>
              <a:xfrm>
                <a:off x="2159414" y="3652838"/>
                <a:ext cx="2606105" cy="49200"/>
                <a:chOff x="2159414" y="3486447"/>
                <a:chExt cx="2606105" cy="49200"/>
              </a:xfrm>
            </p:grpSpPr>
            <p:sp>
              <p:nvSpPr>
                <p:cNvPr id="3745" name="Google Shape;374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6" name="Google Shape;374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7" name="Google Shape;374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8" name="Google Shape;374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0" name="Google Shape;375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1" name="Google Shape;375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8" name="Google Shape;375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9" name="Google Shape;375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0" name="Google Shape;376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61" name="Google Shape;3761;p51"/>
              <p:cNvGrpSpPr/>
              <p:nvPr/>
            </p:nvGrpSpPr>
            <p:grpSpPr>
              <a:xfrm>
                <a:off x="2159414" y="3819188"/>
                <a:ext cx="2606105" cy="49200"/>
                <a:chOff x="2159414" y="3486447"/>
                <a:chExt cx="2606105" cy="49200"/>
              </a:xfrm>
            </p:grpSpPr>
            <p:sp>
              <p:nvSpPr>
                <p:cNvPr id="3762" name="Google Shape;376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3" name="Google Shape;376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4" name="Google Shape;376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5" name="Google Shape;376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6" name="Google Shape;376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7" name="Google Shape;376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8" name="Google Shape;376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9" name="Google Shape;376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0" name="Google Shape;377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1" name="Google Shape;377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2" name="Google Shape;377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3" name="Google Shape;377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4" name="Google Shape;377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5" name="Google Shape;377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6" name="Google Shape;377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7" name="Google Shape;377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78" name="Google Shape;3778;p51"/>
              <p:cNvGrpSpPr/>
              <p:nvPr/>
            </p:nvGrpSpPr>
            <p:grpSpPr>
              <a:xfrm>
                <a:off x="2159414" y="3983540"/>
                <a:ext cx="2606105" cy="49200"/>
                <a:chOff x="2159414" y="3486447"/>
                <a:chExt cx="2606105" cy="49200"/>
              </a:xfrm>
            </p:grpSpPr>
            <p:sp>
              <p:nvSpPr>
                <p:cNvPr id="3779" name="Google Shape;377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0" name="Google Shape;378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1" name="Google Shape;378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2" name="Google Shape;378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3" name="Google Shape;378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4" name="Google Shape;378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5" name="Google Shape;378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6" name="Google Shape;378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7" name="Google Shape;378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8" name="Google Shape;378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9" name="Google Shape;378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0" name="Google Shape;379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1" name="Google Shape;379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2" name="Google Shape;379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3" name="Google Shape;379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4" name="Google Shape;379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95" name="Google Shape;3795;p51"/>
              <p:cNvGrpSpPr/>
              <p:nvPr/>
            </p:nvGrpSpPr>
            <p:grpSpPr>
              <a:xfrm>
                <a:off x="2159414" y="4157747"/>
                <a:ext cx="2606105" cy="49200"/>
                <a:chOff x="2159414" y="3486447"/>
                <a:chExt cx="2606105" cy="49200"/>
              </a:xfrm>
            </p:grpSpPr>
            <p:sp>
              <p:nvSpPr>
                <p:cNvPr id="3796" name="Google Shape;379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7" name="Google Shape;379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8" name="Google Shape;379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9" name="Google Shape;379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0" name="Google Shape;380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1" name="Google Shape;380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2" name="Google Shape;380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3" name="Google Shape;380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4" name="Google Shape;380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5" name="Google Shape;380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6" name="Google Shape;380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7" name="Google Shape;380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8" name="Google Shape;380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9" name="Google Shape;380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0" name="Google Shape;381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1" name="Google Shape;381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12" name="Google Shape;3812;p51"/>
            <p:cNvGrpSpPr/>
            <p:nvPr/>
          </p:nvGrpSpPr>
          <p:grpSpPr>
            <a:xfrm>
              <a:off x="5927502" y="1318161"/>
              <a:ext cx="2377550" cy="653782"/>
              <a:chOff x="2159414" y="3486447"/>
              <a:chExt cx="2606105" cy="720500"/>
            </a:xfrm>
          </p:grpSpPr>
          <p:grpSp>
            <p:nvGrpSpPr>
              <p:cNvPr id="3813" name="Google Shape;3813;p51"/>
              <p:cNvGrpSpPr/>
              <p:nvPr/>
            </p:nvGrpSpPr>
            <p:grpSpPr>
              <a:xfrm>
                <a:off x="2159414" y="3486447"/>
                <a:ext cx="2606105" cy="49200"/>
                <a:chOff x="2159414" y="3486447"/>
                <a:chExt cx="2606105" cy="49200"/>
              </a:xfrm>
            </p:grpSpPr>
            <p:sp>
              <p:nvSpPr>
                <p:cNvPr id="3814" name="Google Shape;381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5" name="Google Shape;381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6" name="Google Shape;381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7" name="Google Shape;381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8" name="Google Shape;381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9" name="Google Shape;381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0" name="Google Shape;382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1" name="Google Shape;382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2" name="Google Shape;382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3" name="Google Shape;382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4" name="Google Shape;382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5" name="Google Shape;382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6" name="Google Shape;382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7" name="Google Shape;382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8" name="Google Shape;382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9" name="Google Shape;382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30" name="Google Shape;3830;p51"/>
              <p:cNvGrpSpPr/>
              <p:nvPr/>
            </p:nvGrpSpPr>
            <p:grpSpPr>
              <a:xfrm>
                <a:off x="2159414" y="3652838"/>
                <a:ext cx="2606105" cy="49200"/>
                <a:chOff x="2159414" y="3486447"/>
                <a:chExt cx="2606105" cy="49200"/>
              </a:xfrm>
            </p:grpSpPr>
            <p:sp>
              <p:nvSpPr>
                <p:cNvPr id="3831" name="Google Shape;3831;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2" name="Google Shape;3832;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3" name="Google Shape;3833;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4" name="Google Shape;3834;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5" name="Google Shape;3835;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6" name="Google Shape;3836;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7" name="Google Shape;3837;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8" name="Google Shape;3838;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9" name="Google Shape;3839;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0" name="Google Shape;3840;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1" name="Google Shape;3841;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2" name="Google Shape;3842;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3" name="Google Shape;3843;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4" name="Google Shape;3844;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5" name="Google Shape;3845;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6" name="Google Shape;3846;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47" name="Google Shape;3847;p51"/>
              <p:cNvGrpSpPr/>
              <p:nvPr/>
            </p:nvGrpSpPr>
            <p:grpSpPr>
              <a:xfrm>
                <a:off x="2159414" y="3819188"/>
                <a:ext cx="2606105" cy="49200"/>
                <a:chOff x="2159414" y="3486447"/>
                <a:chExt cx="2606105" cy="49200"/>
              </a:xfrm>
            </p:grpSpPr>
            <p:sp>
              <p:nvSpPr>
                <p:cNvPr id="3848" name="Google Shape;384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9" name="Google Shape;384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0" name="Google Shape;385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1" name="Google Shape;385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2" name="Google Shape;385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3" name="Google Shape;385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4" name="Google Shape;385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5" name="Google Shape;385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6" name="Google Shape;385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7" name="Google Shape;385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8" name="Google Shape;385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9" name="Google Shape;385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0" name="Google Shape;386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1" name="Google Shape;386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2" name="Google Shape;386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3" name="Google Shape;386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64" name="Google Shape;3864;p51"/>
              <p:cNvGrpSpPr/>
              <p:nvPr/>
            </p:nvGrpSpPr>
            <p:grpSpPr>
              <a:xfrm>
                <a:off x="2159414" y="3983540"/>
                <a:ext cx="2606105" cy="49200"/>
                <a:chOff x="2159414" y="3486447"/>
                <a:chExt cx="2606105" cy="49200"/>
              </a:xfrm>
            </p:grpSpPr>
            <p:sp>
              <p:nvSpPr>
                <p:cNvPr id="3865" name="Google Shape;386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6" name="Google Shape;386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7" name="Google Shape;386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8" name="Google Shape;386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9" name="Google Shape;386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0" name="Google Shape;387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1" name="Google Shape;387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2" name="Google Shape;387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3" name="Google Shape;387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4" name="Google Shape;387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5" name="Google Shape;387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6" name="Google Shape;387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7" name="Google Shape;387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8" name="Google Shape;387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9" name="Google Shape;387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0" name="Google Shape;388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81" name="Google Shape;3881;p51"/>
              <p:cNvGrpSpPr/>
              <p:nvPr/>
            </p:nvGrpSpPr>
            <p:grpSpPr>
              <a:xfrm>
                <a:off x="2159414" y="4157747"/>
                <a:ext cx="2606105" cy="49200"/>
                <a:chOff x="2159414" y="3486447"/>
                <a:chExt cx="2606105" cy="49200"/>
              </a:xfrm>
            </p:grpSpPr>
            <p:sp>
              <p:nvSpPr>
                <p:cNvPr id="3882" name="Google Shape;388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3" name="Google Shape;388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4" name="Google Shape;388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5" name="Google Shape;388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6" name="Google Shape;388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7" name="Google Shape;388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8" name="Google Shape;388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9" name="Google Shape;388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0" name="Google Shape;389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1" name="Google Shape;389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2" name="Google Shape;389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3" name="Google Shape;389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4" name="Google Shape;389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5" name="Google Shape;389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6" name="Google Shape;389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7" name="Google Shape;389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98" name="Google Shape;3898;p51"/>
            <p:cNvGrpSpPr/>
            <p:nvPr/>
          </p:nvGrpSpPr>
          <p:grpSpPr>
            <a:xfrm>
              <a:off x="5927502" y="2084668"/>
              <a:ext cx="2377550" cy="44644"/>
              <a:chOff x="2159414" y="3486447"/>
              <a:chExt cx="2606105" cy="49200"/>
            </a:xfrm>
          </p:grpSpPr>
          <p:sp>
            <p:nvSpPr>
              <p:cNvPr id="3899" name="Google Shape;389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0" name="Google Shape;390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1" name="Google Shape;390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2" name="Google Shape;390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3" name="Google Shape;390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4" name="Google Shape;390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5" name="Google Shape;390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6" name="Google Shape;390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7" name="Google Shape;390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8" name="Google Shape;390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9" name="Google Shape;390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0" name="Google Shape;391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1" name="Google Shape;391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2" name="Google Shape;391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3" name="Google Shape;391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4" name="Google Shape;391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15" name="Google Shape;3915;p51"/>
            <p:cNvGrpSpPr/>
            <p:nvPr/>
          </p:nvGrpSpPr>
          <p:grpSpPr>
            <a:xfrm>
              <a:off x="5927502" y="2235651"/>
              <a:ext cx="2377550" cy="44644"/>
              <a:chOff x="2159414" y="3486447"/>
              <a:chExt cx="2606105" cy="49200"/>
            </a:xfrm>
          </p:grpSpPr>
          <p:sp>
            <p:nvSpPr>
              <p:cNvPr id="3916" name="Google Shape;391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7" name="Google Shape;391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8" name="Google Shape;391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9" name="Google Shape;391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0" name="Google Shape;392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1" name="Google Shape;392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2" name="Google Shape;392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3" name="Google Shape;392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4" name="Google Shape;392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5" name="Google Shape;392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6" name="Google Shape;392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7" name="Google Shape;392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8" name="Google Shape;392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9" name="Google Shape;392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0" name="Google Shape;393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1" name="Google Shape;393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32" name="Google Shape;3932;p51"/>
            <p:cNvGrpSpPr/>
            <p:nvPr/>
          </p:nvGrpSpPr>
          <p:grpSpPr>
            <a:xfrm>
              <a:off x="5927502" y="2386597"/>
              <a:ext cx="2377550" cy="44644"/>
              <a:chOff x="2159414" y="3486447"/>
              <a:chExt cx="2606105" cy="49200"/>
            </a:xfrm>
          </p:grpSpPr>
          <p:sp>
            <p:nvSpPr>
              <p:cNvPr id="3933" name="Google Shape;3933;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4" name="Google Shape;3934;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5" name="Google Shape;3935;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6" name="Google Shape;3936;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7" name="Google Shape;3937;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8" name="Google Shape;3938;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9" name="Google Shape;3939;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0" name="Google Shape;3940;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1" name="Google Shape;3941;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2" name="Google Shape;3942;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3" name="Google Shape;3943;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4" name="Google Shape;3944;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5" name="Google Shape;3945;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6" name="Google Shape;3946;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7" name="Google Shape;3947;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8" name="Google Shape;3948;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49" name="Google Shape;3949;p51"/>
            <p:cNvGrpSpPr/>
            <p:nvPr/>
          </p:nvGrpSpPr>
          <p:grpSpPr>
            <a:xfrm>
              <a:off x="5927502" y="2535730"/>
              <a:ext cx="2377550" cy="44644"/>
              <a:chOff x="2159414" y="3486447"/>
              <a:chExt cx="2606105" cy="49200"/>
            </a:xfrm>
          </p:grpSpPr>
          <p:sp>
            <p:nvSpPr>
              <p:cNvPr id="3950" name="Google Shape;3950;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1" name="Google Shape;3951;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2" name="Google Shape;3952;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3" name="Google Shape;3953;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4" name="Google Shape;3954;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5" name="Google Shape;3955;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6" name="Google Shape;3956;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7" name="Google Shape;3957;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8" name="Google Shape;3958;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9" name="Google Shape;3959;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0" name="Google Shape;3960;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1" name="Google Shape;3961;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2" name="Google Shape;3962;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3" name="Google Shape;3963;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4" name="Google Shape;3964;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5" name="Google Shape;3965;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66" name="Google Shape;3966;p51"/>
            <p:cNvGrpSpPr/>
            <p:nvPr/>
          </p:nvGrpSpPr>
          <p:grpSpPr>
            <a:xfrm>
              <a:off x="5927502" y="2693806"/>
              <a:ext cx="2377550" cy="44644"/>
              <a:chOff x="2159414" y="3486447"/>
              <a:chExt cx="2606105" cy="49200"/>
            </a:xfrm>
          </p:grpSpPr>
          <p:sp>
            <p:nvSpPr>
              <p:cNvPr id="3967" name="Google Shape;3967;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8" name="Google Shape;3968;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9" name="Google Shape;3969;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0" name="Google Shape;3970;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1" name="Google Shape;3971;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2" name="Google Shape;3972;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3" name="Google Shape;3973;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4" name="Google Shape;3974;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5" name="Google Shape;3975;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6" name="Google Shape;3976;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7" name="Google Shape;3977;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8" name="Google Shape;3978;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9" name="Google Shape;3979;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0" name="Google Shape;3980;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1" name="Google Shape;3981;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2" name="Google Shape;3982;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83" name="Google Shape;3983;p51"/>
            <p:cNvGrpSpPr/>
            <p:nvPr/>
          </p:nvGrpSpPr>
          <p:grpSpPr>
            <a:xfrm>
              <a:off x="5927502" y="2851881"/>
              <a:ext cx="2377550" cy="44644"/>
              <a:chOff x="2159414" y="3486447"/>
              <a:chExt cx="2606105" cy="49200"/>
            </a:xfrm>
          </p:grpSpPr>
          <p:sp>
            <p:nvSpPr>
              <p:cNvPr id="3984" name="Google Shape;398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5" name="Google Shape;398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6" name="Google Shape;398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7" name="Google Shape;398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8" name="Google Shape;398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9" name="Google Shape;398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0" name="Google Shape;399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1" name="Google Shape;399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2" name="Google Shape;399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3" name="Google Shape;399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4" name="Google Shape;399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5" name="Google Shape;399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6" name="Google Shape;399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7" name="Google Shape;399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8" name="Google Shape;399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9" name="Google Shape;399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4000" name="Google Shape;4000;p51"/>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01" name="Google Shape;4001;p5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2" name="Google Shape;4002;p5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3" name="Google Shape;4003;p5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04" name="Google Shape;4004;p51"/>
          <p:cNvGrpSpPr/>
          <p:nvPr/>
        </p:nvGrpSpPr>
        <p:grpSpPr>
          <a:xfrm>
            <a:off x="8041174" y="4778597"/>
            <a:ext cx="598277" cy="170409"/>
            <a:chOff x="238125" y="1822850"/>
            <a:chExt cx="7080200" cy="2016675"/>
          </a:xfrm>
        </p:grpSpPr>
        <p:sp>
          <p:nvSpPr>
            <p:cNvPr id="4005" name="Google Shape;4005;p5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6" name="Google Shape;4006;p5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7" name="Google Shape;4007;p5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8" name="Google Shape;4008;p5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9" name="Google Shape;4009;p5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0" name="Google Shape;4010;p5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1" name="Google Shape;4011;p5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4012" name="Google Shape;4012;p5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013" name="Shape 4013"/>
        <p:cNvGrpSpPr/>
        <p:nvPr/>
      </p:nvGrpSpPr>
      <p:grpSpPr>
        <a:xfrm>
          <a:off x="0" y="0"/>
          <a:ext cx="0" cy="0"/>
          <a:chOff x="0" y="0"/>
          <a:chExt cx="0" cy="0"/>
        </a:xfrm>
      </p:grpSpPr>
      <p:sp>
        <p:nvSpPr>
          <p:cNvPr id="4014" name="Google Shape;4014;p5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2.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0/PROD-89572/How-to-set-up-your-HSA-investments-and-transfer-money-to-your-investment-account?query=How%20to%20set%20up%20your%20HSA%20investments%20in%20your%20online%20accoun" TargetMode="External"/><Relationship Id="rId4" Type="http://schemas.openxmlformats.org/officeDocument/2006/relationships/hyperlink" Target="https://www.screencast.com/t/5DqXM6XHW" TargetMode="External"/><Relationship Id="rId9" Type="http://schemas.openxmlformats.org/officeDocument/2006/relationships/hyperlink" Target="https://wexbenefitskb.egain.cloud/system/templates/selfservice/dbika/help/agent/locale/en-US/portal/308900000001002/content-version/PROD-10482/PROD-54184/My-HSA-Planner-feature?query=My%20HSA%20Planner" TargetMode="External"/><Relationship Id="rId5" Type="http://schemas.openxmlformats.org/officeDocument/2006/relationships/hyperlink" Target="https://wexbenefitskb.egain.cloud/system/templates/selfservice/dbika/help/agent/locale/en-US/portal/308900000001002/content-version/PROD-2462/PROD-77932/How-to-manage-your-health-savings-account-HSA-investments-in-your-online-account?query=How%20to%20set%20up%20your%20HSA%20investments%20in%20your%20online%20accoun" TargetMode="External"/><Relationship Id="rId6" Type="http://schemas.openxmlformats.org/officeDocument/2006/relationships/hyperlink" Target="https://www.screencast.com/t/qgBjueaCP" TargetMode="External"/><Relationship Id="rId7" Type="http://schemas.openxmlformats.org/officeDocument/2006/relationships/hyperlink" Target="https://wexbenefitskb.egain.cloud/system/templates/selfservice/dbika/help/agent/locale/en-US/portal/308900000001002/content-version/PROD-5729/PROD-69396/How-to-enroll-in-a-Health-Savings-Brokerage-Account-(HSBA)" TargetMode="External"/><Relationship Id="rId8" Type="http://schemas.openxmlformats.org/officeDocument/2006/relationships/hyperlink" Target="https://www.screencast.com/t/PyQNy6Wr" TargetMode="External"/><Relationship Id="rId11" Type="http://schemas.openxmlformats.org/officeDocument/2006/relationships/hyperlink" Target="https://myhsaplanner.com/GetStarted" TargetMode="External"/><Relationship Id="rId10" Type="http://schemas.openxmlformats.org/officeDocument/2006/relationships/hyperlink" Target="https://myhsaplanner.com/GetStarted"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7.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17.png"/><Relationship Id="rId5"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38.pn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8" name="Shape 4018"/>
        <p:cNvGrpSpPr/>
        <p:nvPr/>
      </p:nvGrpSpPr>
      <p:grpSpPr>
        <a:xfrm>
          <a:off x="0" y="0"/>
          <a:ext cx="0" cy="0"/>
          <a:chOff x="0" y="0"/>
          <a:chExt cx="0" cy="0"/>
        </a:xfrm>
      </p:grpSpPr>
      <p:sp>
        <p:nvSpPr>
          <p:cNvPr id="4019" name="Google Shape;4019;p53"/>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4020" name="Google Shape;4020;p53"/>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4021" name="Google Shape;4021;p53"/>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set up your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manage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enroll in a Health Saving Brokerage Account (HSBA)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r>
              <a:rPr lang="en" sz="1000">
                <a:solidFill>
                  <a:schemeClr val="lt1"/>
                </a:solidFill>
                <a:latin typeface="Inter Medium"/>
                <a:ea typeface="Inter Medium"/>
                <a:cs typeface="Inter Medium"/>
                <a:sym typeface="Inter Medium"/>
              </a:rPr>
              <a:t> </a:t>
            </a:r>
            <a:endParaRPr sz="1000">
              <a:solidFill>
                <a:schemeClr val="lt1"/>
              </a:solidFill>
              <a:latin typeface="Inter Medium"/>
              <a:ea typeface="Inter Medium"/>
              <a:cs typeface="Inter Medium"/>
              <a:sym typeface="Inter Medium"/>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My HSA Planner</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 </a:t>
            </a:r>
            <a:r>
              <a:rPr b="1" lang="en" sz="1000">
                <a:solidFill>
                  <a:schemeClr val="lt1"/>
                </a:solidFill>
                <a:latin typeface="Inter"/>
                <a:ea typeface="Inter"/>
                <a:cs typeface="Inter"/>
                <a:sym typeface="Inter"/>
              </a:rPr>
              <a:t>|</a:t>
            </a:r>
            <a:r>
              <a:rPr b="1" lang="en" sz="1000" u="sng">
                <a:solidFill>
                  <a:schemeClr val="lt1"/>
                </a:solidFill>
                <a:latin typeface="Inter"/>
                <a:ea typeface="Inter"/>
                <a:cs typeface="Inter"/>
                <a:sym typeface="Inter"/>
                <a:hlinkClick r:id="rId10">
                  <a:extLst>
                    <a:ext uri="{A12FA001-AC4F-418D-AE19-62706E023703}">
                      <ahyp:hlinkClr val="tx"/>
                    </a:ext>
                  </a:extLst>
                </a:hlinkClick>
              </a:rPr>
              <a:t> Tool</a:t>
            </a:r>
            <a:r>
              <a:rPr b="1" lang="en" sz="1000" u="sng">
                <a:solidFill>
                  <a:schemeClr val="hlink"/>
                </a:solidFill>
                <a:latin typeface="Inter"/>
                <a:ea typeface="Inter"/>
                <a:cs typeface="Inter"/>
                <a:sym typeface="Inter"/>
                <a:hlinkClick r:id="rId11"/>
              </a:rPr>
              <a:t>  </a:t>
            </a:r>
            <a:endParaRPr b="1" sz="1000">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06" name="Shape 4106"/>
        <p:cNvGrpSpPr/>
        <p:nvPr/>
      </p:nvGrpSpPr>
      <p:grpSpPr>
        <a:xfrm>
          <a:off x="0" y="0"/>
          <a:ext cx="0" cy="0"/>
          <a:chOff x="0" y="0"/>
          <a:chExt cx="0" cy="0"/>
        </a:xfrm>
      </p:grpSpPr>
      <p:sp>
        <p:nvSpPr>
          <p:cNvPr id="4107" name="Google Shape;4107;p6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08" name="Google Shape;4108;p62"/>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9" name="Google Shape;4109;p62"/>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10" name="Google Shape;4110;p62"/>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11" name="Google Shape;4111;p62"/>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12" name="Google Shape;4112;p62"/>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13" name="Google Shape;4113;p62"/>
          <p:cNvSpPr/>
          <p:nvPr/>
        </p:nvSpPr>
        <p:spPr>
          <a:xfrm>
            <a:off x="214884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17" name="Shape 4117"/>
        <p:cNvGrpSpPr/>
        <p:nvPr/>
      </p:nvGrpSpPr>
      <p:grpSpPr>
        <a:xfrm>
          <a:off x="0" y="0"/>
          <a:ext cx="0" cy="0"/>
          <a:chOff x="0" y="0"/>
          <a:chExt cx="0" cy="0"/>
        </a:xfrm>
      </p:grpSpPr>
      <p:sp>
        <p:nvSpPr>
          <p:cNvPr id="4118" name="Google Shape;4118;p6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19" name="Google Shape;4119;p63"/>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20" name="Google Shape;4120;p63"/>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21" name="Google Shape;4121;p63"/>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22" name="Google Shape;4122;p63"/>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23" name="Google Shape;4123;p63"/>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4" name="Google Shape;4124;p63"/>
          <p:cNvSpPr/>
          <p:nvPr/>
        </p:nvSpPr>
        <p:spPr>
          <a:xfrm>
            <a:off x="2157984"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25" name="Google Shape;4125;p63"/>
          <p:cNvPicPr preferRelativeResize="0"/>
          <p:nvPr/>
        </p:nvPicPr>
        <p:blipFill rotWithShape="1">
          <a:blip r:embed="rId7">
            <a:alphaModFix/>
          </a:blip>
          <a:srcRect b="11981" l="88696" r="5684" t="81543"/>
          <a:stretch/>
        </p:blipFill>
        <p:spPr>
          <a:xfrm>
            <a:off x="6600300" y="4417875"/>
            <a:ext cx="292608" cy="245414"/>
          </a:xfrm>
          <a:prstGeom prst="rect">
            <a:avLst/>
          </a:prstGeom>
          <a:noFill/>
          <a:ln>
            <a:noFill/>
          </a:ln>
        </p:spPr>
      </p:pic>
      <p:sp>
        <p:nvSpPr>
          <p:cNvPr id="4126" name="Google Shape;4126;p63"/>
          <p:cNvSpPr/>
          <p:nvPr/>
        </p:nvSpPr>
        <p:spPr>
          <a:xfrm>
            <a:off x="2881552" y="32997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7" name="Google Shape;4127;p63"/>
          <p:cNvSpPr/>
          <p:nvPr/>
        </p:nvSpPr>
        <p:spPr>
          <a:xfrm flipH="1" rot="-10797785">
            <a:off x="6957813" y="4317987"/>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31" name="Shape 4131"/>
        <p:cNvGrpSpPr/>
        <p:nvPr/>
      </p:nvGrpSpPr>
      <p:grpSpPr>
        <a:xfrm>
          <a:off x="0" y="0"/>
          <a:ext cx="0" cy="0"/>
          <a:chOff x="0" y="0"/>
          <a:chExt cx="0" cy="0"/>
        </a:xfrm>
      </p:grpSpPr>
      <p:sp>
        <p:nvSpPr>
          <p:cNvPr id="4132" name="Google Shape;4132;p6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33" name="Google Shape;4133;p64"/>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34" name="Google Shape;4134;p64"/>
          <p:cNvPicPr preferRelativeResize="0"/>
          <p:nvPr/>
        </p:nvPicPr>
        <p:blipFill rotWithShape="1">
          <a:blip r:embed="rId4">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35" name="Google Shape;4135;p64"/>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36" name="Google Shape;4136;p64"/>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37" name="Google Shape;4137;p64"/>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38" name="Google Shape;4138;p64"/>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39" name="Google Shape;4139;p64"/>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40" name="Google Shape;4140;p64"/>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41" name="Google Shape;4141;p64"/>
          <p:cNvPicPr preferRelativeResize="0"/>
          <p:nvPr/>
        </p:nvPicPr>
        <p:blipFill rotWithShape="1">
          <a:blip r:embed="rId8">
            <a:alphaModFix/>
          </a:blip>
          <a:srcRect b="38216" l="26379" r="27054" t="25929"/>
          <a:stretch/>
        </p:blipFill>
        <p:spPr>
          <a:xfrm>
            <a:off x="2020325" y="978350"/>
            <a:ext cx="5109648" cy="3480001"/>
          </a:xfrm>
          <a:prstGeom prst="rect">
            <a:avLst/>
          </a:prstGeom>
          <a:noFill/>
          <a:ln>
            <a:noFill/>
          </a:ln>
        </p:spPr>
      </p:pic>
      <p:sp>
        <p:nvSpPr>
          <p:cNvPr id="4142" name="Google Shape;4142;p64"/>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43" name="Google Shape;4143;p64"/>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44" name="Google Shape;4144;p64"/>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45" name="Google Shape;4145;p64"/>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46" name="Google Shape;4146;p64"/>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sp>
        <p:nvSpPr>
          <p:cNvPr id="4147" name="Google Shape;4147;p64"/>
          <p:cNvSpPr/>
          <p:nvPr/>
        </p:nvSpPr>
        <p:spPr>
          <a:xfrm flipH="1" rot="-10797785">
            <a:off x="6979913" y="458741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51" name="Shape 4151"/>
        <p:cNvGrpSpPr/>
        <p:nvPr/>
      </p:nvGrpSpPr>
      <p:grpSpPr>
        <a:xfrm>
          <a:off x="0" y="0"/>
          <a:ext cx="0" cy="0"/>
          <a:chOff x="0" y="0"/>
          <a:chExt cx="0" cy="0"/>
        </a:xfrm>
      </p:grpSpPr>
      <p:pic>
        <p:nvPicPr>
          <p:cNvPr id="4152" name="Google Shape;4152;p65"/>
          <p:cNvPicPr preferRelativeResize="0"/>
          <p:nvPr/>
        </p:nvPicPr>
        <p:blipFill rotWithShape="1">
          <a:blip r:embed="rId3">
            <a:alphaModFix/>
          </a:blip>
          <a:srcRect b="12215" l="20476" r="22834" t="10126"/>
          <a:stretch/>
        </p:blipFill>
        <p:spPr>
          <a:xfrm>
            <a:off x="2020325" y="1007091"/>
            <a:ext cx="5109648" cy="3994326"/>
          </a:xfrm>
          <a:prstGeom prst="rect">
            <a:avLst/>
          </a:prstGeom>
          <a:noFill/>
          <a:ln>
            <a:noFill/>
          </a:ln>
          <a:effectLst>
            <a:outerShdw blurRad="57150" rotWithShape="0" algn="bl" dir="5400000" dist="19050">
              <a:srgbClr val="000000">
                <a:alpha val="50000"/>
              </a:srgbClr>
            </a:outerShdw>
          </a:effectLst>
        </p:spPr>
      </p:pic>
      <p:sp>
        <p:nvSpPr>
          <p:cNvPr id="4153" name="Google Shape;4153;p6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54" name="Google Shape;4154;p65"/>
          <p:cNvPicPr preferRelativeResize="0"/>
          <p:nvPr/>
        </p:nvPicPr>
        <p:blipFill>
          <a:blip r:embed="rId4">
            <a:alphaModFix/>
          </a:blip>
          <a:stretch>
            <a:fillRect/>
          </a:stretch>
        </p:blipFill>
        <p:spPr>
          <a:xfrm>
            <a:off x="5589722" y="16412175"/>
            <a:ext cx="5160401" cy="2954401"/>
          </a:xfrm>
          <a:prstGeom prst="rect">
            <a:avLst/>
          </a:prstGeom>
          <a:noFill/>
          <a:ln>
            <a:noFill/>
          </a:ln>
        </p:spPr>
      </p:pic>
      <p:pic>
        <p:nvPicPr>
          <p:cNvPr id="4155" name="Google Shape;4155;p65"/>
          <p:cNvPicPr preferRelativeResize="0"/>
          <p:nvPr/>
        </p:nvPicPr>
        <p:blipFill rotWithShape="1">
          <a:blip r:embed="rId3">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56" name="Google Shape;4156;p65"/>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57" name="Google Shape;4157;p65"/>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58" name="Google Shape;4158;p65"/>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59" name="Google Shape;4159;p65"/>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60" name="Google Shape;4160;p65"/>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61" name="Google Shape;4161;p65"/>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62" name="Google Shape;4162;p65"/>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63" name="Google Shape;4163;p65"/>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64" name="Google Shape;4164;p65"/>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65" name="Google Shape;4165;p65"/>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66" name="Google Shape;4166;p65"/>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pic>
        <p:nvPicPr>
          <p:cNvPr id="4167" name="Google Shape;4167;p65"/>
          <p:cNvPicPr preferRelativeResize="0"/>
          <p:nvPr/>
        </p:nvPicPr>
        <p:blipFill rotWithShape="1">
          <a:blip r:embed="rId9">
            <a:alphaModFix/>
          </a:blip>
          <a:srcRect b="27583" l="25283" r="25961" t="25094"/>
          <a:stretch/>
        </p:blipFill>
        <p:spPr>
          <a:xfrm>
            <a:off x="2020825" y="1271025"/>
            <a:ext cx="5109648" cy="3730249"/>
          </a:xfrm>
          <a:prstGeom prst="rect">
            <a:avLst/>
          </a:prstGeom>
          <a:noFill/>
          <a:ln>
            <a:noFill/>
          </a:ln>
        </p:spPr>
      </p:pic>
      <p:sp>
        <p:nvSpPr>
          <p:cNvPr id="4168" name="Google Shape;4168;p65"/>
          <p:cNvSpPr/>
          <p:nvPr/>
        </p:nvSpPr>
        <p:spPr>
          <a:xfrm flipH="1" rot="2215">
            <a:off x="1140538" y="157426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2" name="Shape 4172"/>
        <p:cNvGrpSpPr/>
        <p:nvPr/>
      </p:nvGrpSpPr>
      <p:grpSpPr>
        <a:xfrm>
          <a:off x="0" y="0"/>
          <a:ext cx="0" cy="0"/>
          <a:chOff x="0" y="0"/>
          <a:chExt cx="0" cy="0"/>
        </a:xfrm>
      </p:grpSpPr>
      <p:sp>
        <p:nvSpPr>
          <p:cNvPr id="4173" name="Google Shape;4173;p66"/>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manage HSA investments in your online account</a:t>
            </a:r>
            <a:endParaRPr sz="3000"/>
          </a:p>
        </p:txBody>
      </p:sp>
      <p:sp>
        <p:nvSpPr>
          <p:cNvPr id="4174" name="Google Shape;4174;p66"/>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175" name="Google Shape;4175;p66"/>
          <p:cNvPicPr preferRelativeResize="0"/>
          <p:nvPr/>
        </p:nvPicPr>
        <p:blipFill rotWithShape="1">
          <a:blip r:embed="rId3">
            <a:alphaModFix/>
          </a:blip>
          <a:srcRect b="0" l="10141" r="37554" t="0"/>
          <a:stretch/>
        </p:blipFill>
        <p:spPr>
          <a:xfrm>
            <a:off x="5109475" y="0"/>
            <a:ext cx="403452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9" name="Shape 4179"/>
        <p:cNvGrpSpPr/>
        <p:nvPr/>
      </p:nvGrpSpPr>
      <p:grpSpPr>
        <a:xfrm>
          <a:off x="0" y="0"/>
          <a:ext cx="0" cy="0"/>
          <a:chOff x="0" y="0"/>
          <a:chExt cx="0" cy="0"/>
        </a:xfrm>
      </p:grpSpPr>
      <p:sp>
        <p:nvSpPr>
          <p:cNvPr id="4180" name="Google Shape;4180;p6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81" name="Google Shape;4181;p67"/>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82" name="Google Shape;4182;p67"/>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183" name="Google Shape;4183;p67"/>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67"/>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85" name="Google Shape;4185;p67"/>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86" name="Google Shape;4186;p67"/>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187" name="Google Shape;4187;p67"/>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67"/>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92" name="Shape 4192"/>
        <p:cNvGrpSpPr/>
        <p:nvPr/>
      </p:nvGrpSpPr>
      <p:grpSpPr>
        <a:xfrm>
          <a:off x="0" y="0"/>
          <a:ext cx="0" cy="0"/>
          <a:chOff x="0" y="0"/>
          <a:chExt cx="0" cy="0"/>
        </a:xfrm>
      </p:grpSpPr>
      <p:sp>
        <p:nvSpPr>
          <p:cNvPr id="4193" name="Google Shape;4193;p6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194" name="Google Shape;4194;p68"/>
          <p:cNvSpPr/>
          <p:nvPr/>
        </p:nvSpPr>
        <p:spPr>
          <a:xfrm rot="-2215">
            <a:off x="5062538" y="259629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5" name="Google Shape;4195;p68"/>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196" name="Google Shape;4196;p68"/>
          <p:cNvSpPr/>
          <p:nvPr/>
        </p:nvSpPr>
        <p:spPr>
          <a:xfrm flipH="1" rot="2215">
            <a:off x="1392663" y="390396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00" name="Shape 4200"/>
        <p:cNvGrpSpPr/>
        <p:nvPr/>
      </p:nvGrpSpPr>
      <p:grpSpPr>
        <a:xfrm>
          <a:off x="0" y="0"/>
          <a:ext cx="0" cy="0"/>
          <a:chOff x="0" y="0"/>
          <a:chExt cx="0" cy="0"/>
        </a:xfrm>
      </p:grpSpPr>
      <p:sp>
        <p:nvSpPr>
          <p:cNvPr id="4201" name="Google Shape;4201;p6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02" name="Google Shape;4202;p69"/>
          <p:cNvPicPr preferRelativeResize="0"/>
          <p:nvPr/>
        </p:nvPicPr>
        <p:blipFill rotWithShape="1">
          <a:blip r:embed="rId3">
            <a:alphaModFix/>
          </a:blip>
          <a:srcRect b="9975" l="24241" r="25547" t="8921"/>
          <a:stretch/>
        </p:blipFill>
        <p:spPr>
          <a:xfrm>
            <a:off x="2214425" y="763775"/>
            <a:ext cx="4692950" cy="42636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06" name="Shape 4206"/>
        <p:cNvGrpSpPr/>
        <p:nvPr/>
      </p:nvGrpSpPr>
      <p:grpSpPr>
        <a:xfrm>
          <a:off x="0" y="0"/>
          <a:ext cx="0" cy="0"/>
          <a:chOff x="0" y="0"/>
          <a:chExt cx="0" cy="0"/>
        </a:xfrm>
      </p:grpSpPr>
      <p:sp>
        <p:nvSpPr>
          <p:cNvPr id="4207" name="Google Shape;4207;p7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08" name="Google Shape;4208;p70"/>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Request submitted after 3pm CST will be processed the next business day</a:t>
            </a:r>
            <a:endParaRPr sz="2000"/>
          </a:p>
          <a:p>
            <a:pPr indent="-198628" lvl="0" marL="676656" rtl="0" algn="l">
              <a:lnSpc>
                <a:spcPct val="115000"/>
              </a:lnSpc>
              <a:spcBef>
                <a:spcPts val="1200"/>
              </a:spcBef>
              <a:spcAft>
                <a:spcPts val="0"/>
              </a:spcAft>
              <a:buSzPts val="1400"/>
              <a:buChar char="●"/>
            </a:pPr>
            <a:r>
              <a:rPr b="1" lang="en">
                <a:solidFill>
                  <a:schemeClr val="accent1"/>
                </a:solidFill>
              </a:rPr>
              <a:t>Allow two business days for processing </a:t>
            </a:r>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2" name="Shape 4212"/>
        <p:cNvGrpSpPr/>
        <p:nvPr/>
      </p:nvGrpSpPr>
      <p:grpSpPr>
        <a:xfrm>
          <a:off x="0" y="0"/>
          <a:ext cx="0" cy="0"/>
          <a:chOff x="0" y="0"/>
          <a:chExt cx="0" cy="0"/>
        </a:xfrm>
      </p:grpSpPr>
      <p:sp>
        <p:nvSpPr>
          <p:cNvPr id="4213" name="Google Shape;4213;p71"/>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214" name="Google Shape;4214;p71"/>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15" name="Google Shape;4215;p71"/>
          <p:cNvSpPr txBox="1"/>
          <p:nvPr>
            <p:ph type="ctrTitle"/>
          </p:nvPr>
        </p:nvSpPr>
        <p:spPr>
          <a:xfrm>
            <a:off x="311700" y="1643525"/>
            <a:ext cx="45567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enroll in a Health Savings </a:t>
            </a:r>
            <a:r>
              <a:rPr lang="en" sz="3600"/>
              <a:t>Brokerage</a:t>
            </a:r>
            <a:r>
              <a:rPr lang="en" sz="3600"/>
              <a:t> Account (HSBA) </a:t>
            </a:r>
            <a:endParaRPr sz="3600"/>
          </a:p>
        </p:txBody>
      </p:sp>
      <p:sp>
        <p:nvSpPr>
          <p:cNvPr id="4216" name="Google Shape;4216;p71"/>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17" name="Google Shape;4217;p71"/>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5" name="Shape 4025"/>
        <p:cNvGrpSpPr/>
        <p:nvPr/>
      </p:nvGrpSpPr>
      <p:grpSpPr>
        <a:xfrm>
          <a:off x="0" y="0"/>
          <a:ext cx="0" cy="0"/>
          <a:chOff x="0" y="0"/>
          <a:chExt cx="0" cy="0"/>
        </a:xfrm>
      </p:grpSpPr>
      <p:sp>
        <p:nvSpPr>
          <p:cNvPr id="4026" name="Google Shape;4026;p54"/>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4027" name="Google Shape;4027;p54"/>
          <p:cNvSpPr txBox="1"/>
          <p:nvPr>
            <p:ph idx="1" type="subTitle"/>
          </p:nvPr>
        </p:nvSpPr>
        <p:spPr>
          <a:xfrm>
            <a:off x="311700" y="3370575"/>
            <a:ext cx="5139600" cy="5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21" name="Shape 4221"/>
        <p:cNvGrpSpPr/>
        <p:nvPr/>
      </p:nvGrpSpPr>
      <p:grpSpPr>
        <a:xfrm>
          <a:off x="0" y="0"/>
          <a:ext cx="0" cy="0"/>
          <a:chOff x="0" y="0"/>
          <a:chExt cx="0" cy="0"/>
        </a:xfrm>
      </p:grpSpPr>
      <p:sp>
        <p:nvSpPr>
          <p:cNvPr id="4222" name="Google Shape;4222;p7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23" name="Google Shape;4223;p72"/>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Allows you to purchase and trade investment assets that aren’t available as standard investment options. </a:t>
            </a:r>
            <a:endParaRPr sz="2000"/>
          </a:p>
          <a:p>
            <a:pPr indent="-198628" lvl="0" marL="676656" rtl="0" algn="l">
              <a:lnSpc>
                <a:spcPct val="115000"/>
              </a:lnSpc>
              <a:spcBef>
                <a:spcPts val="2400"/>
              </a:spcBef>
              <a:spcAft>
                <a:spcPts val="0"/>
              </a:spcAft>
              <a:buSzPts val="1400"/>
              <a:buChar char="●"/>
            </a:pPr>
            <a:r>
              <a:rPr b="1" lang="en">
                <a:solidFill>
                  <a:schemeClr val="accent1"/>
                </a:solidFill>
              </a:rPr>
              <a:t>Stocks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Bonds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Mutual funds</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27" name="Shape 4227"/>
        <p:cNvGrpSpPr/>
        <p:nvPr/>
      </p:nvGrpSpPr>
      <p:grpSpPr>
        <a:xfrm>
          <a:off x="0" y="0"/>
          <a:ext cx="0" cy="0"/>
          <a:chOff x="0" y="0"/>
          <a:chExt cx="0" cy="0"/>
        </a:xfrm>
      </p:grpSpPr>
      <p:sp>
        <p:nvSpPr>
          <p:cNvPr id="4228" name="Google Shape;4228;p73"/>
          <p:cNvSpPr/>
          <p:nvPr/>
        </p:nvSpPr>
        <p:spPr>
          <a:xfrm>
            <a:off x="57057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29" name="Google Shape;4229;p73"/>
          <p:cNvSpPr/>
          <p:nvPr/>
        </p:nvSpPr>
        <p:spPr>
          <a:xfrm>
            <a:off x="331333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30" name="Google Shape;4230;p7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31" name="Google Shape;4231;p73"/>
          <p:cNvSpPr/>
          <p:nvPr/>
        </p:nvSpPr>
        <p:spPr>
          <a:xfrm>
            <a:off x="4415066" y="2170442"/>
            <a:ext cx="313800" cy="3171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2" name="Google Shape;4232;p73"/>
          <p:cNvGrpSpPr/>
          <p:nvPr/>
        </p:nvGrpSpPr>
        <p:grpSpPr>
          <a:xfrm>
            <a:off x="4442364" y="2190721"/>
            <a:ext cx="259225" cy="261837"/>
            <a:chOff x="4833456" y="1968485"/>
            <a:chExt cx="512100" cy="512100"/>
          </a:xfrm>
        </p:grpSpPr>
        <p:sp>
          <p:nvSpPr>
            <p:cNvPr id="4233" name="Google Shape;4233;p73"/>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73"/>
            <p:cNvSpPr/>
            <p:nvPr/>
          </p:nvSpPr>
          <p:spPr>
            <a:xfrm>
              <a:off x="4941275" y="2179875"/>
              <a:ext cx="294350" cy="191950"/>
            </a:xfrm>
            <a:custGeom>
              <a:rect b="b" l="l" r="r" t="t"/>
              <a:pathLst>
                <a:path extrusionOk="0" h="7678" w="11774">
                  <a:moveTo>
                    <a:pt x="1164" y="0"/>
                  </a:moveTo>
                  <a:cubicBezTo>
                    <a:pt x="559" y="0"/>
                    <a:pt x="1" y="512"/>
                    <a:pt x="1" y="1163"/>
                  </a:cubicBezTo>
                  <a:lnTo>
                    <a:pt x="1" y="6514"/>
                  </a:lnTo>
                  <a:cubicBezTo>
                    <a:pt x="1" y="7166"/>
                    <a:pt x="559" y="7678"/>
                    <a:pt x="1164" y="7678"/>
                  </a:cubicBezTo>
                  <a:lnTo>
                    <a:pt x="4328" y="7678"/>
                  </a:lnTo>
                  <a:cubicBezTo>
                    <a:pt x="4514" y="7678"/>
                    <a:pt x="4654" y="7538"/>
                    <a:pt x="4654" y="7305"/>
                  </a:cubicBezTo>
                  <a:cubicBezTo>
                    <a:pt x="4654" y="7119"/>
                    <a:pt x="4514" y="6980"/>
                    <a:pt x="4328" y="6980"/>
                  </a:cubicBezTo>
                  <a:lnTo>
                    <a:pt x="1164" y="6980"/>
                  </a:lnTo>
                  <a:cubicBezTo>
                    <a:pt x="932" y="6980"/>
                    <a:pt x="745" y="6794"/>
                    <a:pt x="745" y="6514"/>
                  </a:cubicBezTo>
                  <a:lnTo>
                    <a:pt x="745" y="5351"/>
                  </a:lnTo>
                  <a:lnTo>
                    <a:pt x="4328" y="5351"/>
                  </a:lnTo>
                  <a:cubicBezTo>
                    <a:pt x="4514" y="5351"/>
                    <a:pt x="4654" y="5165"/>
                    <a:pt x="4654" y="4979"/>
                  </a:cubicBezTo>
                  <a:cubicBezTo>
                    <a:pt x="4654" y="4793"/>
                    <a:pt x="4514" y="4653"/>
                    <a:pt x="4328" y="4653"/>
                  </a:cubicBezTo>
                  <a:lnTo>
                    <a:pt x="745" y="4653"/>
                  </a:lnTo>
                  <a:lnTo>
                    <a:pt x="745" y="3025"/>
                  </a:lnTo>
                  <a:lnTo>
                    <a:pt x="8795" y="3025"/>
                  </a:lnTo>
                  <a:cubicBezTo>
                    <a:pt x="8981" y="3025"/>
                    <a:pt x="9168" y="2838"/>
                    <a:pt x="9168" y="2652"/>
                  </a:cubicBezTo>
                  <a:cubicBezTo>
                    <a:pt x="9168" y="2466"/>
                    <a:pt x="8981" y="2327"/>
                    <a:pt x="8795" y="2327"/>
                  </a:cubicBezTo>
                  <a:lnTo>
                    <a:pt x="745" y="2327"/>
                  </a:lnTo>
                  <a:lnTo>
                    <a:pt x="745" y="1163"/>
                  </a:lnTo>
                  <a:cubicBezTo>
                    <a:pt x="745" y="884"/>
                    <a:pt x="932" y="698"/>
                    <a:pt x="1164" y="698"/>
                  </a:cubicBezTo>
                  <a:lnTo>
                    <a:pt x="11448" y="698"/>
                  </a:lnTo>
                  <a:cubicBezTo>
                    <a:pt x="11634" y="698"/>
                    <a:pt x="11773" y="512"/>
                    <a:pt x="11773" y="326"/>
                  </a:cubicBezTo>
                  <a:cubicBezTo>
                    <a:pt x="11773" y="140"/>
                    <a:pt x="11634" y="0"/>
                    <a:pt x="1144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73"/>
            <p:cNvSpPr/>
            <p:nvPr/>
          </p:nvSpPr>
          <p:spPr>
            <a:xfrm>
              <a:off x="5009925" y="2049575"/>
              <a:ext cx="158225" cy="108200"/>
            </a:xfrm>
            <a:custGeom>
              <a:rect b="b" l="l" r="r" t="t"/>
              <a:pathLst>
                <a:path extrusionOk="0" h="4328" w="6329">
                  <a:moveTo>
                    <a:pt x="3164" y="1"/>
                  </a:moveTo>
                  <a:cubicBezTo>
                    <a:pt x="1396" y="1"/>
                    <a:pt x="0" y="1396"/>
                    <a:pt x="0" y="3165"/>
                  </a:cubicBezTo>
                  <a:lnTo>
                    <a:pt x="0" y="4002"/>
                  </a:lnTo>
                  <a:cubicBezTo>
                    <a:pt x="0" y="4188"/>
                    <a:pt x="140" y="4328"/>
                    <a:pt x="326" y="4328"/>
                  </a:cubicBezTo>
                  <a:cubicBezTo>
                    <a:pt x="512" y="4328"/>
                    <a:pt x="698" y="4188"/>
                    <a:pt x="698" y="4002"/>
                  </a:cubicBezTo>
                  <a:lnTo>
                    <a:pt x="698" y="3165"/>
                  </a:lnTo>
                  <a:cubicBezTo>
                    <a:pt x="698" y="1815"/>
                    <a:pt x="1815" y="698"/>
                    <a:pt x="3164" y="698"/>
                  </a:cubicBezTo>
                  <a:cubicBezTo>
                    <a:pt x="4514" y="698"/>
                    <a:pt x="5631" y="1815"/>
                    <a:pt x="5631" y="3165"/>
                  </a:cubicBezTo>
                  <a:lnTo>
                    <a:pt x="5631" y="3909"/>
                  </a:lnTo>
                  <a:cubicBezTo>
                    <a:pt x="5631" y="4095"/>
                    <a:pt x="5770" y="4281"/>
                    <a:pt x="6003" y="4281"/>
                  </a:cubicBezTo>
                  <a:cubicBezTo>
                    <a:pt x="6189" y="4281"/>
                    <a:pt x="6329" y="4095"/>
                    <a:pt x="6329" y="3909"/>
                  </a:cubicBezTo>
                  <a:lnTo>
                    <a:pt x="6329" y="3165"/>
                  </a:lnTo>
                  <a:cubicBezTo>
                    <a:pt x="6329" y="1396"/>
                    <a:pt x="4933" y="1"/>
                    <a:pt x="316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73"/>
            <p:cNvSpPr/>
            <p:nvPr/>
          </p:nvSpPr>
          <p:spPr>
            <a:xfrm>
              <a:off x="5100650" y="2255175"/>
              <a:ext cx="153575" cy="113175"/>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7" name="Google Shape;4237;p73"/>
          <p:cNvSpPr/>
          <p:nvPr/>
        </p:nvSpPr>
        <p:spPr>
          <a:xfrm>
            <a:off x="1662906" y="2170442"/>
            <a:ext cx="313800" cy="3171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73"/>
          <p:cNvSpPr/>
          <p:nvPr/>
        </p:nvSpPr>
        <p:spPr>
          <a:xfrm>
            <a:off x="1690613" y="2198551"/>
            <a:ext cx="257700" cy="26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73"/>
          <p:cNvSpPr txBox="1"/>
          <p:nvPr>
            <p:ph idx="1" type="body"/>
          </p:nvPr>
        </p:nvSpPr>
        <p:spPr>
          <a:xfrm>
            <a:off x="694009"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Establish your investment threshold.</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
        <p:nvSpPr>
          <p:cNvPr id="4240" name="Google Shape;4240;p73"/>
          <p:cNvSpPr txBox="1"/>
          <p:nvPr>
            <p:ph idx="2" type="body"/>
          </p:nvPr>
        </p:nvSpPr>
        <p:spPr>
          <a:xfrm>
            <a:off x="3436770"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Choose your investment allocations </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grpSp>
        <p:nvGrpSpPr>
          <p:cNvPr id="4241" name="Google Shape;4241;p73"/>
          <p:cNvGrpSpPr/>
          <p:nvPr/>
        </p:nvGrpSpPr>
        <p:grpSpPr>
          <a:xfrm>
            <a:off x="1722700" y="2229418"/>
            <a:ext cx="193904" cy="199042"/>
            <a:chOff x="2949625" y="1046925"/>
            <a:chExt cx="98850" cy="102225"/>
          </a:xfrm>
        </p:grpSpPr>
        <p:sp>
          <p:nvSpPr>
            <p:cNvPr id="4242" name="Google Shape;4242;p73"/>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73"/>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73"/>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73"/>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73"/>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73"/>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73"/>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73"/>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73"/>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73"/>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2" name="Google Shape;4252;p73"/>
          <p:cNvSpPr/>
          <p:nvPr/>
        </p:nvSpPr>
        <p:spPr>
          <a:xfrm>
            <a:off x="6056101"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53" name="Google Shape;4253;p73"/>
          <p:cNvSpPr/>
          <p:nvPr/>
        </p:nvSpPr>
        <p:spPr>
          <a:xfrm>
            <a:off x="7157832" y="2170442"/>
            <a:ext cx="313800" cy="3171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4" name="Google Shape;4254;p73"/>
          <p:cNvGrpSpPr/>
          <p:nvPr/>
        </p:nvGrpSpPr>
        <p:grpSpPr>
          <a:xfrm>
            <a:off x="7185361" y="2184121"/>
            <a:ext cx="259225" cy="261837"/>
            <a:chOff x="4833456" y="1968485"/>
            <a:chExt cx="512100" cy="512100"/>
          </a:xfrm>
        </p:grpSpPr>
        <p:sp>
          <p:nvSpPr>
            <p:cNvPr id="4255" name="Google Shape;4255;p73"/>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73"/>
            <p:cNvSpPr/>
            <p:nvPr/>
          </p:nvSpPr>
          <p:spPr>
            <a:xfrm rot="549321">
              <a:off x="4921261" y="2029988"/>
              <a:ext cx="336469" cy="389086"/>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7" name="Google Shape;4257;p73"/>
          <p:cNvSpPr txBox="1"/>
          <p:nvPr>
            <p:ph idx="2" type="body"/>
          </p:nvPr>
        </p:nvSpPr>
        <p:spPr>
          <a:xfrm>
            <a:off x="6179536"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a:latin typeface="Inter ExtraBold"/>
                <a:ea typeface="Inter ExtraBold"/>
                <a:cs typeface="Inter ExtraBold"/>
                <a:sym typeface="Inter ExtraBold"/>
              </a:rPr>
              <a:t>Complete one standard investment transaction</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61" name="Shape 4261"/>
        <p:cNvGrpSpPr/>
        <p:nvPr/>
      </p:nvGrpSpPr>
      <p:grpSpPr>
        <a:xfrm>
          <a:off x="0" y="0"/>
          <a:ext cx="0" cy="0"/>
          <a:chOff x="0" y="0"/>
          <a:chExt cx="0" cy="0"/>
        </a:xfrm>
      </p:grpSpPr>
      <p:sp>
        <p:nvSpPr>
          <p:cNvPr id="4262" name="Google Shape;4262;p7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63" name="Google Shape;4263;p74"/>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264" name="Google Shape;4264;p74"/>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74"/>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66" name="Google Shape;4266;p74"/>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67" name="Google Shape;4267;p74"/>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268" name="Google Shape;4268;p74"/>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74"/>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70" name="Google Shape;4270;p74"/>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71" name="Google Shape;4271;p74"/>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272" name="Google Shape;4272;p74"/>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74"/>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77" name="Shape 4277"/>
        <p:cNvGrpSpPr/>
        <p:nvPr/>
      </p:nvGrpSpPr>
      <p:grpSpPr>
        <a:xfrm>
          <a:off x="0" y="0"/>
          <a:ext cx="0" cy="0"/>
          <a:chOff x="0" y="0"/>
          <a:chExt cx="0" cy="0"/>
        </a:xfrm>
      </p:grpSpPr>
      <p:sp>
        <p:nvSpPr>
          <p:cNvPr id="4278" name="Google Shape;4278;p7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79" name="Google Shape;4279;p75"/>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80" name="Google Shape;4280;p75"/>
          <p:cNvSpPr/>
          <p:nvPr/>
        </p:nvSpPr>
        <p:spPr>
          <a:xfrm flipH="1" rot="10800000">
            <a:off x="6658788" y="44190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75"/>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85" name="Shape 4285"/>
        <p:cNvGrpSpPr/>
        <p:nvPr/>
      </p:nvGrpSpPr>
      <p:grpSpPr>
        <a:xfrm>
          <a:off x="0" y="0"/>
          <a:ext cx="0" cy="0"/>
          <a:chOff x="0" y="0"/>
          <a:chExt cx="0" cy="0"/>
        </a:xfrm>
      </p:grpSpPr>
      <p:sp>
        <p:nvSpPr>
          <p:cNvPr id="4286" name="Google Shape;4286;p7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a:p>
        </p:txBody>
      </p:sp>
      <p:pic>
        <p:nvPicPr>
          <p:cNvPr id="4287" name="Google Shape;4287;p76"/>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88" name="Google Shape;4288;p76"/>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89" name="Google Shape;4289;p76"/>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0" name="Google Shape;4290;p76"/>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291" name="Google Shape;4291;p76"/>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2" name="Google Shape;4292;p76"/>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293" name="Google Shape;4293;p76"/>
          <p:cNvSpPr/>
          <p:nvPr/>
        </p:nvSpPr>
        <p:spPr>
          <a:xfrm flipH="1" rot="10800000">
            <a:off x="6755238" y="11856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97" name="Shape 4297"/>
        <p:cNvGrpSpPr/>
        <p:nvPr/>
      </p:nvGrpSpPr>
      <p:grpSpPr>
        <a:xfrm>
          <a:off x="0" y="0"/>
          <a:ext cx="0" cy="0"/>
          <a:chOff x="0" y="0"/>
          <a:chExt cx="0" cy="0"/>
        </a:xfrm>
      </p:grpSpPr>
      <p:pic>
        <p:nvPicPr>
          <p:cNvPr id="4298" name="Google Shape;4298;p77"/>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99" name="Google Shape;4299;p77"/>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0" name="Google Shape;4300;p77"/>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1" name="Google Shape;4301;p77"/>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302" name="Google Shape;4302;p77"/>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3" name="Google Shape;4303;p77"/>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304" name="Google Shape;4304;p7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305" name="Google Shape;4305;p77"/>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6" name="Google Shape;4306;p77"/>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7" name="Google Shape;4307;p77"/>
          <p:cNvSpPr/>
          <p:nvPr/>
        </p:nvSpPr>
        <p:spPr>
          <a:xfrm>
            <a:off x="2210750" y="753350"/>
            <a:ext cx="4721400" cy="42741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8" name="Google Shape;4308;p77"/>
          <p:cNvPicPr preferRelativeResize="0"/>
          <p:nvPr/>
        </p:nvPicPr>
        <p:blipFill rotWithShape="1">
          <a:blip r:embed="rId6">
            <a:alphaModFix/>
          </a:blip>
          <a:srcRect b="3772" l="0" r="0" t="0"/>
          <a:stretch/>
        </p:blipFill>
        <p:spPr>
          <a:xfrm>
            <a:off x="3048000" y="1063550"/>
            <a:ext cx="3194350" cy="2266951"/>
          </a:xfrm>
          <a:prstGeom prst="rect">
            <a:avLst/>
          </a:prstGeom>
          <a:noFill/>
          <a:ln>
            <a:noFill/>
          </a:ln>
          <a:effectLst>
            <a:outerShdw blurRad="57150" rotWithShape="0" algn="bl" dir="5400000" dist="19050">
              <a:srgbClr val="000000">
                <a:alpha val="50000"/>
              </a:srgbClr>
            </a:outerShdw>
          </a:effectLst>
        </p:spPr>
      </p:pic>
      <p:sp>
        <p:nvSpPr>
          <p:cNvPr id="4309" name="Google Shape;4309;p77"/>
          <p:cNvSpPr/>
          <p:nvPr/>
        </p:nvSpPr>
        <p:spPr>
          <a:xfrm flipH="1" rot="10800000">
            <a:off x="6163113" y="29219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3" name="Shape 4313"/>
        <p:cNvGrpSpPr/>
        <p:nvPr/>
      </p:nvGrpSpPr>
      <p:grpSpPr>
        <a:xfrm>
          <a:off x="0" y="0"/>
          <a:ext cx="0" cy="0"/>
          <a:chOff x="0" y="0"/>
          <a:chExt cx="0" cy="0"/>
        </a:xfrm>
      </p:grpSpPr>
      <p:sp>
        <p:nvSpPr>
          <p:cNvPr id="4314" name="Google Shape;4314;p78"/>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315" name="Google Shape;4315;p78"/>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16" name="Google Shape;4316;p78"/>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17" name="Google Shape;4317;p78"/>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
        <p:nvSpPr>
          <p:cNvPr id="4318" name="Google Shape;4318;p78"/>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600"/>
              <a:t>How to utilize the HSA planner</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22" name="Shape 4322"/>
        <p:cNvGrpSpPr/>
        <p:nvPr/>
      </p:nvGrpSpPr>
      <p:grpSpPr>
        <a:xfrm>
          <a:off x="0" y="0"/>
          <a:ext cx="0" cy="0"/>
          <a:chOff x="0" y="0"/>
          <a:chExt cx="0" cy="0"/>
        </a:xfrm>
      </p:grpSpPr>
      <p:sp>
        <p:nvSpPr>
          <p:cNvPr id="4323" name="Google Shape;4323;p7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24" name="Google Shape;4324;p79"/>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25" name="Google Shape;4325;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7" name="Google Shape;4327;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8" name="Google Shape;4328;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30" name="Google Shape;4330;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31" name="Google Shape;4331;p79"/>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32" name="Google Shape;4332;p79"/>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79"/>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34" name="Google Shape;4334;p79"/>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35" name="Google Shape;4335;p79"/>
          <p:cNvSpPr/>
          <p:nvPr/>
        </p:nvSpPr>
        <p:spPr>
          <a:xfrm flipH="1" rot="10800000">
            <a:off x="3895213" y="364205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39" name="Shape 4339"/>
        <p:cNvGrpSpPr/>
        <p:nvPr/>
      </p:nvGrpSpPr>
      <p:grpSpPr>
        <a:xfrm>
          <a:off x="0" y="0"/>
          <a:ext cx="0" cy="0"/>
          <a:chOff x="0" y="0"/>
          <a:chExt cx="0" cy="0"/>
        </a:xfrm>
      </p:grpSpPr>
      <p:sp>
        <p:nvSpPr>
          <p:cNvPr id="4340" name="Google Shape;4340;p8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41" name="Google Shape;4341;p80"/>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42" name="Google Shape;4342;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4" name="Google Shape;4344;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5" name="Google Shape;4345;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7" name="Google Shape;4347;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48" name="Google Shape;4348;p80"/>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49" name="Google Shape;4349;p80"/>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80"/>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51" name="Google Shape;4351;p80"/>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52" name="Google Shape;4352;p80"/>
          <p:cNvSpPr/>
          <p:nvPr/>
        </p:nvSpPr>
        <p:spPr>
          <a:xfrm flipH="1" rot="2215">
            <a:off x="1182388" y="367461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56" name="Shape 4356"/>
        <p:cNvGrpSpPr/>
        <p:nvPr/>
      </p:nvGrpSpPr>
      <p:grpSpPr>
        <a:xfrm>
          <a:off x="0" y="0"/>
          <a:ext cx="0" cy="0"/>
          <a:chOff x="0" y="0"/>
          <a:chExt cx="0" cy="0"/>
        </a:xfrm>
      </p:grpSpPr>
      <p:sp>
        <p:nvSpPr>
          <p:cNvPr id="4357" name="Google Shape;4357;p8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58" name="Google Shape;4358;p81"/>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59" name="Google Shape;4359;p81"/>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81"/>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1" name="Google Shape;4361;p81"/>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2" name="Google Shape;4362;p81"/>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81"/>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4" name="Google Shape;4364;p81"/>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5" name="Google Shape;4365;p81"/>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66" name="Google Shape;4366;p81"/>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81"/>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8" name="Google Shape;4368;p81"/>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pic>
        <p:nvPicPr>
          <p:cNvPr id="4369" name="Google Shape;4369;p81"/>
          <p:cNvPicPr preferRelativeResize="0"/>
          <p:nvPr/>
        </p:nvPicPr>
        <p:blipFill rotWithShape="1">
          <a:blip r:embed="rId6">
            <a:alphaModFix/>
          </a:blip>
          <a:srcRect b="-19075" l="0" r="0" t="0"/>
          <a:stretch/>
        </p:blipFill>
        <p:spPr>
          <a:xfrm>
            <a:off x="1915575" y="1139375"/>
            <a:ext cx="5319150" cy="3836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1" name="Shape 4031"/>
        <p:cNvGrpSpPr/>
        <p:nvPr/>
      </p:nvGrpSpPr>
      <p:grpSpPr>
        <a:xfrm>
          <a:off x="0" y="0"/>
          <a:ext cx="0" cy="0"/>
          <a:chOff x="0" y="0"/>
          <a:chExt cx="0" cy="0"/>
        </a:xfrm>
      </p:grpSpPr>
      <p:grpSp>
        <p:nvGrpSpPr>
          <p:cNvPr id="4032" name="Google Shape;4032;p55"/>
          <p:cNvGrpSpPr/>
          <p:nvPr/>
        </p:nvGrpSpPr>
        <p:grpSpPr>
          <a:xfrm>
            <a:off x="5057050" y="1154716"/>
            <a:ext cx="2781000" cy="576915"/>
            <a:chOff x="5535272" y="980684"/>
            <a:chExt cx="2781000" cy="824400"/>
          </a:xfrm>
        </p:grpSpPr>
        <p:sp>
          <p:nvSpPr>
            <p:cNvPr id="4033" name="Google Shape;4033;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HSA investments in your online account</a:t>
              </a:r>
              <a:endParaRPr sz="1000">
                <a:solidFill>
                  <a:schemeClr val="dk1"/>
                </a:solidFill>
                <a:latin typeface="Inter ExtraBold"/>
                <a:ea typeface="Inter ExtraBold"/>
                <a:cs typeface="Inter ExtraBold"/>
                <a:sym typeface="Inter ExtraBold"/>
              </a:endParaRPr>
            </a:p>
          </p:txBody>
        </p:sp>
        <p:sp>
          <p:nvSpPr>
            <p:cNvPr id="4034" name="Google Shape;4034;p55"/>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5" name="Google Shape;4035;p55"/>
          <p:cNvSpPr txBox="1"/>
          <p:nvPr>
            <p:ph type="title"/>
          </p:nvPr>
        </p:nvSpPr>
        <p:spPr>
          <a:xfrm>
            <a:off x="589000" y="1805950"/>
            <a:ext cx="3767100" cy="16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grpSp>
        <p:nvGrpSpPr>
          <p:cNvPr id="4036" name="Google Shape;4036;p55"/>
          <p:cNvGrpSpPr/>
          <p:nvPr/>
        </p:nvGrpSpPr>
        <p:grpSpPr>
          <a:xfrm>
            <a:off x="5057050" y="1859953"/>
            <a:ext cx="2781000" cy="576915"/>
            <a:chOff x="5535272" y="980684"/>
            <a:chExt cx="2781000" cy="824400"/>
          </a:xfrm>
        </p:grpSpPr>
        <p:sp>
          <p:nvSpPr>
            <p:cNvPr id="4037" name="Google Shape;4037;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Manage HSA investments in your online account</a:t>
              </a:r>
              <a:endParaRPr sz="1000">
                <a:solidFill>
                  <a:schemeClr val="dk1"/>
                </a:solidFill>
                <a:latin typeface="Inter ExtraBold"/>
                <a:ea typeface="Inter ExtraBold"/>
                <a:cs typeface="Inter ExtraBold"/>
                <a:sym typeface="Inter ExtraBold"/>
              </a:endParaRPr>
            </a:p>
          </p:txBody>
        </p:sp>
        <p:sp>
          <p:nvSpPr>
            <p:cNvPr id="4038" name="Google Shape;4038;p55"/>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9" name="Google Shape;4039;p55"/>
          <p:cNvGrpSpPr/>
          <p:nvPr/>
        </p:nvGrpSpPr>
        <p:grpSpPr>
          <a:xfrm>
            <a:off x="5057050" y="2565203"/>
            <a:ext cx="2781000" cy="576915"/>
            <a:chOff x="5535272" y="980684"/>
            <a:chExt cx="2781000" cy="824400"/>
          </a:xfrm>
        </p:grpSpPr>
        <p:sp>
          <p:nvSpPr>
            <p:cNvPr id="4040" name="Google Shape;4040;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Enroll in a Health Savings Brokerage Account</a:t>
              </a:r>
              <a:endParaRPr sz="1000">
                <a:solidFill>
                  <a:schemeClr val="dk1"/>
                </a:solidFill>
                <a:latin typeface="Inter ExtraBold"/>
                <a:ea typeface="Inter ExtraBold"/>
                <a:cs typeface="Inter ExtraBold"/>
                <a:sym typeface="Inter ExtraBold"/>
              </a:endParaRPr>
            </a:p>
          </p:txBody>
        </p:sp>
        <p:sp>
          <p:nvSpPr>
            <p:cNvPr id="4041" name="Google Shape;4041;p55"/>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2" name="Google Shape;4042;p55"/>
          <p:cNvGrpSpPr/>
          <p:nvPr/>
        </p:nvGrpSpPr>
        <p:grpSpPr>
          <a:xfrm>
            <a:off x="5057050" y="3270453"/>
            <a:ext cx="2781000" cy="576915"/>
            <a:chOff x="5535272" y="980684"/>
            <a:chExt cx="2781000" cy="824400"/>
          </a:xfrm>
        </p:grpSpPr>
        <p:sp>
          <p:nvSpPr>
            <p:cNvPr id="4043" name="Google Shape;4043;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Utilize HSA Planner </a:t>
              </a:r>
              <a:endParaRPr sz="1000">
                <a:solidFill>
                  <a:schemeClr val="dk1"/>
                </a:solidFill>
                <a:latin typeface="Inter ExtraBold"/>
                <a:ea typeface="Inter ExtraBold"/>
                <a:cs typeface="Inter ExtraBold"/>
                <a:sym typeface="Inter ExtraBold"/>
              </a:endParaRPr>
            </a:p>
          </p:txBody>
        </p:sp>
        <p:sp>
          <p:nvSpPr>
            <p:cNvPr id="4044" name="Google Shape;4044;p55"/>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73" name="Shape 4373"/>
        <p:cNvGrpSpPr/>
        <p:nvPr/>
      </p:nvGrpSpPr>
      <p:grpSpPr>
        <a:xfrm>
          <a:off x="0" y="0"/>
          <a:ext cx="0" cy="0"/>
          <a:chOff x="0" y="0"/>
          <a:chExt cx="0" cy="0"/>
        </a:xfrm>
      </p:grpSpPr>
      <p:sp>
        <p:nvSpPr>
          <p:cNvPr id="4374" name="Google Shape;4374;p82"/>
          <p:cNvSpPr/>
          <p:nvPr/>
        </p:nvSpPr>
        <p:spPr>
          <a:xfrm>
            <a:off x="2874300" y="351925"/>
            <a:ext cx="3401700" cy="4735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5" name="Google Shape;4375;p8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p:txBody>
      </p:sp>
      <p:pic>
        <p:nvPicPr>
          <p:cNvPr id="4376" name="Google Shape;4376;p82"/>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77" name="Google Shape;4377;p82"/>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8" name="Google Shape;4378;p82"/>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9" name="Google Shape;4379;p82"/>
          <p:cNvSpPr/>
          <p:nvPr/>
        </p:nvSpPr>
        <p:spPr>
          <a:xfrm>
            <a:off x="3288037" y="1609516"/>
            <a:ext cx="624300" cy="2406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80" name="Google Shape;4380;p82"/>
          <p:cNvPicPr preferRelativeResize="0"/>
          <p:nvPr/>
        </p:nvPicPr>
        <p:blipFill rotWithShape="1">
          <a:blip r:embed="rId4">
            <a:alphaModFix/>
          </a:blip>
          <a:srcRect b="0" l="777" r="865" t="0"/>
          <a:stretch/>
        </p:blipFill>
        <p:spPr>
          <a:xfrm>
            <a:off x="2897953" y="351925"/>
            <a:ext cx="3354207" cy="2380167"/>
          </a:xfrm>
          <a:prstGeom prst="rect">
            <a:avLst/>
          </a:prstGeom>
          <a:noFill/>
          <a:ln>
            <a:noFill/>
          </a:ln>
        </p:spPr>
      </p:pic>
      <p:pic>
        <p:nvPicPr>
          <p:cNvPr id="4381" name="Google Shape;4381;p82"/>
          <p:cNvPicPr preferRelativeResize="0"/>
          <p:nvPr/>
        </p:nvPicPr>
        <p:blipFill rotWithShape="1">
          <a:blip r:embed="rId5">
            <a:alphaModFix/>
          </a:blip>
          <a:srcRect b="0" l="1618" r="867" t="0"/>
          <a:stretch/>
        </p:blipFill>
        <p:spPr>
          <a:xfrm>
            <a:off x="2897953" y="2698213"/>
            <a:ext cx="3354206" cy="23864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5" name="Shape 4385"/>
        <p:cNvGrpSpPr/>
        <p:nvPr/>
      </p:nvGrpSpPr>
      <p:grpSpPr>
        <a:xfrm>
          <a:off x="0" y="0"/>
          <a:ext cx="0" cy="0"/>
          <a:chOff x="0" y="0"/>
          <a:chExt cx="0" cy="0"/>
        </a:xfrm>
      </p:grpSpPr>
      <p:pic>
        <p:nvPicPr>
          <p:cNvPr id="4386" name="Google Shape;4386;p83"/>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4387" name="Google Shape;4387;p83"/>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388" name="Google Shape;4388;p83"/>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4389" name="Google Shape;4389;p83"/>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4390" name="Google Shape;4390;p83"/>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4391" name="Google Shape;4391;p83"/>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4392" name="Google Shape;4392;p83"/>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393" name="Google Shape;4393;p83"/>
          <p:cNvGrpSpPr/>
          <p:nvPr/>
        </p:nvGrpSpPr>
        <p:grpSpPr>
          <a:xfrm>
            <a:off x="1455395" y="2012350"/>
            <a:ext cx="955997" cy="733335"/>
            <a:chOff x="1198350" y="1044000"/>
            <a:chExt cx="116850" cy="95100"/>
          </a:xfrm>
        </p:grpSpPr>
        <p:sp>
          <p:nvSpPr>
            <p:cNvPr id="4394" name="Google Shape;4394;p83"/>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83"/>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83"/>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83"/>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83"/>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83"/>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83"/>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83"/>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83"/>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03" name="Google Shape;4403;p83"/>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404" name="Google Shape;4404;p83"/>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405" name="Google Shape;4405;p83"/>
          <p:cNvGrpSpPr/>
          <p:nvPr/>
        </p:nvGrpSpPr>
        <p:grpSpPr>
          <a:xfrm>
            <a:off x="6911725" y="2038280"/>
            <a:ext cx="632930" cy="681331"/>
            <a:chOff x="259050" y="664600"/>
            <a:chExt cx="91725" cy="101375"/>
          </a:xfrm>
        </p:grpSpPr>
        <p:sp>
          <p:nvSpPr>
            <p:cNvPr id="4406" name="Google Shape;4406;p83"/>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83"/>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83"/>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83"/>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83"/>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83"/>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83"/>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13" name="Google Shape;4413;p83"/>
          <p:cNvGrpSpPr/>
          <p:nvPr/>
        </p:nvGrpSpPr>
        <p:grpSpPr>
          <a:xfrm>
            <a:off x="4102828" y="2083869"/>
            <a:ext cx="956001" cy="674353"/>
            <a:chOff x="627575" y="1056975"/>
            <a:chExt cx="116425" cy="82125"/>
          </a:xfrm>
        </p:grpSpPr>
        <p:sp>
          <p:nvSpPr>
            <p:cNvPr id="4414" name="Google Shape;4414;p83"/>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83"/>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83"/>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83"/>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83"/>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2" name="Shape 442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48" name="Shape 4048"/>
        <p:cNvGrpSpPr/>
        <p:nvPr/>
      </p:nvGrpSpPr>
      <p:grpSpPr>
        <a:xfrm>
          <a:off x="0" y="0"/>
          <a:ext cx="0" cy="0"/>
          <a:chOff x="0" y="0"/>
          <a:chExt cx="0" cy="0"/>
        </a:xfrm>
      </p:grpSpPr>
      <p:sp>
        <p:nvSpPr>
          <p:cNvPr id="4049" name="Google Shape;4049;p56"/>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a:t>
            </a:r>
            <a:r>
              <a:rPr lang="en" sz="3200"/>
              <a:t>ow to set up HSA investments in your online account</a:t>
            </a:r>
            <a:endParaRPr sz="3000"/>
          </a:p>
        </p:txBody>
      </p:sp>
      <p:pic>
        <p:nvPicPr>
          <p:cNvPr id="4050" name="Google Shape;4050;p56"/>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4051" name="Google Shape;4051;p56"/>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052" name="Google Shape;4052;p56"/>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56" name="Shape 4056"/>
        <p:cNvGrpSpPr/>
        <p:nvPr/>
      </p:nvGrpSpPr>
      <p:grpSpPr>
        <a:xfrm>
          <a:off x="0" y="0"/>
          <a:ext cx="0" cy="0"/>
          <a:chOff x="0" y="0"/>
          <a:chExt cx="0" cy="0"/>
        </a:xfrm>
      </p:grpSpPr>
      <p:pic>
        <p:nvPicPr>
          <p:cNvPr id="4057" name="Google Shape;4057;p57"/>
          <p:cNvPicPr preferRelativeResize="0"/>
          <p:nvPr/>
        </p:nvPicPr>
        <p:blipFill rotWithShape="1">
          <a:blip r:embed="rId3">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058" name="Google Shape;4058;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59" name="Google Shape;4059;p57"/>
          <p:cNvPicPr preferRelativeResize="0"/>
          <p:nvPr/>
        </p:nvPicPr>
        <p:blipFill>
          <a:blip r:embed="rId4">
            <a:alphaModFix/>
          </a:blip>
          <a:stretch>
            <a:fillRect/>
          </a:stretch>
        </p:blipFill>
        <p:spPr>
          <a:xfrm>
            <a:off x="5589722" y="16412175"/>
            <a:ext cx="5160401" cy="2954401"/>
          </a:xfrm>
          <a:prstGeom prst="rect">
            <a:avLst/>
          </a:prstGeom>
          <a:noFill/>
          <a:ln>
            <a:noFill/>
          </a:ln>
        </p:spPr>
      </p:pic>
      <p:sp>
        <p:nvSpPr>
          <p:cNvPr id="4060" name="Google Shape;4060;p57"/>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57"/>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062" name="Google Shape;4062;p57"/>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63" name="Google Shape;4063;p57"/>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064" name="Google Shape;4064;p57"/>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57"/>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69" name="Shape 4069"/>
        <p:cNvGrpSpPr/>
        <p:nvPr/>
      </p:nvGrpSpPr>
      <p:grpSpPr>
        <a:xfrm>
          <a:off x="0" y="0"/>
          <a:ext cx="0" cy="0"/>
          <a:chOff x="0" y="0"/>
          <a:chExt cx="0" cy="0"/>
        </a:xfrm>
      </p:grpSpPr>
      <p:sp>
        <p:nvSpPr>
          <p:cNvPr id="4070" name="Google Shape;4070;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071" name="Google Shape;4071;p58"/>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72" name="Google Shape;4072;p58"/>
          <p:cNvPicPr preferRelativeResize="0"/>
          <p:nvPr/>
        </p:nvPicPr>
        <p:blipFill rotWithShape="1">
          <a:blip r:embed="rId3">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sp>
        <p:nvSpPr>
          <p:cNvPr id="4073" name="Google Shape;4073;p58"/>
          <p:cNvSpPr/>
          <p:nvPr/>
        </p:nvSpPr>
        <p:spPr>
          <a:xfrm flipH="1" rot="2215">
            <a:off x="1244588" y="437113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77" name="Shape 4077"/>
        <p:cNvGrpSpPr/>
        <p:nvPr/>
      </p:nvGrpSpPr>
      <p:grpSpPr>
        <a:xfrm>
          <a:off x="0" y="0"/>
          <a:ext cx="0" cy="0"/>
          <a:chOff x="0" y="0"/>
          <a:chExt cx="0" cy="0"/>
        </a:xfrm>
      </p:grpSpPr>
      <p:sp>
        <p:nvSpPr>
          <p:cNvPr id="4078" name="Google Shape;4078;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79" name="Google Shape;4079;p59"/>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80" name="Google Shape;4080;p59"/>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81" name="Google Shape;4081;p59"/>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82" name="Google Shape;4082;p59"/>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83" name="Google Shape;4083;p59"/>
          <p:cNvPicPr preferRelativeResize="0"/>
          <p:nvPr/>
        </p:nvPicPr>
        <p:blipFill rotWithShape="1">
          <a:blip r:embed="rId5">
            <a:alphaModFix/>
          </a:blip>
          <a:srcRect b="40303" l="4756" r="26708" t="52173"/>
          <a:stretch/>
        </p:blipFill>
        <p:spPr>
          <a:xfrm>
            <a:off x="2260200" y="3150400"/>
            <a:ext cx="3501974" cy="266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87" name="Shape 4087"/>
        <p:cNvGrpSpPr/>
        <p:nvPr/>
      </p:nvGrpSpPr>
      <p:grpSpPr>
        <a:xfrm>
          <a:off x="0" y="0"/>
          <a:ext cx="0" cy="0"/>
          <a:chOff x="0" y="0"/>
          <a:chExt cx="0" cy="0"/>
        </a:xfrm>
      </p:grpSpPr>
      <p:sp>
        <p:nvSpPr>
          <p:cNvPr id="4088" name="Google Shape;4088;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89" name="Google Shape;4089;p60"/>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90" name="Google Shape;4090;p60"/>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91" name="Google Shape;4091;p60"/>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92" name="Google Shape;4092;p60"/>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93" name="Google Shape;4093;p60"/>
          <p:cNvPicPr preferRelativeResize="0"/>
          <p:nvPr/>
        </p:nvPicPr>
        <p:blipFill rotWithShape="1">
          <a:blip r:embed="rId5">
            <a:alphaModFix/>
          </a:blip>
          <a:srcRect b="33863" l="4756" r="26708" t="58843"/>
          <a:stretch/>
        </p:blipFill>
        <p:spPr>
          <a:xfrm>
            <a:off x="2260200" y="3386875"/>
            <a:ext cx="3501974" cy="25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97" name="Shape 4097"/>
        <p:cNvGrpSpPr/>
        <p:nvPr/>
      </p:nvGrpSpPr>
      <p:grpSpPr>
        <a:xfrm>
          <a:off x="0" y="0"/>
          <a:ext cx="0" cy="0"/>
          <a:chOff x="0" y="0"/>
          <a:chExt cx="0" cy="0"/>
        </a:xfrm>
      </p:grpSpPr>
      <p:sp>
        <p:nvSpPr>
          <p:cNvPr id="4098" name="Google Shape;4098;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99" name="Google Shape;4099;p61"/>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0" name="Google Shape;4100;p61"/>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01" name="Google Shape;4101;p61"/>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102" name="Google Shape;4102;p61"/>
          <p:cNvSpPr/>
          <p:nvPr/>
        </p:nvSpPr>
        <p:spPr>
          <a:xfrm flipH="1" rot="-10797785">
            <a:off x="6970938" y="40038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