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699"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Inter" panose="020B0604020202020204" charset="0"/>
      <p:regular r:id="rId40"/>
      <p:bold r:id="rId41"/>
      <p:italic r:id="rId42"/>
      <p:boldItalic r:id="rId43"/>
    </p:embeddedFont>
    <p:embeddedFont>
      <p:font typeface="Inter Black" panose="020B0604020202020204" charset="0"/>
      <p:bold r:id="rId44"/>
      <p:boldItalic r:id="rId45"/>
    </p:embeddedFont>
    <p:embeddedFont>
      <p:font typeface="Inter ExtraBold" panose="020B0604020202020204" charset="0"/>
      <p:bold r:id="rId46"/>
      <p:boldItalic r:id="rId47"/>
    </p:embeddedFont>
    <p:embeddedFont>
      <p:font typeface="Inter Medium" panose="020B0604020202020204" charset="0"/>
      <p:regular r:id="rId48"/>
      <p:bold r:id="rId49"/>
      <p:italic r:id="rId50"/>
      <p:boldItalic r:id="rId51"/>
    </p:embeddedFont>
    <p:embeddedFont>
      <p:font typeface="Open Sans" panose="020B0604020202020204" charset="0"/>
      <p:regular r:id="rId52"/>
      <p:bold r:id="rId53"/>
      <p:italic r:id="rId54"/>
      <p:boldItalic r:id="rId55"/>
    </p:embeddedFont>
    <p:embeddedFont>
      <p:font typeface="Tahoma" panose="020B0604030504040204" pitchFamily="3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yhsaplanner.com/GetStarte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5"/>
        <p:cNvGrpSpPr/>
        <p:nvPr/>
      </p:nvGrpSpPr>
      <p:grpSpPr>
        <a:xfrm>
          <a:off x="0" y="0"/>
          <a:ext cx="0" cy="0"/>
          <a:chOff x="0" y="0"/>
          <a:chExt cx="0" cy="0"/>
        </a:xfrm>
      </p:grpSpPr>
      <p:sp>
        <p:nvSpPr>
          <p:cNvPr id="4016" name="Google Shape;4016;g1779276c38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7" name="Google Shape;4017;g1779276c38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3"/>
        <p:cNvGrpSpPr/>
        <p:nvPr/>
      </p:nvGrpSpPr>
      <p:grpSpPr>
        <a:xfrm>
          <a:off x="0" y="0"/>
          <a:ext cx="0" cy="0"/>
          <a:chOff x="0" y="0"/>
          <a:chExt cx="0" cy="0"/>
        </a:xfrm>
      </p:grpSpPr>
      <p:sp>
        <p:nvSpPr>
          <p:cNvPr id="4104" name="Google Shape;4104;g28c7970fc5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5" name="Google Shape;4105;g28c7970fc5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You may either request help in choosing which funds to invest in, or you may do it yourself.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4"/>
        <p:cNvGrpSpPr/>
        <p:nvPr/>
      </p:nvGrpSpPr>
      <p:grpSpPr>
        <a:xfrm>
          <a:off x="0" y="0"/>
          <a:ext cx="0" cy="0"/>
          <a:chOff x="0" y="0"/>
          <a:chExt cx="0" cy="0"/>
        </a:xfrm>
      </p:grpSpPr>
      <p:sp>
        <p:nvSpPr>
          <p:cNvPr id="4115" name="Google Shape;4115;g28c7970fc5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6" name="Google Shape;4116;g28c7970fc5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the option you prefer.  </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“Next.”</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8"/>
        <p:cNvGrpSpPr/>
        <p:nvPr/>
      </p:nvGrpSpPr>
      <p:grpSpPr>
        <a:xfrm>
          <a:off x="0" y="0"/>
          <a:ext cx="0" cy="0"/>
          <a:chOff x="0" y="0"/>
          <a:chExt cx="0" cy="0"/>
        </a:xfrm>
      </p:grpSpPr>
      <p:sp>
        <p:nvSpPr>
          <p:cNvPr id="4129" name="Google Shape;4129;g28c7970fc5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0" name="Google Shape;4130;g28c7970fc5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Lastly, enter the amounts you’d like to allocate to your investment elections.</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07916"/>
              </a:lnSpc>
              <a:spcBef>
                <a:spcPts val="1200"/>
              </a:spcBef>
              <a:spcAft>
                <a:spcPts val="0"/>
              </a:spcAft>
              <a:buNone/>
            </a:pP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28c7970fc5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28c7970fc5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You’ll receive a confirmation message indicating that you’ve successfully set up your HSA investments.</a:t>
            </a:r>
            <a:endParaRPr sz="1400">
              <a:solidFill>
                <a:srgbClr val="231F20"/>
              </a:solidFill>
              <a:latin typeface="Open Sans"/>
              <a:ea typeface="Open Sans"/>
              <a:cs typeface="Open Sans"/>
              <a:sym typeface="Open Sans"/>
            </a:endParaRPr>
          </a:p>
          <a:p>
            <a:pPr marL="0" lvl="0" indent="0" algn="l" rtl="0">
              <a:spcBef>
                <a:spcPts val="8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07916"/>
              </a:lnSpc>
              <a:spcBef>
                <a:spcPts val="1200"/>
              </a:spcBef>
              <a:spcAft>
                <a:spcPts val="0"/>
              </a:spcAft>
              <a:buNone/>
            </a:pP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9"/>
        <p:cNvGrpSpPr/>
        <p:nvPr/>
      </p:nvGrpSpPr>
      <p:grpSpPr>
        <a:xfrm>
          <a:off x="0" y="0"/>
          <a:ext cx="0" cy="0"/>
          <a:chOff x="0" y="0"/>
          <a:chExt cx="0" cy="0"/>
        </a:xfrm>
      </p:grpSpPr>
      <p:sp>
        <p:nvSpPr>
          <p:cNvPr id="4170" name="Google Shape;4170;g288127ac9de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1" name="Google Shape;4171;g288127ac9de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that you know how to set up HSA investments in your online account, let’s talk about how to manage them.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6"/>
        <p:cNvGrpSpPr/>
        <p:nvPr/>
      </p:nvGrpSpPr>
      <p:grpSpPr>
        <a:xfrm>
          <a:off x="0" y="0"/>
          <a:ext cx="0" cy="0"/>
          <a:chOff x="0" y="0"/>
          <a:chExt cx="0" cy="0"/>
        </a:xfrm>
      </p:grpSpPr>
      <p:sp>
        <p:nvSpPr>
          <p:cNvPr id="4177" name="Google Shape;4177;g288127ac9de_1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8" name="Google Shape;4178;g288127ac9de_1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manage your HSA investments, first navigate to the “Accounts” tab in your online account, and under Investments, select “Investment Summary”.</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288127ac9de_1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288127ac9de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manage your investments.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“change investments.”</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07916"/>
              </a:lnSpc>
              <a:spcBef>
                <a:spcPts val="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7"/>
        <p:cNvGrpSpPr/>
        <p:nvPr/>
      </p:nvGrpSpPr>
      <p:grpSpPr>
        <a:xfrm>
          <a:off x="0" y="0"/>
          <a:ext cx="0" cy="0"/>
          <a:chOff x="0" y="0"/>
          <a:chExt cx="0" cy="0"/>
        </a:xfrm>
      </p:grpSpPr>
      <p:sp>
        <p:nvSpPr>
          <p:cNvPr id="4198" name="Google Shape;4198;g288127ac9de_1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9" name="Google Shape;4199;g288127ac9de_1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see a list of actions you may take to manage your investments. Select the desired action.  Once you’ve selected the appropriate action, follow the prompts to complete the remaining steps.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3"/>
        <p:cNvGrpSpPr/>
        <p:nvPr/>
      </p:nvGrpSpPr>
      <p:grpSpPr>
        <a:xfrm>
          <a:off x="0" y="0"/>
          <a:ext cx="0" cy="0"/>
          <a:chOff x="0" y="0"/>
          <a:chExt cx="0" cy="0"/>
        </a:xfrm>
      </p:grpSpPr>
      <p:sp>
        <p:nvSpPr>
          <p:cNvPr id="4204" name="Google Shape;4204;g28c866543db_0_3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5" name="Google Shape;4205;g28c866543db_0_3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requests submitted after 3pm CST will be processed the next business day.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Also note that any trades you make will require two business days for processing.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9"/>
        <p:cNvGrpSpPr/>
        <p:nvPr/>
      </p:nvGrpSpPr>
      <p:grpSpPr>
        <a:xfrm>
          <a:off x="0" y="0"/>
          <a:ext cx="0" cy="0"/>
          <a:chOff x="0" y="0"/>
          <a:chExt cx="0" cy="0"/>
        </a:xfrm>
      </p:grpSpPr>
      <p:sp>
        <p:nvSpPr>
          <p:cNvPr id="4210" name="Google Shape;4210;g28b3132e1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1" name="Google Shape;4211;g28b3132e1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Now, what is a Health Savings Brokerage Account, or HSBA, and how can you enroll.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2"/>
        <p:cNvGrpSpPr/>
        <p:nvPr/>
      </p:nvGrpSpPr>
      <p:grpSpPr>
        <a:xfrm>
          <a:off x="0" y="0"/>
          <a:ext cx="0" cy="0"/>
          <a:chOff x="0" y="0"/>
          <a:chExt cx="0" cy="0"/>
        </a:xfrm>
      </p:grpSpPr>
      <p:sp>
        <p:nvSpPr>
          <p:cNvPr id="4023" name="Google Shape;4023;g13dd87ce0c9_0_9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4" name="Google Shape;4024;g13dd87ce0c9_0_9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Hello everyone, and welcome to your post-enrollment webinar, </a:t>
            </a:r>
            <a:r>
              <a:rPr lang="en" sz="1400" b="1">
                <a:latin typeface="Open Sans"/>
                <a:ea typeface="Open Sans"/>
                <a:cs typeface="Open Sans"/>
                <a:sym typeface="Open Sans"/>
              </a:rPr>
              <a:t>Getting started with Health Savings Account (or HSA) Investments ,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My name is ____________ and I am happy to be here with you today </a:t>
            </a:r>
            <a:r>
              <a:rPr lang="en" sz="1400" b="1">
                <a:solidFill>
                  <a:srgbClr val="231F20"/>
                </a:solidFill>
                <a:latin typeface="Open Sans"/>
                <a:ea typeface="Open Sans"/>
                <a:cs typeface="Open Sans"/>
                <a:sym typeface="Open Sans"/>
              </a:rPr>
              <a:t>as we go through the basics of HSA investments.</a:t>
            </a:r>
            <a:endParaRPr sz="1400" b="1">
              <a:solidFill>
                <a:srgbClr val="231F20"/>
              </a:solidFill>
              <a:latin typeface="Open Sans"/>
              <a:ea typeface="Open Sans"/>
              <a:cs typeface="Open Sans"/>
              <a:sym typeface="Open Sans"/>
            </a:endParaRPr>
          </a:p>
          <a:p>
            <a:pPr marL="0" lvl="0" indent="0" algn="l" rtl="0">
              <a:spcBef>
                <a:spcPts val="0"/>
              </a:spcBef>
              <a:spcAft>
                <a:spcPts val="0"/>
              </a:spcAft>
              <a:buNone/>
            </a:pPr>
            <a:endParaRPr sz="1400" b="1">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but are unable to provide any specific investment advice. Please reach out to your tax or financial advisor with any investment-related questions.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With that - let’s get started!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8"/>
        <p:cNvGrpSpPr/>
        <p:nvPr/>
      </p:nvGrpSpPr>
      <p:grpSpPr>
        <a:xfrm>
          <a:off x="0" y="0"/>
          <a:ext cx="0" cy="0"/>
          <a:chOff x="0" y="0"/>
          <a:chExt cx="0" cy="0"/>
        </a:xfrm>
      </p:grpSpPr>
      <p:sp>
        <p:nvSpPr>
          <p:cNvPr id="4219" name="Google Shape;4219;g28b3132e13c_0_32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0" name="Google Shape;4220;g28b3132e13c_0_32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health savings brokerage account (or HSBA) allows you to purchase and trade investment assets that aren’t available as standard investment options.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Examples include: stocks, bonds, and mutual funds.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07916"/>
              </a:lnSpc>
              <a:spcBef>
                <a:spcPts val="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4"/>
        <p:cNvGrpSpPr/>
        <p:nvPr/>
      </p:nvGrpSpPr>
      <p:grpSpPr>
        <a:xfrm>
          <a:off x="0" y="0"/>
          <a:ext cx="0" cy="0"/>
          <a:chOff x="0" y="0"/>
          <a:chExt cx="0" cy="0"/>
        </a:xfrm>
      </p:grpSpPr>
      <p:sp>
        <p:nvSpPr>
          <p:cNvPr id="4225" name="Google Shape;4225;g28b3132e13c_0_38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6" name="Google Shape;4226;g28b3132e13c_0_38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It’s important to note that before you can enroll in an HSBA, you must establish your investment threshold, choose your investment allocations, and complete at least one investment transaction from our standard investment options.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07916"/>
              </a:lnSpc>
              <a:spcBef>
                <a:spcPts val="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8"/>
        <p:cNvGrpSpPr/>
        <p:nvPr/>
      </p:nvGrpSpPr>
      <p:grpSpPr>
        <a:xfrm>
          <a:off x="0" y="0"/>
          <a:ext cx="0" cy="0"/>
          <a:chOff x="0" y="0"/>
          <a:chExt cx="0" cy="0"/>
        </a:xfrm>
      </p:grpSpPr>
      <p:sp>
        <p:nvSpPr>
          <p:cNvPr id="4259" name="Google Shape;4259;g28b3132e13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0" name="Google Shape;4260;g28b3132e13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enroll in an HSBA, navigate to the “Accounts” tab in your online account.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“Accounts” to open the menu, and under  “Investments,” select “Investment Summary.”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4"/>
        <p:cNvGrpSpPr/>
        <p:nvPr/>
      </p:nvGrpSpPr>
      <p:grpSpPr>
        <a:xfrm>
          <a:off x="0" y="0"/>
          <a:ext cx="0" cy="0"/>
          <a:chOff x="0" y="0"/>
          <a:chExt cx="0" cy="0"/>
        </a:xfrm>
      </p:grpSpPr>
      <p:sp>
        <p:nvSpPr>
          <p:cNvPr id="4275" name="Google Shape;4275;g28b3132e13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6" name="Google Shape;4276;g28b3132e13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a page to manage your investments. Scroll down to “Looking for more HSA Investment options” and select “Get Started”.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2"/>
        <p:cNvGrpSpPr/>
        <p:nvPr/>
      </p:nvGrpSpPr>
      <p:grpSpPr>
        <a:xfrm>
          <a:off x="0" y="0"/>
          <a:ext cx="0" cy="0"/>
          <a:chOff x="0" y="0"/>
          <a:chExt cx="0" cy="0"/>
        </a:xfrm>
      </p:grpSpPr>
      <p:sp>
        <p:nvSpPr>
          <p:cNvPr id="4283" name="Google Shape;4283;g28b3132e13c_0_38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4" name="Google Shape;4284;g28b3132e13c_0_38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“Enroll now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28b3132e13c_0_38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28b3132e13c_0_38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pull up a window, notifying you that you’ll be opening a window to another website.  Read the disclaimer, and select “Submit” to continue.</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be redirected to the Charles Schwab website to complete your enrollment.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28b3132e13c_0_3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28b3132e13c_0_3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HSA planner through WEX helps you learn how to benefit from your HSA.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9"/>
        <p:cNvGrpSpPr/>
        <p:nvPr/>
      </p:nvGrpSpPr>
      <p:grpSpPr>
        <a:xfrm>
          <a:off x="0" y="0"/>
          <a:ext cx="0" cy="0"/>
          <a:chOff x="0" y="0"/>
          <a:chExt cx="0" cy="0"/>
        </a:xfrm>
      </p:grpSpPr>
      <p:sp>
        <p:nvSpPr>
          <p:cNvPr id="4320" name="Google Shape;4320;g28c71c8d9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1" name="Google Shape;4321;g28c71c8d9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Open Sans"/>
                <a:ea typeface="Open Sans"/>
                <a:cs typeface="Open Sans"/>
                <a:sym typeface="Open Sans"/>
              </a:rPr>
              <a:t>You can find the HSA planner at </a:t>
            </a:r>
            <a:r>
              <a:rPr lang="en" sz="1400" u="sng">
                <a:solidFill>
                  <a:srgbClr val="2200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https://myhsaplanner.com/GetStarted</a:t>
            </a:r>
            <a:r>
              <a:rPr lang="en" sz="1400">
                <a:solidFill>
                  <a:schemeClr val="dk1"/>
                </a:solidFill>
                <a:latin typeface="Open Sans"/>
                <a:ea typeface="Open Sans"/>
                <a:cs typeface="Open Sans"/>
                <a:sym typeface="Open Sans"/>
              </a:rPr>
              <a: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Selecting “Learn the 1, 2, 3s of HSAs” will bring you to a page breaking down the benefits of Health Savings Accounts.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6"/>
        <p:cNvGrpSpPr/>
        <p:nvPr/>
      </p:nvGrpSpPr>
      <p:grpSpPr>
        <a:xfrm>
          <a:off x="0" y="0"/>
          <a:ext cx="0" cy="0"/>
          <a:chOff x="0" y="0"/>
          <a:chExt cx="0" cy="0"/>
        </a:xfrm>
      </p:grpSpPr>
      <p:sp>
        <p:nvSpPr>
          <p:cNvPr id="4337" name="Google Shape;4337;g28c71c8d93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8" name="Google Shape;4338;g28c71c8d93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you’d like help determining how much to contribute each year, and to see potential savings over time, select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3"/>
        <p:cNvGrpSpPr/>
        <p:nvPr/>
      </p:nvGrpSpPr>
      <p:grpSpPr>
        <a:xfrm>
          <a:off x="0" y="0"/>
          <a:ext cx="0" cy="0"/>
          <a:chOff x="0" y="0"/>
          <a:chExt cx="0" cy="0"/>
        </a:xfrm>
      </p:grpSpPr>
      <p:sp>
        <p:nvSpPr>
          <p:cNvPr id="4354" name="Google Shape;4354;g28c71c8d93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5" name="Google Shape;4355;g28c71c8d93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My HSA Planner walks you through a series of questions to help provide a personalized HSA contribution amount based on your individual situation. </a:t>
            </a:r>
            <a:endParaRPr sz="1400">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8"/>
        <p:cNvGrpSpPr/>
        <p:nvPr/>
      </p:nvGrpSpPr>
      <p:grpSpPr>
        <a:xfrm>
          <a:off x="0" y="0"/>
          <a:ext cx="0" cy="0"/>
          <a:chOff x="0" y="0"/>
          <a:chExt cx="0" cy="0"/>
        </a:xfrm>
      </p:grpSpPr>
      <p:sp>
        <p:nvSpPr>
          <p:cNvPr id="4029" name="Google Shape;4029;g23bace351b7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0" name="Google Shape;4030;g23bace351b7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i="1">
                <a:solidFill>
                  <a:schemeClr val="dk1"/>
                </a:solidFill>
                <a:latin typeface="Open Sans"/>
                <a:ea typeface="Open Sans"/>
                <a:cs typeface="Open Sans"/>
                <a:sym typeface="Open Sans"/>
              </a:rPr>
              <a:t>***If slides are removed from the deck, please remember to remove that task from this slide image and text***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During our time together, we will be covering how to :</a:t>
            </a:r>
            <a:endParaRPr sz="14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Set up HSA investments in your online account</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Manage HSA investments in your online account </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Enroll in a Health Savings Brokerage Account </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how to utilize the HSA Planner through WEX</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sz="1400">
              <a:solidFill>
                <a:schemeClr val="dk1"/>
              </a:solidFill>
              <a:latin typeface="Open Sans"/>
              <a:ea typeface="Open Sans"/>
              <a:cs typeface="Open Sans"/>
              <a:sym typeface="Open Sans"/>
            </a:endParaRPr>
          </a:p>
          <a:p>
            <a:pPr marL="0" lvl="0" indent="0" algn="l" rtl="0">
              <a:spcBef>
                <a:spcPts val="0"/>
              </a:spcBef>
              <a:spcAft>
                <a:spcPts val="0"/>
              </a:spcAft>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marL="457200" lvl="0" indent="0" algn="l" rtl="0">
              <a:lnSpc>
                <a:spcPct val="115000"/>
              </a:lnSpc>
              <a:spcBef>
                <a:spcPts val="0"/>
              </a:spcBef>
              <a:spcAft>
                <a:spcPts val="0"/>
              </a:spcAft>
              <a:buNone/>
            </a:pPr>
            <a:r>
              <a:rPr lang="en" sz="1400">
                <a:solidFill>
                  <a:schemeClr val="dk1"/>
                </a:solidFill>
                <a:latin typeface="Open Sans"/>
                <a:ea typeface="Open Sans"/>
                <a:cs typeface="Open Sans"/>
                <a:sym typeface="Open Sans"/>
              </a:rPr>
              <a:t> </a:t>
            </a:r>
            <a:endParaRPr sz="1400" b="1" i="1">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28c71c8d93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28c71c8d93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After filling out the questions, the personalized results page will show you how much you should consider contributing, your tax savings, the long-term growth potential of your HSA based on how you use it, and more!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also easily adjust your contribution amount and watch how all of this information changes in real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3058f0ba9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4" name="Google Shape;4384;g3058f0ba9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i="1"/>
              <a:t>If participates ask for instructions…</a:t>
            </a:r>
            <a:endParaRPr i="1"/>
          </a:p>
          <a:p>
            <a:pPr marL="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Clr>
                <a:schemeClr val="dk1"/>
              </a:buClr>
              <a:buSzPts val="1200"/>
              <a:buFont typeface="Calibri"/>
              <a:buNone/>
            </a:pPr>
            <a:r>
              <a:rPr lang="en" i="1"/>
              <a:t>Live Chat: from your online account, select Need Help? in the bottom right corner, which will open a virtual assistant window, then follow prompts.</a:t>
            </a:r>
            <a:endParaRPr i="1"/>
          </a:p>
          <a:p>
            <a:pPr marL="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Clr>
                <a:schemeClr val="dk1"/>
              </a:buClr>
              <a:buSzPts val="1200"/>
              <a:buFont typeface="Calibri"/>
              <a:buNone/>
            </a:pPr>
            <a:r>
              <a:rPr lang="en" i="1"/>
              <a:t>Support on Website: </a:t>
            </a:r>
            <a:r>
              <a:rPr lang="en" i="1">
                <a:solidFill>
                  <a:schemeClr val="dk1"/>
                </a:solidFill>
              </a:rPr>
              <a:t>To access the form, follow the below steps:</a:t>
            </a:r>
            <a:endParaRPr i="1">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a:solidFill>
                  <a:schemeClr val="dk1"/>
                </a:solidFill>
              </a:rPr>
              <a:t>Navigate to</a:t>
            </a:r>
            <a:r>
              <a:rPr lang="en" i="1">
                <a:solidFill>
                  <a:schemeClr val="dk1"/>
                </a:solidFill>
                <a:uFill>
                  <a:noFill/>
                </a:uFill>
                <a:hlinkClick r:id="rId3">
                  <a:extLst>
                    <a:ext uri="{A12FA001-AC4F-418D-AE19-62706E023703}">
                      <ahyp:hlinkClr xmlns:ahyp="http://schemas.microsoft.com/office/drawing/2018/hyperlinkcolor" val="tx"/>
                    </a:ext>
                  </a:extLst>
                </a:hlinkClick>
              </a:rPr>
              <a:t> </a:t>
            </a:r>
            <a:r>
              <a:rPr lang="en" i="1">
                <a:solidFill>
                  <a:schemeClr val="hlink"/>
                </a:solidFill>
                <a:uFill>
                  <a:noFill/>
                </a:uFill>
                <a:hlinkClick r:id="rId3"/>
              </a:rPr>
              <a:t>www.wexinc.com</a:t>
            </a:r>
            <a:r>
              <a:rPr lang="en" i="1">
                <a:solidFill>
                  <a:schemeClr val="dk1"/>
                </a:solidFill>
              </a:rPr>
              <a:t> &gt; Support &gt; Contact customer service team &gt; Contact WEX benefits.</a:t>
            </a:r>
            <a:endParaRPr i="1">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a:solidFill>
                  <a:schemeClr val="dk1"/>
                </a:solidFill>
              </a:rPr>
              <a:t>Select the following:</a:t>
            </a:r>
            <a:endParaRPr i="1">
              <a:solidFill>
                <a:schemeClr val="dk1"/>
              </a:solidFill>
            </a:endParaRPr>
          </a:p>
          <a:p>
            <a:pPr marL="457200" lvl="0" indent="0" algn="l" rtl="0">
              <a:lnSpc>
                <a:spcPct val="115000"/>
              </a:lnSpc>
              <a:spcBef>
                <a:spcPts val="1200"/>
              </a:spcBef>
              <a:spcAft>
                <a:spcPts val="0"/>
              </a:spcAft>
              <a:buNone/>
            </a:pPr>
            <a:r>
              <a:rPr lang="en" i="1">
                <a:solidFill>
                  <a:schemeClr val="dk1"/>
                </a:solidFill>
              </a:rPr>
              <a:t>a.</a:t>
            </a:r>
            <a:r>
              <a:rPr lang="en" sz="700" i="1">
                <a:solidFill>
                  <a:schemeClr val="dk1"/>
                </a:solidFill>
                <a:latin typeface="Times New Roman"/>
                <a:ea typeface="Times New Roman"/>
                <a:cs typeface="Times New Roman"/>
                <a:sym typeface="Times New Roman"/>
              </a:rPr>
              <a:t>            </a:t>
            </a:r>
            <a:r>
              <a:rPr lang="en" i="1">
                <a:solidFill>
                  <a:schemeClr val="dk1"/>
                </a:solidFill>
              </a:rPr>
              <a:t>Type of Inquiry: Customer Service</a:t>
            </a:r>
            <a:endParaRPr i="1">
              <a:solidFill>
                <a:schemeClr val="dk1"/>
              </a:solidFill>
            </a:endParaRPr>
          </a:p>
          <a:p>
            <a:pPr marL="457200" lvl="0" indent="0" algn="l" rtl="0">
              <a:lnSpc>
                <a:spcPct val="115000"/>
              </a:lnSpc>
              <a:spcBef>
                <a:spcPts val="1200"/>
              </a:spcBef>
              <a:spcAft>
                <a:spcPts val="0"/>
              </a:spcAft>
              <a:buNone/>
            </a:pPr>
            <a:r>
              <a:rPr lang="en" i="1">
                <a:solidFill>
                  <a:schemeClr val="dk1"/>
                </a:solidFill>
              </a:rPr>
              <a:t>b.</a:t>
            </a:r>
            <a:r>
              <a:rPr lang="en" sz="700" i="1">
                <a:solidFill>
                  <a:schemeClr val="dk1"/>
                </a:solidFill>
                <a:latin typeface="Times New Roman"/>
                <a:ea typeface="Times New Roman"/>
                <a:cs typeface="Times New Roman"/>
                <a:sym typeface="Times New Roman"/>
              </a:rPr>
              <a:t>            </a:t>
            </a:r>
            <a:r>
              <a:rPr lang="en" i="1">
                <a:solidFill>
                  <a:schemeClr val="dk1"/>
                </a:solidFill>
              </a:rPr>
              <a:t>I am a: Employee/Participant</a:t>
            </a:r>
            <a:endParaRPr i="1">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a:solidFill>
                  <a:schemeClr val="dk1"/>
                </a:solidFill>
              </a:rPr>
              <a:t>Select “</a:t>
            </a:r>
            <a:r>
              <a:rPr lang="en" i="1">
                <a:solidFill>
                  <a:schemeClr val="hlink"/>
                </a:solidFill>
                <a:uFill>
                  <a:noFill/>
                </a:uFill>
                <a:hlinkClick r:id="rId4"/>
              </a:rPr>
              <a:t>WEX Benefits Support Center</a:t>
            </a:r>
            <a:r>
              <a:rPr lang="en" i="1">
                <a:solidFill>
                  <a:schemeClr val="dk1"/>
                </a:solidFill>
              </a:rPr>
              <a:t>”.</a:t>
            </a:r>
            <a:endParaRPr i="1">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a:solidFill>
                  <a:schemeClr val="dk1"/>
                </a:solidFill>
              </a:rPr>
              <a:t>Complete the form.</a:t>
            </a:r>
            <a:endParaRPr i="1">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a:solidFill>
                  <a:schemeClr val="dk1"/>
                </a:solidFill>
              </a:rPr>
              <a:t>A successful submission message will appear indicating that we'll be in touch.</a:t>
            </a:r>
            <a:endParaRPr i="1">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a:solidFill>
                  <a:schemeClr val="dk1"/>
                </a:solidFill>
              </a:rPr>
              <a:t>The employee/participant will receive an email response with additional details or resolution to their inquiry.</a:t>
            </a:r>
            <a:endParaRPr/>
          </a:p>
          <a:p>
            <a:pPr marL="0" lvl="0" indent="0" algn="l" rtl="0">
              <a:lnSpc>
                <a:spcPct val="100000"/>
              </a:lnSpc>
              <a:spcBef>
                <a:spcPts val="1200"/>
              </a:spcBef>
              <a:spcAft>
                <a:spcPts val="0"/>
              </a:spcAft>
              <a:buClr>
                <a:schemeClr val="dk1"/>
              </a:buClr>
              <a:buSzPts val="1200"/>
              <a:buFont typeface="Calibri"/>
              <a:buNone/>
            </a:pPr>
            <a:r>
              <a:rPr lang="en" i="1"/>
              <a:t>Form URL: </a:t>
            </a:r>
            <a:r>
              <a:rPr lang="en" i="1" u="sng">
                <a:solidFill>
                  <a:schemeClr val="hlink"/>
                </a:solidFill>
                <a:hlinkClick r:id="rId5"/>
              </a:rPr>
              <a:t>https://wexhealthinc.my.site.com/WEXbenefitscontactus/s/</a:t>
            </a:r>
            <a:endParaRPr i="1"/>
          </a:p>
          <a:p>
            <a:pPr marL="0" lvl="0" indent="0" algn="l" rtl="0">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9"/>
        <p:cNvGrpSpPr/>
        <p:nvPr/>
      </p:nvGrpSpPr>
      <p:grpSpPr>
        <a:xfrm>
          <a:off x="0" y="0"/>
          <a:ext cx="0" cy="0"/>
          <a:chOff x="0" y="0"/>
          <a:chExt cx="0" cy="0"/>
        </a:xfrm>
      </p:grpSpPr>
      <p:sp>
        <p:nvSpPr>
          <p:cNvPr id="4420" name="Google Shape;4420;g23eac8402dd_1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1" name="Google Shape;4421;g23eac8402dd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5"/>
        <p:cNvGrpSpPr/>
        <p:nvPr/>
      </p:nvGrpSpPr>
      <p:grpSpPr>
        <a:xfrm>
          <a:off x="0" y="0"/>
          <a:ext cx="0" cy="0"/>
          <a:chOff x="0" y="0"/>
          <a:chExt cx="0" cy="0"/>
        </a:xfrm>
      </p:grpSpPr>
      <p:sp>
        <p:nvSpPr>
          <p:cNvPr id="4046" name="Google Shape;4046;g24768e8f0e1_0_3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7" name="Google Shape;4047;g24768e8f0e1_0_3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start out, let’s cover how to set up your HSA investments in your online account. </a:t>
            </a:r>
            <a:endParaRPr sz="1400">
              <a:solidFill>
                <a:schemeClr val="dk1"/>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28de1970bc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28de1970bc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first need to navigate to the “Accounts” tab, and under “Investments,” select “Investment Summary.”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6"/>
        <p:cNvGrpSpPr/>
        <p:nvPr/>
      </p:nvGrpSpPr>
      <p:grpSpPr>
        <a:xfrm>
          <a:off x="0" y="0"/>
          <a:ext cx="0" cy="0"/>
          <a:chOff x="0" y="0"/>
          <a:chExt cx="0" cy="0"/>
        </a:xfrm>
      </p:grpSpPr>
      <p:sp>
        <p:nvSpPr>
          <p:cNvPr id="4067" name="Google Shape;4067;g28c7970fc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8" name="Google Shape;4068;g28c7970fc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your “HSA Summary” page. Select “Start Investing.” </a:t>
            </a:r>
            <a:endParaRPr sz="1400">
              <a:solidFill>
                <a:schemeClr val="dk1"/>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4"/>
        <p:cNvGrpSpPr/>
        <p:nvPr/>
      </p:nvGrpSpPr>
      <p:grpSpPr>
        <a:xfrm>
          <a:off x="0" y="0"/>
          <a:ext cx="0" cy="0"/>
          <a:chOff x="0" y="0"/>
          <a:chExt cx="0" cy="0"/>
        </a:xfrm>
      </p:grpSpPr>
      <p:sp>
        <p:nvSpPr>
          <p:cNvPr id="4075" name="Google Shape;4075;g2868efad303_0_25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6" name="Google Shape;4076;g2868efad303_0_25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On the next page, you will be asked to set up your desired transfer preferences. </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“Yes” to turn on auto-investment transfers.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4"/>
        <p:cNvGrpSpPr/>
        <p:nvPr/>
      </p:nvGrpSpPr>
      <p:grpSpPr>
        <a:xfrm>
          <a:off x="0" y="0"/>
          <a:ext cx="0" cy="0"/>
          <a:chOff x="0" y="0"/>
          <a:chExt cx="0" cy="0"/>
        </a:xfrm>
      </p:grpSpPr>
      <p:sp>
        <p:nvSpPr>
          <p:cNvPr id="4085" name="Google Shape;4085;g28c7970fc5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28c7970fc5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Next, provide your desired transfer threshold amount in the available field.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4"/>
        <p:cNvGrpSpPr/>
        <p:nvPr/>
      </p:nvGrpSpPr>
      <p:grpSpPr>
        <a:xfrm>
          <a:off x="0" y="0"/>
          <a:ext cx="0" cy="0"/>
          <a:chOff x="0" y="0"/>
          <a:chExt cx="0" cy="0"/>
        </a:xfrm>
      </p:grpSpPr>
      <p:sp>
        <p:nvSpPr>
          <p:cNvPr id="4095" name="Google Shape;4095;g28c7970fc5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6" name="Google Shape;4096;g28c7970fc5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Then select “Save and Next.”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0" y="726875"/>
            <a:ext cx="47166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16425"/>
            <a:ext cx="47166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ctrTitle"/>
          </p:nvPr>
        </p:nvSpPr>
        <p:spPr>
          <a:xfrm>
            <a:off x="311703" y="727441"/>
            <a:ext cx="49527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68" name="Google Shape;68;p15"/>
          <p:cNvSpPr txBox="1">
            <a:spLocks noGrp="1"/>
          </p:cNvSpPr>
          <p:nvPr>
            <p:ph type="subTitle" idx="1"/>
          </p:nvPr>
        </p:nvSpPr>
        <p:spPr>
          <a:xfrm>
            <a:off x="311700" y="2816991"/>
            <a:ext cx="43365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72" name="Google Shape;72;p16"/>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1" name="Google Shape;81;p16"/>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t title w/custom img, no chevron">
  <p:cSld name="TITLE_1_1_1">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84" name="Google Shape;84;p17"/>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 name="Google Shape;93;p17"/>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lt title w/custom img, bg color">
  <p:cSld name="TITLE_1_1_1_1">
    <p:bg>
      <p:bgPr>
        <a:solidFill>
          <a:schemeClr val="accent6"/>
        </a:solidFill>
        <a:effectLst/>
      </p:bgPr>
    </p:bg>
    <p:spTree>
      <p:nvGrpSpPr>
        <p:cNvPr id="1"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2" name="Google Shape;182;p18"/>
          <p:cNvSpPr txBox="1">
            <a:spLocks noGrp="1"/>
          </p:cNvSpPr>
          <p:nvPr>
            <p:ph type="ctrTitle"/>
          </p:nvPr>
        </p:nvSpPr>
        <p:spPr>
          <a:xfrm>
            <a:off x="311700" y="1979275"/>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183" name="Google Shape;183;p18"/>
          <p:cNvSpPr txBox="1">
            <a:spLocks noGrp="1"/>
          </p:cNvSpPr>
          <p:nvPr>
            <p:ph type="subTitle" idx="1"/>
          </p:nvPr>
        </p:nvSpPr>
        <p:spPr>
          <a:xfrm>
            <a:off x="311700" y="1502250"/>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2" name="Google Shape;192;p18"/>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
        <p:nvSpPr>
          <p:cNvPr id="193" name="Google Shape;193;p18"/>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19"/>
          <p:cNvPicPr preferRelativeResize="0"/>
          <p:nvPr/>
        </p:nvPicPr>
        <p:blipFill rotWithShape="1">
          <a:blip r:embed="rId2">
            <a:alphaModFix/>
          </a:blip>
          <a:srcRect t="18091" r="4251" b="18091"/>
          <a:stretch/>
        </p:blipFill>
        <p:spPr>
          <a:xfrm>
            <a:off x="6292663" y="0"/>
            <a:ext cx="1425900" cy="1425900"/>
          </a:xfrm>
          <a:prstGeom prst="ellipse">
            <a:avLst/>
          </a:prstGeom>
          <a:noFill/>
          <a:ln>
            <a:noFill/>
          </a:ln>
        </p:spPr>
      </p:pic>
      <p:sp>
        <p:nvSpPr>
          <p:cNvPr id="197" name="Google Shape;197;p19"/>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98" name="Google Shape;198;p19"/>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99" name="Google Shape;199;p19"/>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19"/>
          <p:cNvPicPr preferRelativeResize="0"/>
          <p:nvPr/>
        </p:nvPicPr>
        <p:blipFill rotWithShape="1">
          <a:blip r:embed="rId3">
            <a:alphaModFix/>
          </a:blip>
          <a:srcRect l="33474" t="11983" r="24195" b="24544"/>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19"/>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9"/>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8" name="Google Shape;848;p20"/>
          <p:cNvPicPr preferRelativeResize="0"/>
          <p:nvPr/>
        </p:nvPicPr>
        <p:blipFill rotWithShape="1">
          <a:blip r:embed="rId2">
            <a:alphaModFix/>
          </a:blip>
          <a:srcRect t="18091" r="4251" b="18091"/>
          <a:stretch/>
        </p:blipFill>
        <p:spPr>
          <a:xfrm>
            <a:off x="5715122" y="8"/>
            <a:ext cx="1714800" cy="1714800"/>
          </a:xfrm>
          <a:prstGeom prst="ellipse">
            <a:avLst/>
          </a:prstGeom>
          <a:noFill/>
          <a:ln>
            <a:noFill/>
          </a:ln>
        </p:spPr>
      </p:pic>
      <p:sp>
        <p:nvSpPr>
          <p:cNvPr id="849" name="Google Shape;849;p20"/>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850" name="Google Shape;850;p20"/>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851" name="Google Shape;851;p20"/>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3" name="Google Shape;853;p20"/>
          <p:cNvPicPr preferRelativeResize="0"/>
          <p:nvPr/>
        </p:nvPicPr>
        <p:blipFill rotWithShape="1">
          <a:blip r:embed="rId3">
            <a:alphaModFix/>
          </a:blip>
          <a:srcRect l="33474" t="11983" r="24195" b="24544"/>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5"/>
        <p:cNvGrpSpPr/>
        <p:nvPr/>
      </p:nvGrpSpPr>
      <p:grpSpPr>
        <a:xfrm>
          <a:off x="0" y="0"/>
          <a:ext cx="0" cy="0"/>
          <a:chOff x="0" y="0"/>
          <a:chExt cx="0" cy="0"/>
        </a:xfrm>
      </p:grpSpPr>
      <p:sp>
        <p:nvSpPr>
          <p:cNvPr id="1426" name="Google Shape;1426;p21"/>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7" name="Google Shape;1427;p2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2"/>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22"/>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4" name="Google Shape;1434;p2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6"/>
        <p:cNvGrpSpPr/>
        <p:nvPr/>
      </p:nvGrpSpPr>
      <p:grpSpPr>
        <a:xfrm>
          <a:off x="0" y="0"/>
          <a:ext cx="0" cy="0"/>
          <a:chOff x="0" y="0"/>
          <a:chExt cx="0" cy="0"/>
        </a:xfrm>
      </p:grpSpPr>
      <p:sp>
        <p:nvSpPr>
          <p:cNvPr id="1437" name="Google Shape;1437;p2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23"/>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7" name="Google Shape;1447;p23"/>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48" name="Google Shape;1448;p23"/>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txBox="1">
            <a:spLocks noGrp="1"/>
          </p:cNvSpPr>
          <p:nvPr>
            <p:ph type="body" idx="2"/>
          </p:nvPr>
        </p:nvSpPr>
        <p:spPr>
          <a:xfrm>
            <a:off x="244350" y="1256775"/>
            <a:ext cx="86616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450" name="Google Shape;1450;p2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w/chevron bkgrnd">
  <p:cSld name="TITLE_AND_BODY_3">
    <p:spTree>
      <p:nvGrpSpPr>
        <p:cNvPr id="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24"/>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14" name="Google Shape;1514;p2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15" name="Google Shape;1515;p24"/>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16" name="Google Shape;1516;p2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26" name="Google Shape;1526;p2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blank bkgrnd">
  <p:cSld name="TITLE_AND_BODY_3_1">
    <p:spTree>
      <p:nvGrpSpPr>
        <p:cNvPr id="1" name="Shape 1527"/>
        <p:cNvGrpSpPr/>
        <p:nvPr/>
      </p:nvGrpSpPr>
      <p:grpSpPr>
        <a:xfrm>
          <a:off x="0" y="0"/>
          <a:ext cx="0" cy="0"/>
          <a:chOff x="0" y="0"/>
          <a:chExt cx="0" cy="0"/>
        </a:xfrm>
      </p:grpSpPr>
      <p:sp>
        <p:nvSpPr>
          <p:cNvPr id="1528" name="Google Shape;1528;p25"/>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29" name="Google Shape;1529;p2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0" name="Google Shape;1530;p25"/>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1" name="Google Shape;1531;p2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25"/>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41" name="Google Shape;1541;p2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right justified">
  <p:cSld name="TITLE_AND_BODY_2">
    <p:spTree>
      <p:nvGrpSpPr>
        <p:cNvPr id="1" name="Shape 1542"/>
        <p:cNvGrpSpPr/>
        <p:nvPr/>
      </p:nvGrpSpPr>
      <p:grpSpPr>
        <a:xfrm>
          <a:off x="0" y="0"/>
          <a:ext cx="0" cy="0"/>
          <a:chOff x="0" y="0"/>
          <a:chExt cx="0" cy="0"/>
        </a:xfrm>
      </p:grpSpPr>
      <p:sp>
        <p:nvSpPr>
          <p:cNvPr id="1543" name="Google Shape;1543;p26"/>
          <p:cNvSpPr txBox="1">
            <a:spLocks noGrp="1"/>
          </p:cNvSpPr>
          <p:nvPr>
            <p:ph type="title"/>
          </p:nvPr>
        </p:nvSpPr>
        <p:spPr>
          <a:xfrm>
            <a:off x="4564775"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4" name="Google Shape;1544;p26"/>
          <p:cNvSpPr txBox="1">
            <a:spLocks noGrp="1"/>
          </p:cNvSpPr>
          <p:nvPr>
            <p:ph type="body" idx="1"/>
          </p:nvPr>
        </p:nvSpPr>
        <p:spPr>
          <a:xfrm>
            <a:off x="4564775"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45" name="Google Shape;1545;p2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6"/>
          <p:cNvSpPr txBox="1">
            <a:spLocks noGrp="1"/>
          </p:cNvSpPr>
          <p:nvPr>
            <p:ph type="subTitle" idx="2"/>
          </p:nvPr>
        </p:nvSpPr>
        <p:spPr>
          <a:xfrm>
            <a:off x="4807550"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left justified">
  <p:cSld name="TITLE_AND_BODY_2_2">
    <p:spTree>
      <p:nvGrpSpPr>
        <p:cNvPr id="1" name="Shape 1556"/>
        <p:cNvGrpSpPr/>
        <p:nvPr/>
      </p:nvGrpSpPr>
      <p:grpSpPr>
        <a:xfrm>
          <a:off x="0" y="0"/>
          <a:ext cx="0" cy="0"/>
          <a:chOff x="0" y="0"/>
          <a:chExt cx="0" cy="0"/>
        </a:xfrm>
      </p:grpSpPr>
      <p:sp>
        <p:nvSpPr>
          <p:cNvPr id="1557" name="Google Shape;1557;p27"/>
          <p:cNvSpPr txBox="1">
            <a:spLocks noGrp="1"/>
          </p:cNvSpPr>
          <p:nvPr>
            <p:ph type="title"/>
          </p:nvPr>
        </p:nvSpPr>
        <p:spPr>
          <a:xfrm>
            <a:off x="399846"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8" name="Google Shape;1558;p27"/>
          <p:cNvSpPr txBox="1">
            <a:spLocks noGrp="1"/>
          </p:cNvSpPr>
          <p:nvPr>
            <p:ph type="body" idx="1"/>
          </p:nvPr>
        </p:nvSpPr>
        <p:spPr>
          <a:xfrm>
            <a:off x="399846"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59" name="Google Shape;1559;p2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7"/>
          <p:cNvSpPr txBox="1">
            <a:spLocks noGrp="1"/>
          </p:cNvSpPr>
          <p:nvPr>
            <p:ph type="subTitle" idx="2"/>
          </p:nvPr>
        </p:nvSpPr>
        <p:spPr>
          <a:xfrm>
            <a:off x="642621"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562" name="Google Shape;1562;p2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hapes &amp; Imgs, title and lead-in right">
  <p:cSld name="TITLE_AND_BODY_2_1">
    <p:spTree>
      <p:nvGrpSpPr>
        <p:cNvPr id="1" name="Shape 1563"/>
        <p:cNvGrpSpPr/>
        <p:nvPr/>
      </p:nvGrpSpPr>
      <p:grpSpPr>
        <a:xfrm>
          <a:off x="0" y="0"/>
          <a:ext cx="0" cy="0"/>
          <a:chOff x="0" y="0"/>
          <a:chExt cx="0" cy="0"/>
        </a:xfrm>
      </p:grpSpPr>
      <p:sp>
        <p:nvSpPr>
          <p:cNvPr id="1564" name="Google Shape;1564;p28"/>
          <p:cNvSpPr txBox="1">
            <a:spLocks noGrp="1"/>
          </p:cNvSpPr>
          <p:nvPr>
            <p:ph type="title"/>
          </p:nvPr>
        </p:nvSpPr>
        <p:spPr>
          <a:xfrm>
            <a:off x="4094275"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565" name="Google Shape;1565;p28"/>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7" name="Google Shape;1577;p2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a:spLocks noGrp="1"/>
          </p:cNvSpPr>
          <p:nvPr>
            <p:ph type="subTitle" idx="1"/>
          </p:nvPr>
        </p:nvSpPr>
        <p:spPr>
          <a:xfrm>
            <a:off x="4094175"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1580" name="Google Shape;1580;p2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0" name="Google Shape;2150;p2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hapes &amp; Imgs, title and lead-in left">
  <p:cSld name="TITLE_AND_BODY_2_1_2">
    <p:spTree>
      <p:nvGrpSpPr>
        <p:cNvPr id="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txBox="1">
            <a:spLocks noGrp="1"/>
          </p:cNvSpPr>
          <p:nvPr>
            <p:ph type="title"/>
          </p:nvPr>
        </p:nvSpPr>
        <p:spPr>
          <a:xfrm>
            <a:off x="609452"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6" name="Google Shape;2156;p2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txBox="1">
            <a:spLocks noGrp="1"/>
          </p:cNvSpPr>
          <p:nvPr>
            <p:ph type="subTitle" idx="1"/>
          </p:nvPr>
        </p:nvSpPr>
        <p:spPr>
          <a:xfrm>
            <a:off x="609352"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2159" name="Google Shape;2159;p2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9" name="Google Shape;2739;p2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split">
  <p:cSld name="TITLE_AND_BODY_1">
    <p:bg>
      <p:bgPr>
        <a:solidFill>
          <a:schemeClr val="dk1"/>
        </a:solidFill>
        <a:effectLst/>
      </p:bgPr>
    </p:bg>
    <p:spTree>
      <p:nvGrpSpPr>
        <p:cNvPr id="1"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0"/>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44" name="Google Shape;2744;p30"/>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745" name="Google Shape;2745;p3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748" name="Google Shape;2748;p3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1" name="Google Shape;2811;p3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6" name="Google Shape;2816;p31"/>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17" name="Google Shape;2817;p31"/>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18" name="Google Shape;2818;p3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txBox="1">
            <a:spLocks noGrp="1"/>
          </p:cNvSpPr>
          <p:nvPr>
            <p:ph type="subTitle" idx="2"/>
          </p:nvPr>
        </p:nvSpPr>
        <p:spPr>
          <a:xfrm>
            <a:off x="581025" y="209023"/>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2821" name="Google Shape;2821;p3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9" name="Google Shape;2829;p32"/>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0" name="Google Shape;2830;p32"/>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31" name="Google Shape;2831;p3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2"/>
          <p:cNvSpPr txBox="1">
            <a:spLocks noGrp="1"/>
          </p:cNvSpPr>
          <p:nvPr>
            <p:ph type="subTitle" idx="2"/>
          </p:nvPr>
        </p:nvSpPr>
        <p:spPr>
          <a:xfrm>
            <a:off x="581025" y="193025"/>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834" name="Google Shape;2834;p3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36"/>
        <p:cNvGrpSpPr/>
        <p:nvPr/>
      </p:nvGrpSpPr>
      <p:grpSpPr>
        <a:xfrm>
          <a:off x="0" y="0"/>
          <a:ext cx="0" cy="0"/>
          <a:chOff x="0" y="0"/>
          <a:chExt cx="0" cy="0"/>
        </a:xfrm>
      </p:grpSpPr>
      <p:sp>
        <p:nvSpPr>
          <p:cNvPr id="2837" name="Google Shape;2837;p33"/>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8" name="Google Shape;2838;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39" name="Google Shape;2839;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40" name="Google Shape;2840;p3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9" name="Google Shape;2849;p3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8099"/>
          </a:srgbClr>
        </a:solidFill>
        <a:effectLst/>
      </p:bgPr>
    </p:bg>
    <p:spTree>
      <p:nvGrpSpPr>
        <p:cNvPr id="1"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27" name="Google Shape;3127;p34"/>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28" name="Google Shape;3128;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29" name="Google Shape;3129;p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30" name="Google Shape;3130;p3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9" name="Google Shape;3139;p3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40"/>
        <p:cNvGrpSpPr/>
        <p:nvPr/>
      </p:nvGrpSpPr>
      <p:grpSpPr>
        <a:xfrm>
          <a:off x="0" y="0"/>
          <a:ext cx="0" cy="0"/>
          <a:chOff x="0" y="0"/>
          <a:chExt cx="0" cy="0"/>
        </a:xfrm>
      </p:grpSpPr>
      <p:sp>
        <p:nvSpPr>
          <p:cNvPr id="3141" name="Google Shape;3141;p35"/>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2" name="Google Shape;3142;p3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1" name="Google Shape;3151;p3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5" name="Google Shape;3155;p3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57"/>
        <p:cNvGrpSpPr/>
        <p:nvPr/>
      </p:nvGrpSpPr>
      <p:grpSpPr>
        <a:xfrm>
          <a:off x="0" y="0"/>
          <a:ext cx="0" cy="0"/>
          <a:chOff x="0" y="0"/>
          <a:chExt cx="0" cy="0"/>
        </a:xfrm>
      </p:grpSpPr>
      <p:sp>
        <p:nvSpPr>
          <p:cNvPr id="3158" name="Google Shape;3158;p37"/>
          <p:cNvSpPr txBox="1">
            <a:spLocks noGrp="1"/>
          </p:cNvSpPr>
          <p:nvPr>
            <p:ph type="title"/>
          </p:nvPr>
        </p:nvSpPr>
        <p:spPr>
          <a:xfrm>
            <a:off x="311700" y="245972"/>
            <a:ext cx="2808000" cy="9042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59" name="Google Shape;3159;p3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60" name="Google Shape;3160;p37"/>
          <p:cNvSpPr txBox="1">
            <a:spLocks noGrp="1"/>
          </p:cNvSpPr>
          <p:nvPr>
            <p:ph type="body" idx="1"/>
          </p:nvPr>
        </p:nvSpPr>
        <p:spPr>
          <a:xfrm>
            <a:off x="311700" y="1311825"/>
            <a:ext cx="3999900" cy="326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9" name="Google Shape;3169;p3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0"/>
        <p:cNvGrpSpPr/>
        <p:nvPr/>
      </p:nvGrpSpPr>
      <p:grpSpPr>
        <a:xfrm>
          <a:off x="0" y="0"/>
          <a:ext cx="0" cy="0"/>
          <a:chOff x="0" y="0"/>
          <a:chExt cx="0" cy="0"/>
        </a:xfrm>
      </p:grpSpPr>
      <p:sp>
        <p:nvSpPr>
          <p:cNvPr id="3171" name="Google Shape;3171;p3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72" name="Google Shape;3172;p3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176" name="Google Shape;3176;p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3177" name="Google Shape;3177;p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rtl="0">
              <a:spcBef>
                <a:spcPts val="0"/>
              </a:spcBef>
              <a:spcAft>
                <a:spcPts val="0"/>
              </a:spcAft>
              <a:buSzPts val="16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04800" rtl="0">
              <a:spcBef>
                <a:spcPts val="0"/>
              </a:spcBef>
              <a:spcAft>
                <a:spcPts val="0"/>
              </a:spcAft>
              <a:buClr>
                <a:schemeClr val="lt2"/>
              </a:buClr>
              <a:buSzPts val="1200"/>
              <a:buChar char="■"/>
              <a:defRPr>
                <a:solidFill>
                  <a:schemeClr val="lt1"/>
                </a:solidFill>
              </a:defRPr>
            </a:lvl3pPr>
            <a:lvl4pPr marL="1828800" lvl="3" indent="-304800" rtl="0">
              <a:spcBef>
                <a:spcPts val="0"/>
              </a:spcBef>
              <a:spcAft>
                <a:spcPts val="0"/>
              </a:spcAft>
              <a:buClr>
                <a:schemeClr val="lt2"/>
              </a:buClr>
              <a:buSzPts val="1200"/>
              <a:buChar char="●"/>
              <a:defRPr>
                <a:solidFill>
                  <a:schemeClr val="lt1"/>
                </a:solidFill>
              </a:defRPr>
            </a:lvl4pPr>
            <a:lvl5pPr marL="2286000" lvl="4" indent="-292100" rtl="0">
              <a:spcBef>
                <a:spcPts val="0"/>
              </a:spcBef>
              <a:spcAft>
                <a:spcPts val="0"/>
              </a:spcAft>
              <a:buClr>
                <a:schemeClr val="lt2"/>
              </a:buClr>
              <a:buSzPts val="1000"/>
              <a:buChar char="○"/>
              <a:defRPr>
                <a:solidFill>
                  <a:schemeClr val="lt1"/>
                </a:solidFill>
              </a:defRPr>
            </a:lvl5pPr>
            <a:lvl6pPr marL="2743200" lvl="5" indent="-292100" rtl="0">
              <a:spcBef>
                <a:spcPts val="0"/>
              </a:spcBef>
              <a:spcAft>
                <a:spcPts val="0"/>
              </a:spcAft>
              <a:buClr>
                <a:schemeClr val="lt2"/>
              </a:buClr>
              <a:buSzPts val="1000"/>
              <a:buChar char="■"/>
              <a:defRPr>
                <a:solidFill>
                  <a:schemeClr val="lt1"/>
                </a:solidFill>
              </a:defRPr>
            </a:lvl6pPr>
            <a:lvl7pPr marL="3200400" lvl="6" indent="-292100" rtl="0">
              <a:spcBef>
                <a:spcPts val="0"/>
              </a:spcBef>
              <a:spcAft>
                <a:spcPts val="0"/>
              </a:spcAft>
              <a:buClr>
                <a:schemeClr val="lt2"/>
              </a:buClr>
              <a:buSzPts val="1000"/>
              <a:buChar char="●"/>
              <a:defRPr>
                <a:solidFill>
                  <a:schemeClr val="lt1"/>
                </a:solidFill>
              </a:defRPr>
            </a:lvl7pPr>
            <a:lvl8pPr marL="3657600" lvl="7" indent="-285750" rtl="0">
              <a:spcBef>
                <a:spcPts val="0"/>
              </a:spcBef>
              <a:spcAft>
                <a:spcPts val="0"/>
              </a:spcAft>
              <a:buClr>
                <a:schemeClr val="lt2"/>
              </a:buClr>
              <a:buSzPts val="900"/>
              <a:buChar char="○"/>
              <a:defRPr>
                <a:solidFill>
                  <a:schemeClr val="lt1"/>
                </a:solidFill>
              </a:defRPr>
            </a:lvl8pPr>
            <a:lvl9pPr marL="4114800" lvl="8" indent="-285750" rtl="0">
              <a:spcBef>
                <a:spcPts val="0"/>
              </a:spcBef>
              <a:spcAft>
                <a:spcPts val="0"/>
              </a:spcAft>
              <a:buClr>
                <a:schemeClr val="lt2"/>
              </a:buClr>
              <a:buSzPts val="900"/>
              <a:buChar char="■"/>
              <a:defRPr>
                <a:solidFill>
                  <a:schemeClr val="lt1"/>
                </a:solidFill>
              </a:defRPr>
            </a:lvl9pPr>
          </a:lstStyle>
          <a:p>
            <a:endParaRPr/>
          </a:p>
        </p:txBody>
      </p:sp>
      <p:sp>
        <p:nvSpPr>
          <p:cNvPr id="3178" name="Google Shape;3178;p3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3181"/>
        <p:cNvGrpSpPr/>
        <p:nvPr/>
      </p:nvGrpSpPr>
      <p:grpSpPr>
        <a:xfrm>
          <a:off x="0" y="0"/>
          <a:ext cx="0" cy="0"/>
          <a:chOff x="0" y="0"/>
          <a:chExt cx="0" cy="0"/>
        </a:xfrm>
      </p:grpSpPr>
      <p:sp>
        <p:nvSpPr>
          <p:cNvPr id="3182" name="Google Shape;3182;p4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3186"/>
        <p:cNvGrpSpPr/>
        <p:nvPr/>
      </p:nvGrpSpPr>
      <p:grpSpPr>
        <a:xfrm>
          <a:off x="0" y="0"/>
          <a:ext cx="0" cy="0"/>
          <a:chOff x="0" y="0"/>
          <a:chExt cx="0" cy="0"/>
        </a:xfrm>
      </p:grpSpPr>
      <p:sp>
        <p:nvSpPr>
          <p:cNvPr id="3187" name="Google Shape;3187;p4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losing slide">
  <p:cSld name="BLANK_2">
    <p:bg>
      <p:bgPr>
        <a:solidFill>
          <a:schemeClr val="dk1"/>
        </a:solidFill>
        <a:effectLst/>
      </p:bgPr>
    </p:bg>
    <p:spTree>
      <p:nvGrpSpPr>
        <p:cNvPr id="1"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2"/>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2"/>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2"/>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2"/>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2"/>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2"/>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2"/>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2"/>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2"/>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2"/>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2"/>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2"/>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2"/>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2"/>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2"/>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2"/>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2"/>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2"/>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2"/>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2"/>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2"/>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0" name="Google Shape;3250;p42"/>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8" name="Google Shape;3318;p43"/>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5" name="Google Shape;3385;p44"/>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5" name="Google Shape;3395;p44"/>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8" name="Google Shape;3408;p45"/>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White Arrow">
  <p:cSld name="Title Slide - White Arrow">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46"/>
          <p:cNvSpPr txBox="1">
            <a:spLocks noGrp="1"/>
          </p:cNvSpPr>
          <p:nvPr>
            <p:ph type="ctrTitle"/>
          </p:nvPr>
        </p:nvSpPr>
        <p:spPr>
          <a:xfrm>
            <a:off x="589085" y="1274885"/>
            <a:ext cx="4317000" cy="1428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000"/>
              <a:buFont typeface="Inter Black"/>
              <a:buNone/>
              <a:defRPr sz="3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12" name="Google Shape;3412;p46"/>
          <p:cNvSpPr txBox="1">
            <a:spLocks noGrp="1"/>
          </p:cNvSpPr>
          <p:nvPr>
            <p:ph type="subTitle" idx="1"/>
          </p:nvPr>
        </p:nvSpPr>
        <p:spPr>
          <a:xfrm>
            <a:off x="589085" y="3024554"/>
            <a:ext cx="4317000" cy="9891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515151"/>
              </a:buClr>
              <a:buSzPts val="1500"/>
              <a:buNone/>
              <a:defRPr sz="1500" b="0" i="0">
                <a:solidFill>
                  <a:srgbClr val="515151"/>
                </a:solidFill>
                <a:latin typeface="Inter"/>
                <a:ea typeface="Inter"/>
                <a:cs typeface="Inter"/>
                <a:sym typeface="Inter"/>
              </a:defRPr>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3415" name="Google Shape;3415;p47"/>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rtl="0">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rtl="0">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16" name="Google Shape;3416;p47"/>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3000"/>
              <a:buFont typeface="Inter Black"/>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 Logo Arrow Slate Blue">
  <p:cSld name="Cover - Logo Arrow Slate Blue">
    <p:bg>
      <p:bgPr>
        <a:blipFill>
          <a:blip r:embed="rId2">
            <a:alphaModFix/>
          </a:blip>
          <a:stretch>
            <a:fillRect/>
          </a:stretch>
        </a:blipFill>
        <a:effectLst/>
      </p:bgPr>
    </p:bg>
    <p:spTree>
      <p:nvGrpSpPr>
        <p:cNvPr id="1" name="Shape 341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blank bkgrnd 1">
  <p:cSld name="TITLE_AND_BODY_3_1_1">
    <p:spTree>
      <p:nvGrpSpPr>
        <p:cNvPr id="1" name="Shape 3418"/>
        <p:cNvGrpSpPr/>
        <p:nvPr/>
      </p:nvGrpSpPr>
      <p:grpSpPr>
        <a:xfrm>
          <a:off x="0" y="0"/>
          <a:ext cx="0" cy="0"/>
          <a:chOff x="0" y="0"/>
          <a:chExt cx="0" cy="0"/>
        </a:xfrm>
      </p:grpSpPr>
      <p:sp>
        <p:nvSpPr>
          <p:cNvPr id="3419" name="Google Shape;3419;p49"/>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2800"/>
              <a:buNone/>
              <a:defRPr sz="2800"/>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3420" name="Google Shape;3420;p4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21" name="Google Shape;3421;p49"/>
          <p:cNvGrpSpPr/>
          <p:nvPr/>
        </p:nvGrpSpPr>
        <p:grpSpPr>
          <a:xfrm>
            <a:off x="8041173" y="4778596"/>
            <a:ext cx="598277" cy="170409"/>
            <a:chOff x="238125" y="1822850"/>
            <a:chExt cx="7080200" cy="2016675"/>
          </a:xfrm>
        </p:grpSpPr>
        <p:sp>
          <p:nvSpPr>
            <p:cNvPr id="3422" name="Google Shape;3422;p4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3" name="Google Shape;3423;p4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4" name="Google Shape;3424;p4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5" name="Google Shape;3425;p4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6" name="Google Shape;3426;p4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7" name="Google Shape;3427;p4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8" name="Google Shape;3428;p4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29" name="Google Shape;3429;p49"/>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430" name="Google Shape;3430;p4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2 boxes - Light">
  <p:cSld name="TITLE_AND_TWO_COLUMNS_1_1">
    <p:bg>
      <p:bgPr>
        <a:solidFill>
          <a:srgbClr val="E2F0F9">
            <a:alpha val="58040"/>
          </a:srgbClr>
        </a:solidFill>
        <a:effectLst/>
      </p:bgPr>
    </p:bg>
    <p:spTree>
      <p:nvGrpSpPr>
        <p:cNvPr id="1" name="Shape 3431"/>
        <p:cNvGrpSpPr/>
        <p:nvPr/>
      </p:nvGrpSpPr>
      <p:grpSpPr>
        <a:xfrm>
          <a:off x="0" y="0"/>
          <a:ext cx="0" cy="0"/>
          <a:chOff x="0" y="0"/>
          <a:chExt cx="0" cy="0"/>
        </a:xfrm>
      </p:grpSpPr>
      <p:sp>
        <p:nvSpPr>
          <p:cNvPr id="3432" name="Google Shape;3432;p50"/>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33" name="Google Shape;3433;p50"/>
          <p:cNvGrpSpPr/>
          <p:nvPr/>
        </p:nvGrpSpPr>
        <p:grpSpPr>
          <a:xfrm>
            <a:off x="6808167" y="782935"/>
            <a:ext cx="1845454" cy="1820070"/>
            <a:chOff x="5927502" y="551678"/>
            <a:chExt cx="2377550" cy="2344847"/>
          </a:xfrm>
        </p:grpSpPr>
        <p:grpSp>
          <p:nvGrpSpPr>
            <p:cNvPr id="3434" name="Google Shape;3434;p50"/>
            <p:cNvGrpSpPr/>
            <p:nvPr/>
          </p:nvGrpSpPr>
          <p:grpSpPr>
            <a:xfrm>
              <a:off x="5927502" y="551678"/>
              <a:ext cx="2377550" cy="653782"/>
              <a:chOff x="2159414" y="3486447"/>
              <a:chExt cx="2606105" cy="720500"/>
            </a:xfrm>
          </p:grpSpPr>
          <p:grpSp>
            <p:nvGrpSpPr>
              <p:cNvPr id="3435" name="Google Shape;3435;p50"/>
              <p:cNvGrpSpPr/>
              <p:nvPr/>
            </p:nvGrpSpPr>
            <p:grpSpPr>
              <a:xfrm>
                <a:off x="2159414" y="3486447"/>
                <a:ext cx="2606105" cy="49200"/>
                <a:chOff x="2159414" y="3486447"/>
                <a:chExt cx="2606105" cy="49200"/>
              </a:xfrm>
            </p:grpSpPr>
            <p:sp>
              <p:nvSpPr>
                <p:cNvPr id="3436" name="Google Shape;3436;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7" name="Google Shape;3437;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8" name="Google Shape;3438;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9" name="Google Shape;3439;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0" name="Google Shape;3440;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3" name="Google Shape;3443;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4" name="Google Shape;3444;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5" name="Google Shape;3445;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6" name="Google Shape;3446;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7" name="Google Shape;3447;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8" name="Google Shape;3448;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9" name="Google Shape;3449;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0" name="Google Shape;3450;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1" name="Google Shape;3451;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52" name="Google Shape;3452;p50"/>
              <p:cNvGrpSpPr/>
              <p:nvPr/>
            </p:nvGrpSpPr>
            <p:grpSpPr>
              <a:xfrm>
                <a:off x="2159414" y="3652838"/>
                <a:ext cx="2606105" cy="49200"/>
                <a:chOff x="2159414" y="3486447"/>
                <a:chExt cx="2606105" cy="49200"/>
              </a:xfrm>
            </p:grpSpPr>
            <p:sp>
              <p:nvSpPr>
                <p:cNvPr id="3453" name="Google Shape;3453;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4" name="Google Shape;3454;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5" name="Google Shape;3455;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6" name="Google Shape;3456;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7" name="Google Shape;3457;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8" name="Google Shape;3458;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9" name="Google Shape;3459;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0" name="Google Shape;3460;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1" name="Google Shape;3461;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2" name="Google Shape;3462;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3" name="Google Shape;3463;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4" name="Google Shape;3464;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5" name="Google Shape;3465;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6" name="Google Shape;3466;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8" name="Google Shape;3468;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69" name="Google Shape;3469;p50"/>
              <p:cNvGrpSpPr/>
              <p:nvPr/>
            </p:nvGrpSpPr>
            <p:grpSpPr>
              <a:xfrm>
                <a:off x="2159414" y="3819188"/>
                <a:ext cx="2606105" cy="49200"/>
                <a:chOff x="2159414" y="3486447"/>
                <a:chExt cx="2606105" cy="49200"/>
              </a:xfrm>
            </p:grpSpPr>
            <p:sp>
              <p:nvSpPr>
                <p:cNvPr id="3470" name="Google Shape;3470;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1" name="Google Shape;3471;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3" name="Google Shape;3473;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4" name="Google Shape;3474;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6" name="Google Shape;3476;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7" name="Google Shape;3477;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8" name="Google Shape;3478;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9" name="Google Shape;3479;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0" name="Google Shape;3480;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1" name="Google Shape;3481;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2" name="Google Shape;3482;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4" name="Google Shape;3484;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5" name="Google Shape;3485;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86" name="Google Shape;3486;p50"/>
              <p:cNvGrpSpPr/>
              <p:nvPr/>
            </p:nvGrpSpPr>
            <p:grpSpPr>
              <a:xfrm>
                <a:off x="2159414" y="3983540"/>
                <a:ext cx="2606105" cy="49200"/>
                <a:chOff x="2159414" y="3486447"/>
                <a:chExt cx="2606105" cy="49200"/>
              </a:xfrm>
            </p:grpSpPr>
            <p:sp>
              <p:nvSpPr>
                <p:cNvPr id="3487" name="Google Shape;3487;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8" name="Google Shape;3488;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9" name="Google Shape;3489;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0" name="Google Shape;3490;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1" name="Google Shape;3491;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2" name="Google Shape;3492;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3" name="Google Shape;3493;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4" name="Google Shape;3494;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5" name="Google Shape;3495;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6" name="Google Shape;3496;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7" name="Google Shape;3497;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8" name="Google Shape;3498;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9" name="Google Shape;3499;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0" name="Google Shape;3500;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1" name="Google Shape;3501;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2" name="Google Shape;3502;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03" name="Google Shape;3503;p50"/>
              <p:cNvGrpSpPr/>
              <p:nvPr/>
            </p:nvGrpSpPr>
            <p:grpSpPr>
              <a:xfrm>
                <a:off x="2159414" y="4157747"/>
                <a:ext cx="2606105" cy="49200"/>
                <a:chOff x="2159414" y="3486447"/>
                <a:chExt cx="2606105" cy="49200"/>
              </a:xfrm>
            </p:grpSpPr>
            <p:sp>
              <p:nvSpPr>
                <p:cNvPr id="3504" name="Google Shape;3504;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5" name="Google Shape;3505;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6" name="Google Shape;3506;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7" name="Google Shape;3507;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8" name="Google Shape;3508;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9" name="Google Shape;3509;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0" name="Google Shape;3510;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1" name="Google Shape;3511;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2" name="Google Shape;3512;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3" name="Google Shape;3513;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4" name="Google Shape;3514;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5" name="Google Shape;3515;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6" name="Google Shape;3516;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7" name="Google Shape;3517;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8" name="Google Shape;3518;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9" name="Google Shape;3519;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520" name="Google Shape;3520;p50"/>
            <p:cNvGrpSpPr/>
            <p:nvPr/>
          </p:nvGrpSpPr>
          <p:grpSpPr>
            <a:xfrm>
              <a:off x="5927502" y="1318161"/>
              <a:ext cx="2377550" cy="653782"/>
              <a:chOff x="2159414" y="3486447"/>
              <a:chExt cx="2606105" cy="720500"/>
            </a:xfrm>
          </p:grpSpPr>
          <p:grpSp>
            <p:nvGrpSpPr>
              <p:cNvPr id="3521" name="Google Shape;3521;p50"/>
              <p:cNvGrpSpPr/>
              <p:nvPr/>
            </p:nvGrpSpPr>
            <p:grpSpPr>
              <a:xfrm>
                <a:off x="2159414" y="3486447"/>
                <a:ext cx="2606105" cy="49200"/>
                <a:chOff x="2159414" y="3486447"/>
                <a:chExt cx="2606105" cy="49200"/>
              </a:xfrm>
            </p:grpSpPr>
            <p:sp>
              <p:nvSpPr>
                <p:cNvPr id="3522" name="Google Shape;3522;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3" name="Google Shape;3523;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4" name="Google Shape;3524;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5" name="Google Shape;3525;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6" name="Google Shape;3526;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7" name="Google Shape;3527;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8" name="Google Shape;3528;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9" name="Google Shape;3529;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0" name="Google Shape;3530;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1" name="Google Shape;3531;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2" name="Google Shape;3532;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3" name="Google Shape;3533;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4" name="Google Shape;3534;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5" name="Google Shape;3535;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6" name="Google Shape;3536;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7" name="Google Shape;3537;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38" name="Google Shape;3538;p50"/>
              <p:cNvGrpSpPr/>
              <p:nvPr/>
            </p:nvGrpSpPr>
            <p:grpSpPr>
              <a:xfrm>
                <a:off x="2159414" y="3652838"/>
                <a:ext cx="2606105" cy="49200"/>
                <a:chOff x="2159414" y="3486447"/>
                <a:chExt cx="2606105" cy="49200"/>
              </a:xfrm>
            </p:grpSpPr>
            <p:sp>
              <p:nvSpPr>
                <p:cNvPr id="3539" name="Google Shape;3539;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0" name="Google Shape;3540;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1" name="Google Shape;3541;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2" name="Google Shape;3542;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3" name="Google Shape;3543;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4" name="Google Shape;3544;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5" name="Google Shape;3545;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6" name="Google Shape;3546;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7" name="Google Shape;3547;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8" name="Google Shape;3548;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9" name="Google Shape;3549;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0" name="Google Shape;3550;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1" name="Google Shape;3551;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2" name="Google Shape;3552;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3" name="Google Shape;3553;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4" name="Google Shape;3554;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5" name="Google Shape;3555;p50"/>
              <p:cNvGrpSpPr/>
              <p:nvPr/>
            </p:nvGrpSpPr>
            <p:grpSpPr>
              <a:xfrm>
                <a:off x="2159414" y="3819188"/>
                <a:ext cx="2606105" cy="49200"/>
                <a:chOff x="2159414" y="3486447"/>
                <a:chExt cx="2606105" cy="49200"/>
              </a:xfrm>
            </p:grpSpPr>
            <p:sp>
              <p:nvSpPr>
                <p:cNvPr id="3556" name="Google Shape;3556;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7" name="Google Shape;3557;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8" name="Google Shape;3558;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9" name="Google Shape;3559;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0" name="Google Shape;3560;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1" name="Google Shape;3561;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2" name="Google Shape;3562;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3" name="Google Shape;3563;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4" name="Google Shape;3564;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5" name="Google Shape;3565;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6" name="Google Shape;3566;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7" name="Google Shape;3567;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8" name="Google Shape;3568;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9" name="Google Shape;3569;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0" name="Google Shape;3570;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1" name="Google Shape;3571;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72" name="Google Shape;3572;p50"/>
              <p:cNvGrpSpPr/>
              <p:nvPr/>
            </p:nvGrpSpPr>
            <p:grpSpPr>
              <a:xfrm>
                <a:off x="2159414" y="3983540"/>
                <a:ext cx="2606105" cy="49200"/>
                <a:chOff x="2159414" y="3486447"/>
                <a:chExt cx="2606105" cy="49200"/>
              </a:xfrm>
            </p:grpSpPr>
            <p:sp>
              <p:nvSpPr>
                <p:cNvPr id="3573" name="Google Shape;3573;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4" name="Google Shape;3574;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5" name="Google Shape;3575;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6" name="Google Shape;3576;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7" name="Google Shape;3577;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8" name="Google Shape;3578;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9" name="Google Shape;3579;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0" name="Google Shape;3580;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1" name="Google Shape;3581;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2" name="Google Shape;3582;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3" name="Google Shape;3583;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4" name="Google Shape;3584;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5" name="Google Shape;3585;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6" name="Google Shape;3586;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7" name="Google Shape;3587;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8" name="Google Shape;3588;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9" name="Google Shape;3589;p50"/>
              <p:cNvGrpSpPr/>
              <p:nvPr/>
            </p:nvGrpSpPr>
            <p:grpSpPr>
              <a:xfrm>
                <a:off x="2159414" y="4157747"/>
                <a:ext cx="2606105" cy="49200"/>
                <a:chOff x="2159414" y="3486447"/>
                <a:chExt cx="2606105" cy="49200"/>
              </a:xfrm>
            </p:grpSpPr>
            <p:sp>
              <p:nvSpPr>
                <p:cNvPr id="3590" name="Google Shape;3590;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1" name="Google Shape;3591;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2" name="Google Shape;3592;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3" name="Google Shape;3593;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4" name="Google Shape;3594;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5" name="Google Shape;3595;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6" name="Google Shape;3596;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7" name="Google Shape;3597;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8" name="Google Shape;3598;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9" name="Google Shape;3599;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0" name="Google Shape;3600;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1" name="Google Shape;3601;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2" name="Google Shape;3602;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3" name="Google Shape;3603;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4" name="Google Shape;3604;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5" name="Google Shape;3605;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606" name="Google Shape;3606;p50"/>
            <p:cNvGrpSpPr/>
            <p:nvPr/>
          </p:nvGrpSpPr>
          <p:grpSpPr>
            <a:xfrm>
              <a:off x="5927502" y="2084668"/>
              <a:ext cx="2377550" cy="44644"/>
              <a:chOff x="2159414" y="3486447"/>
              <a:chExt cx="2606105" cy="49200"/>
            </a:xfrm>
          </p:grpSpPr>
          <p:sp>
            <p:nvSpPr>
              <p:cNvPr id="3607" name="Google Shape;3607;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8" name="Google Shape;3608;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9" name="Google Shape;3609;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0" name="Google Shape;3610;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1" name="Google Shape;3611;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2" name="Google Shape;3612;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3" name="Google Shape;3613;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4" name="Google Shape;3614;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5" name="Google Shape;3615;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6" name="Google Shape;3616;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7" name="Google Shape;3617;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8" name="Google Shape;3618;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9" name="Google Shape;3619;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0" name="Google Shape;3620;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1" name="Google Shape;3621;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2" name="Google Shape;3622;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23" name="Google Shape;3623;p50"/>
            <p:cNvGrpSpPr/>
            <p:nvPr/>
          </p:nvGrpSpPr>
          <p:grpSpPr>
            <a:xfrm>
              <a:off x="5927502" y="2235651"/>
              <a:ext cx="2377550" cy="44644"/>
              <a:chOff x="2159414" y="3486447"/>
              <a:chExt cx="2606105" cy="49200"/>
            </a:xfrm>
          </p:grpSpPr>
          <p:sp>
            <p:nvSpPr>
              <p:cNvPr id="3624" name="Google Shape;3624;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5" name="Google Shape;3625;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6" name="Google Shape;3626;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7" name="Google Shape;3627;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8" name="Google Shape;3628;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9" name="Google Shape;3629;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0" name="Google Shape;3630;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1" name="Google Shape;3631;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2" name="Google Shape;3632;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3" name="Google Shape;3633;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4" name="Google Shape;3634;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5" name="Google Shape;3635;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6" name="Google Shape;3636;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7" name="Google Shape;3637;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8" name="Google Shape;3638;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9" name="Google Shape;3639;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40" name="Google Shape;3640;p50"/>
            <p:cNvGrpSpPr/>
            <p:nvPr/>
          </p:nvGrpSpPr>
          <p:grpSpPr>
            <a:xfrm>
              <a:off x="5927502" y="2386597"/>
              <a:ext cx="2377550" cy="44644"/>
              <a:chOff x="2159414" y="3486447"/>
              <a:chExt cx="2606105" cy="49200"/>
            </a:xfrm>
          </p:grpSpPr>
          <p:sp>
            <p:nvSpPr>
              <p:cNvPr id="3641" name="Google Shape;3641;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2" name="Google Shape;3642;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3" name="Google Shape;3643;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4" name="Google Shape;3644;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5" name="Google Shape;3645;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6" name="Google Shape;3646;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7" name="Google Shape;3647;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8" name="Google Shape;3648;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9" name="Google Shape;3649;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0" name="Google Shape;3650;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1" name="Google Shape;3651;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2" name="Google Shape;3652;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3" name="Google Shape;3653;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4" name="Google Shape;3654;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5" name="Google Shape;3655;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6" name="Google Shape;3656;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57" name="Google Shape;3657;p50"/>
            <p:cNvGrpSpPr/>
            <p:nvPr/>
          </p:nvGrpSpPr>
          <p:grpSpPr>
            <a:xfrm>
              <a:off x="5927502" y="2535730"/>
              <a:ext cx="2377550" cy="44644"/>
              <a:chOff x="2159414" y="3486447"/>
              <a:chExt cx="2606105" cy="49200"/>
            </a:xfrm>
          </p:grpSpPr>
          <p:sp>
            <p:nvSpPr>
              <p:cNvPr id="3658" name="Google Shape;3658;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9" name="Google Shape;3659;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0" name="Google Shape;3660;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1" name="Google Shape;3661;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2" name="Google Shape;3662;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3" name="Google Shape;3663;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4" name="Google Shape;3664;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5" name="Google Shape;3665;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6" name="Google Shape;3666;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7" name="Google Shape;3667;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8" name="Google Shape;3668;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9" name="Google Shape;3669;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0" name="Google Shape;3670;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1" name="Google Shape;3671;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2" name="Google Shape;3672;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3" name="Google Shape;3673;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74" name="Google Shape;3674;p50"/>
            <p:cNvGrpSpPr/>
            <p:nvPr/>
          </p:nvGrpSpPr>
          <p:grpSpPr>
            <a:xfrm>
              <a:off x="5927502" y="2693806"/>
              <a:ext cx="2377550" cy="44644"/>
              <a:chOff x="2159414" y="3486447"/>
              <a:chExt cx="2606105" cy="49200"/>
            </a:xfrm>
          </p:grpSpPr>
          <p:sp>
            <p:nvSpPr>
              <p:cNvPr id="3675" name="Google Shape;3675;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6" name="Google Shape;3676;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7" name="Google Shape;3677;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8" name="Google Shape;3678;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9" name="Google Shape;3679;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0" name="Google Shape;3680;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1" name="Google Shape;3681;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2" name="Google Shape;3682;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3" name="Google Shape;3683;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4" name="Google Shape;3684;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5" name="Google Shape;3685;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6" name="Google Shape;3686;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7" name="Google Shape;3687;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8" name="Google Shape;3688;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9" name="Google Shape;3689;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0" name="Google Shape;3690;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91" name="Google Shape;3691;p50"/>
            <p:cNvGrpSpPr/>
            <p:nvPr/>
          </p:nvGrpSpPr>
          <p:grpSpPr>
            <a:xfrm>
              <a:off x="5927502" y="2851881"/>
              <a:ext cx="2377550" cy="44644"/>
              <a:chOff x="2159414" y="3486447"/>
              <a:chExt cx="2606105" cy="49200"/>
            </a:xfrm>
          </p:grpSpPr>
          <p:sp>
            <p:nvSpPr>
              <p:cNvPr id="3692" name="Google Shape;3692;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3" name="Google Shape;3693;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4" name="Google Shape;3694;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5" name="Google Shape;3695;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6" name="Google Shape;3696;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7" name="Google Shape;3697;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8" name="Google Shape;3698;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9" name="Google Shape;3699;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0" name="Google Shape;3700;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1" name="Google Shape;3701;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2" name="Google Shape;3702;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3" name="Google Shape;3703;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4" name="Google Shape;3704;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5" name="Google Shape;3705;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6" name="Google Shape;3706;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7" name="Google Shape;3707;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708" name="Google Shape;3708;p5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09" name="Google Shape;3709;p5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10" name="Google Shape;3710;p50"/>
          <p:cNvGrpSpPr/>
          <p:nvPr/>
        </p:nvGrpSpPr>
        <p:grpSpPr>
          <a:xfrm>
            <a:off x="8041173" y="4778596"/>
            <a:ext cx="598277" cy="170409"/>
            <a:chOff x="238125" y="1822850"/>
            <a:chExt cx="7080200" cy="2016675"/>
          </a:xfrm>
        </p:grpSpPr>
        <p:sp>
          <p:nvSpPr>
            <p:cNvPr id="3711" name="Google Shape;3711;p5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2" name="Google Shape;3712;p5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3" name="Google Shape;3713;p5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4" name="Google Shape;3714;p5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5" name="Google Shape;3715;p5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6" name="Google Shape;3716;p5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7" name="Google Shape;3717;p5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18" name="Google Shape;3718;p5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
        <p:nvSpPr>
          <p:cNvPr id="3719" name="Google Shape;3719;p50"/>
          <p:cNvSpPr/>
          <p:nvPr/>
        </p:nvSpPr>
        <p:spPr>
          <a:xfrm>
            <a:off x="829750" y="1060525"/>
            <a:ext cx="3487200" cy="3361500"/>
          </a:xfrm>
          <a:prstGeom prst="roundRect">
            <a:avLst>
              <a:gd name="adj" fmla="val 4209"/>
            </a:avLst>
          </a:prstGeom>
          <a:solidFill>
            <a:schemeClr val="lt1"/>
          </a:solidFill>
          <a:ln>
            <a:noFill/>
          </a:ln>
          <a:effectLst>
            <a:outerShdw blurRad="514350" dist="114300" dir="5400000" algn="bl" rotWithShape="0">
              <a:schemeClr val="lt2">
                <a:alpha val="49800"/>
              </a:schemeClr>
            </a:outerShdw>
          </a:effectLst>
        </p:spPr>
        <p:txBody>
          <a:bodyPr spcFirstLastPara="1" wrap="square" lIns="164575" tIns="438900" rIns="164575" bIns="91425" anchor="t" anchorCtr="0">
            <a:noAutofit/>
          </a:bodyPr>
          <a:lstStyle/>
          <a:p>
            <a:pPr marL="0" marR="0" lvl="0" indent="0" algn="l" rtl="0">
              <a:lnSpc>
                <a:spcPct val="120000"/>
              </a:lnSpc>
              <a:spcBef>
                <a:spcPts val="1200"/>
              </a:spcBef>
              <a:spcAft>
                <a:spcPts val="0"/>
              </a:spcAft>
              <a:buClr>
                <a:srgbClr val="000000"/>
              </a:buClr>
              <a:buSzPts val="1000"/>
              <a:buFont typeface="Arial"/>
              <a:buNone/>
            </a:pPr>
            <a:endParaRPr sz="1000" b="0" i="0" u="none" strike="noStrike" cap="none">
              <a:solidFill>
                <a:schemeClr val="dk1"/>
              </a:solidFill>
              <a:latin typeface="Inter"/>
              <a:ea typeface="Inter"/>
              <a:cs typeface="Inter"/>
              <a:sym typeface="Inter"/>
            </a:endParaRPr>
          </a:p>
        </p:txBody>
      </p:sp>
      <p:sp>
        <p:nvSpPr>
          <p:cNvPr id="3720" name="Google Shape;3720;p50"/>
          <p:cNvSpPr/>
          <p:nvPr/>
        </p:nvSpPr>
        <p:spPr>
          <a:xfrm>
            <a:off x="4827050" y="1060525"/>
            <a:ext cx="3487200" cy="3361500"/>
          </a:xfrm>
          <a:prstGeom prst="roundRect">
            <a:avLst>
              <a:gd name="adj" fmla="val 4209"/>
            </a:avLst>
          </a:prstGeom>
          <a:solidFill>
            <a:schemeClr val="lt1"/>
          </a:solidFill>
          <a:ln>
            <a:noFill/>
          </a:ln>
          <a:effectLst>
            <a:outerShdw blurRad="514350" dist="114300" dir="5400000" algn="bl" rotWithShape="0">
              <a:schemeClr val="lt2">
                <a:alpha val="49800"/>
              </a:schemeClr>
            </a:outerShdw>
          </a:effectLst>
        </p:spPr>
        <p:txBody>
          <a:bodyPr spcFirstLastPara="1" wrap="square" lIns="164575" tIns="438900" rIns="164575" bIns="91425" anchor="t" anchorCtr="0">
            <a:noAutofit/>
          </a:bodyPr>
          <a:lstStyle/>
          <a:p>
            <a:pPr marL="0" marR="0" lvl="0" indent="0" algn="l" rtl="0">
              <a:lnSpc>
                <a:spcPct val="120000"/>
              </a:lnSpc>
              <a:spcBef>
                <a:spcPts val="1200"/>
              </a:spcBef>
              <a:spcAft>
                <a:spcPts val="0"/>
              </a:spcAft>
              <a:buClr>
                <a:srgbClr val="000000"/>
              </a:buClr>
              <a:buSzPts val="1000"/>
              <a:buFont typeface="Arial"/>
              <a:buNone/>
            </a:pPr>
            <a:endParaRPr sz="1000" b="0" i="0" u="none" strike="noStrike" cap="none">
              <a:solidFill>
                <a:schemeClr val="dk1"/>
              </a:solidFill>
              <a:latin typeface="Inter"/>
              <a:ea typeface="Inter"/>
              <a:cs typeface="Inter"/>
              <a:sym typeface="Inter"/>
            </a:endParaRPr>
          </a:p>
        </p:txBody>
      </p:sp>
      <p:sp>
        <p:nvSpPr>
          <p:cNvPr id="3721" name="Google Shape;3721;p50"/>
          <p:cNvSpPr txBox="1">
            <a:spLocks noGrp="1"/>
          </p:cNvSpPr>
          <p:nvPr>
            <p:ph type="body" idx="1"/>
          </p:nvPr>
        </p:nvSpPr>
        <p:spPr>
          <a:xfrm>
            <a:off x="1064350" y="1603875"/>
            <a:ext cx="3043200" cy="25839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3722" name="Google Shape;3722;p50"/>
          <p:cNvSpPr txBox="1">
            <a:spLocks noGrp="1"/>
          </p:cNvSpPr>
          <p:nvPr>
            <p:ph type="body" idx="2"/>
          </p:nvPr>
        </p:nvSpPr>
        <p:spPr>
          <a:xfrm>
            <a:off x="5049050" y="1603875"/>
            <a:ext cx="3043200" cy="25839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w/Light BG) 1">
  <p:cSld name="Title and two columns (w/Light BG)">
    <p:bg>
      <p:bgPr>
        <a:solidFill>
          <a:srgbClr val="F1FAFE"/>
        </a:solidFill>
        <a:effectLst/>
      </p:bgPr>
    </p:bg>
    <p:spTree>
      <p:nvGrpSpPr>
        <p:cNvPr id="1" name="Shape 3723"/>
        <p:cNvGrpSpPr/>
        <p:nvPr/>
      </p:nvGrpSpPr>
      <p:grpSpPr>
        <a:xfrm>
          <a:off x="0" y="0"/>
          <a:ext cx="0" cy="0"/>
          <a:chOff x="0" y="0"/>
          <a:chExt cx="0" cy="0"/>
        </a:xfrm>
      </p:grpSpPr>
      <p:sp>
        <p:nvSpPr>
          <p:cNvPr id="3724" name="Google Shape;3724;p51"/>
          <p:cNvSpPr/>
          <p:nvPr/>
        </p:nvSpPr>
        <p:spPr>
          <a:xfrm rot="-5400000">
            <a:off x="-2754775" y="2407832"/>
            <a:ext cx="5499900" cy="5499900"/>
          </a:xfrm>
          <a:prstGeom prst="pie">
            <a:avLst>
              <a:gd name="adj1" fmla="val 0"/>
              <a:gd name="adj2" fmla="val 5382146"/>
            </a:avLst>
          </a:prstGeom>
          <a:solidFill>
            <a:srgbClr val="E4F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725" name="Google Shape;3725;p51"/>
          <p:cNvGrpSpPr/>
          <p:nvPr/>
        </p:nvGrpSpPr>
        <p:grpSpPr>
          <a:xfrm>
            <a:off x="6808167" y="782935"/>
            <a:ext cx="1845454" cy="1820070"/>
            <a:chOff x="5927502" y="551678"/>
            <a:chExt cx="2377550" cy="2344847"/>
          </a:xfrm>
        </p:grpSpPr>
        <p:grpSp>
          <p:nvGrpSpPr>
            <p:cNvPr id="3726" name="Google Shape;3726;p51"/>
            <p:cNvGrpSpPr/>
            <p:nvPr/>
          </p:nvGrpSpPr>
          <p:grpSpPr>
            <a:xfrm>
              <a:off x="5927502" y="551678"/>
              <a:ext cx="2377550" cy="653782"/>
              <a:chOff x="2159414" y="3486447"/>
              <a:chExt cx="2606105" cy="720500"/>
            </a:xfrm>
          </p:grpSpPr>
          <p:grpSp>
            <p:nvGrpSpPr>
              <p:cNvPr id="3727" name="Google Shape;3727;p51"/>
              <p:cNvGrpSpPr/>
              <p:nvPr/>
            </p:nvGrpSpPr>
            <p:grpSpPr>
              <a:xfrm>
                <a:off x="2159414" y="3486447"/>
                <a:ext cx="2606105" cy="49200"/>
                <a:chOff x="2159414" y="3486447"/>
                <a:chExt cx="2606105" cy="49200"/>
              </a:xfrm>
            </p:grpSpPr>
            <p:sp>
              <p:nvSpPr>
                <p:cNvPr id="3728" name="Google Shape;3728;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9" name="Google Shape;3729;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0" name="Google Shape;3730;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1" name="Google Shape;3731;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2" name="Google Shape;3732;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3" name="Google Shape;3733;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4" name="Google Shape;3734;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5" name="Google Shape;3735;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6" name="Google Shape;3736;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7" name="Google Shape;3737;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8" name="Google Shape;3738;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9" name="Google Shape;3739;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0" name="Google Shape;3740;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1" name="Google Shape;3741;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2" name="Google Shape;3742;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3" name="Google Shape;3743;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44" name="Google Shape;3744;p51"/>
              <p:cNvGrpSpPr/>
              <p:nvPr/>
            </p:nvGrpSpPr>
            <p:grpSpPr>
              <a:xfrm>
                <a:off x="2159414" y="3652838"/>
                <a:ext cx="2606105" cy="49200"/>
                <a:chOff x="2159414" y="3486447"/>
                <a:chExt cx="2606105" cy="49200"/>
              </a:xfrm>
            </p:grpSpPr>
            <p:sp>
              <p:nvSpPr>
                <p:cNvPr id="3745" name="Google Shape;3745;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6" name="Google Shape;3746;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7" name="Google Shape;3747;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8" name="Google Shape;3748;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9" name="Google Shape;3749;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0" name="Google Shape;3750;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1" name="Google Shape;3751;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2" name="Google Shape;3752;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3" name="Google Shape;3753;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4" name="Google Shape;3754;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5" name="Google Shape;3755;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6" name="Google Shape;3756;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7" name="Google Shape;3757;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8" name="Google Shape;3758;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9" name="Google Shape;3759;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0" name="Google Shape;3760;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61" name="Google Shape;3761;p51"/>
              <p:cNvGrpSpPr/>
              <p:nvPr/>
            </p:nvGrpSpPr>
            <p:grpSpPr>
              <a:xfrm>
                <a:off x="2159414" y="3819188"/>
                <a:ext cx="2606105" cy="49200"/>
                <a:chOff x="2159414" y="3486447"/>
                <a:chExt cx="2606105" cy="49200"/>
              </a:xfrm>
            </p:grpSpPr>
            <p:sp>
              <p:nvSpPr>
                <p:cNvPr id="3762" name="Google Shape;3762;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3" name="Google Shape;3763;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4" name="Google Shape;3764;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5" name="Google Shape;3765;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6" name="Google Shape;3766;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7" name="Google Shape;3767;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8" name="Google Shape;3768;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9" name="Google Shape;3769;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0" name="Google Shape;3770;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1" name="Google Shape;3771;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2" name="Google Shape;3772;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3" name="Google Shape;3773;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4" name="Google Shape;3774;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5" name="Google Shape;3775;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6" name="Google Shape;3776;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7" name="Google Shape;3777;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78" name="Google Shape;3778;p51"/>
              <p:cNvGrpSpPr/>
              <p:nvPr/>
            </p:nvGrpSpPr>
            <p:grpSpPr>
              <a:xfrm>
                <a:off x="2159414" y="3983540"/>
                <a:ext cx="2606105" cy="49200"/>
                <a:chOff x="2159414" y="3486447"/>
                <a:chExt cx="2606105" cy="49200"/>
              </a:xfrm>
            </p:grpSpPr>
            <p:sp>
              <p:nvSpPr>
                <p:cNvPr id="3779" name="Google Shape;3779;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0" name="Google Shape;3780;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1" name="Google Shape;3781;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2" name="Google Shape;3782;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3" name="Google Shape;3783;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4" name="Google Shape;3784;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5" name="Google Shape;3785;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6" name="Google Shape;3786;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7" name="Google Shape;3787;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8" name="Google Shape;3788;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9" name="Google Shape;3789;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0" name="Google Shape;3790;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1" name="Google Shape;3791;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2" name="Google Shape;3792;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3" name="Google Shape;3793;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4" name="Google Shape;3794;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95" name="Google Shape;3795;p51"/>
              <p:cNvGrpSpPr/>
              <p:nvPr/>
            </p:nvGrpSpPr>
            <p:grpSpPr>
              <a:xfrm>
                <a:off x="2159414" y="4157747"/>
                <a:ext cx="2606105" cy="49200"/>
                <a:chOff x="2159414" y="3486447"/>
                <a:chExt cx="2606105" cy="49200"/>
              </a:xfrm>
            </p:grpSpPr>
            <p:sp>
              <p:nvSpPr>
                <p:cNvPr id="3796" name="Google Shape;3796;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7" name="Google Shape;3797;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8" name="Google Shape;3798;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9" name="Google Shape;3799;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0" name="Google Shape;3800;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1" name="Google Shape;3801;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2" name="Google Shape;3802;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3" name="Google Shape;3803;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4" name="Google Shape;3804;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5" name="Google Shape;3805;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6" name="Google Shape;3806;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7" name="Google Shape;3807;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8" name="Google Shape;3808;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9" name="Google Shape;3809;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0" name="Google Shape;3810;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1" name="Google Shape;3811;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grpSp>
          <p:nvGrpSpPr>
            <p:cNvPr id="3812" name="Google Shape;3812;p51"/>
            <p:cNvGrpSpPr/>
            <p:nvPr/>
          </p:nvGrpSpPr>
          <p:grpSpPr>
            <a:xfrm>
              <a:off x="5927502" y="1318161"/>
              <a:ext cx="2377550" cy="653782"/>
              <a:chOff x="2159414" y="3486447"/>
              <a:chExt cx="2606105" cy="720500"/>
            </a:xfrm>
          </p:grpSpPr>
          <p:grpSp>
            <p:nvGrpSpPr>
              <p:cNvPr id="3813" name="Google Shape;3813;p51"/>
              <p:cNvGrpSpPr/>
              <p:nvPr/>
            </p:nvGrpSpPr>
            <p:grpSpPr>
              <a:xfrm>
                <a:off x="2159414" y="3486447"/>
                <a:ext cx="2606105" cy="49200"/>
                <a:chOff x="2159414" y="3486447"/>
                <a:chExt cx="2606105" cy="49200"/>
              </a:xfrm>
            </p:grpSpPr>
            <p:sp>
              <p:nvSpPr>
                <p:cNvPr id="3814" name="Google Shape;3814;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5" name="Google Shape;3815;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6" name="Google Shape;3816;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7" name="Google Shape;3817;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8" name="Google Shape;3818;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9" name="Google Shape;3819;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0" name="Google Shape;3820;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1" name="Google Shape;3821;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2" name="Google Shape;3822;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3" name="Google Shape;3823;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4" name="Google Shape;3824;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5" name="Google Shape;3825;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6" name="Google Shape;3826;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7" name="Google Shape;3827;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8" name="Google Shape;3828;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9" name="Google Shape;3829;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30" name="Google Shape;3830;p51"/>
              <p:cNvGrpSpPr/>
              <p:nvPr/>
            </p:nvGrpSpPr>
            <p:grpSpPr>
              <a:xfrm>
                <a:off x="2159414" y="3652838"/>
                <a:ext cx="2606105" cy="49200"/>
                <a:chOff x="2159414" y="3486447"/>
                <a:chExt cx="2606105" cy="49200"/>
              </a:xfrm>
            </p:grpSpPr>
            <p:sp>
              <p:nvSpPr>
                <p:cNvPr id="3831" name="Google Shape;3831;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2" name="Google Shape;3832;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3" name="Google Shape;3833;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4" name="Google Shape;3834;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5" name="Google Shape;3835;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6" name="Google Shape;3836;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7" name="Google Shape;3837;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8" name="Google Shape;3838;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9" name="Google Shape;3839;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0" name="Google Shape;3840;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1" name="Google Shape;3841;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2" name="Google Shape;3842;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3" name="Google Shape;3843;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4" name="Google Shape;3844;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5" name="Google Shape;3845;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6" name="Google Shape;3846;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47" name="Google Shape;3847;p51"/>
              <p:cNvGrpSpPr/>
              <p:nvPr/>
            </p:nvGrpSpPr>
            <p:grpSpPr>
              <a:xfrm>
                <a:off x="2159414" y="3819188"/>
                <a:ext cx="2606105" cy="49200"/>
                <a:chOff x="2159414" y="3486447"/>
                <a:chExt cx="2606105" cy="49200"/>
              </a:xfrm>
            </p:grpSpPr>
            <p:sp>
              <p:nvSpPr>
                <p:cNvPr id="3848" name="Google Shape;3848;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9" name="Google Shape;3849;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0" name="Google Shape;3850;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1" name="Google Shape;3851;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2" name="Google Shape;3852;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3" name="Google Shape;3853;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4" name="Google Shape;3854;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5" name="Google Shape;3855;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6" name="Google Shape;3856;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7" name="Google Shape;3857;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8" name="Google Shape;3858;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9" name="Google Shape;3859;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0" name="Google Shape;3860;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1" name="Google Shape;3861;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2" name="Google Shape;3862;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3" name="Google Shape;3863;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64" name="Google Shape;3864;p51"/>
              <p:cNvGrpSpPr/>
              <p:nvPr/>
            </p:nvGrpSpPr>
            <p:grpSpPr>
              <a:xfrm>
                <a:off x="2159414" y="3983540"/>
                <a:ext cx="2606105" cy="49200"/>
                <a:chOff x="2159414" y="3486447"/>
                <a:chExt cx="2606105" cy="49200"/>
              </a:xfrm>
            </p:grpSpPr>
            <p:sp>
              <p:nvSpPr>
                <p:cNvPr id="3865" name="Google Shape;3865;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6" name="Google Shape;3866;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7" name="Google Shape;3867;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8" name="Google Shape;3868;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9" name="Google Shape;3869;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0" name="Google Shape;3870;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1" name="Google Shape;3871;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2" name="Google Shape;3872;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3" name="Google Shape;3873;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4" name="Google Shape;3874;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5" name="Google Shape;3875;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6" name="Google Shape;3876;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7" name="Google Shape;3877;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8" name="Google Shape;3878;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9" name="Google Shape;3879;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0" name="Google Shape;3880;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81" name="Google Shape;3881;p51"/>
              <p:cNvGrpSpPr/>
              <p:nvPr/>
            </p:nvGrpSpPr>
            <p:grpSpPr>
              <a:xfrm>
                <a:off x="2159414" y="4157747"/>
                <a:ext cx="2606105" cy="49200"/>
                <a:chOff x="2159414" y="3486447"/>
                <a:chExt cx="2606105" cy="49200"/>
              </a:xfrm>
            </p:grpSpPr>
            <p:sp>
              <p:nvSpPr>
                <p:cNvPr id="3882" name="Google Shape;3882;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3" name="Google Shape;3883;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4" name="Google Shape;3884;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5" name="Google Shape;3885;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6" name="Google Shape;3886;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7" name="Google Shape;3887;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8" name="Google Shape;3888;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9" name="Google Shape;3889;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0" name="Google Shape;3890;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1" name="Google Shape;3891;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2" name="Google Shape;3892;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3" name="Google Shape;3893;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4" name="Google Shape;3894;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5" name="Google Shape;3895;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6" name="Google Shape;3896;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7" name="Google Shape;3897;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grpSp>
          <p:nvGrpSpPr>
            <p:cNvPr id="3898" name="Google Shape;3898;p51"/>
            <p:cNvGrpSpPr/>
            <p:nvPr/>
          </p:nvGrpSpPr>
          <p:grpSpPr>
            <a:xfrm>
              <a:off x="5927502" y="2084668"/>
              <a:ext cx="2377550" cy="44644"/>
              <a:chOff x="2159414" y="3486447"/>
              <a:chExt cx="2606105" cy="49200"/>
            </a:xfrm>
          </p:grpSpPr>
          <p:sp>
            <p:nvSpPr>
              <p:cNvPr id="3899" name="Google Shape;3899;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0" name="Google Shape;3900;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1" name="Google Shape;3901;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2" name="Google Shape;3902;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3" name="Google Shape;3903;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4" name="Google Shape;3904;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5" name="Google Shape;3905;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6" name="Google Shape;3906;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7" name="Google Shape;3907;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8" name="Google Shape;3908;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9" name="Google Shape;3909;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0" name="Google Shape;3910;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1" name="Google Shape;3911;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2" name="Google Shape;3912;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3" name="Google Shape;3913;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4" name="Google Shape;3914;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15" name="Google Shape;3915;p51"/>
            <p:cNvGrpSpPr/>
            <p:nvPr/>
          </p:nvGrpSpPr>
          <p:grpSpPr>
            <a:xfrm>
              <a:off x="5927502" y="2235651"/>
              <a:ext cx="2377550" cy="44644"/>
              <a:chOff x="2159414" y="3486447"/>
              <a:chExt cx="2606105" cy="49200"/>
            </a:xfrm>
          </p:grpSpPr>
          <p:sp>
            <p:nvSpPr>
              <p:cNvPr id="3916" name="Google Shape;3916;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7" name="Google Shape;3917;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8" name="Google Shape;3918;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9" name="Google Shape;3919;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0" name="Google Shape;3920;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1" name="Google Shape;3921;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2" name="Google Shape;3922;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3" name="Google Shape;3923;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4" name="Google Shape;3924;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5" name="Google Shape;3925;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6" name="Google Shape;3926;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7" name="Google Shape;3927;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8" name="Google Shape;3928;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9" name="Google Shape;3929;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0" name="Google Shape;3930;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1" name="Google Shape;3931;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32" name="Google Shape;3932;p51"/>
            <p:cNvGrpSpPr/>
            <p:nvPr/>
          </p:nvGrpSpPr>
          <p:grpSpPr>
            <a:xfrm>
              <a:off x="5927502" y="2386597"/>
              <a:ext cx="2377550" cy="44644"/>
              <a:chOff x="2159414" y="3486447"/>
              <a:chExt cx="2606105" cy="49200"/>
            </a:xfrm>
          </p:grpSpPr>
          <p:sp>
            <p:nvSpPr>
              <p:cNvPr id="3933" name="Google Shape;3933;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4" name="Google Shape;3934;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5" name="Google Shape;3935;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6" name="Google Shape;3936;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7" name="Google Shape;3937;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8" name="Google Shape;3938;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9" name="Google Shape;3939;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0" name="Google Shape;3940;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1" name="Google Shape;3941;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2" name="Google Shape;3942;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3" name="Google Shape;3943;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4" name="Google Shape;3944;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5" name="Google Shape;3945;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6" name="Google Shape;3946;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7" name="Google Shape;3947;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8" name="Google Shape;3948;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49" name="Google Shape;3949;p51"/>
            <p:cNvGrpSpPr/>
            <p:nvPr/>
          </p:nvGrpSpPr>
          <p:grpSpPr>
            <a:xfrm>
              <a:off x="5927502" y="2535730"/>
              <a:ext cx="2377550" cy="44644"/>
              <a:chOff x="2159414" y="3486447"/>
              <a:chExt cx="2606105" cy="49200"/>
            </a:xfrm>
          </p:grpSpPr>
          <p:sp>
            <p:nvSpPr>
              <p:cNvPr id="3950" name="Google Shape;3950;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1" name="Google Shape;3951;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2" name="Google Shape;3952;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3" name="Google Shape;3953;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4" name="Google Shape;3954;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5" name="Google Shape;3955;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6" name="Google Shape;3956;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7" name="Google Shape;3957;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8" name="Google Shape;3958;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9" name="Google Shape;3959;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0" name="Google Shape;3960;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1" name="Google Shape;3961;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2" name="Google Shape;3962;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3" name="Google Shape;3963;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4" name="Google Shape;3964;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5" name="Google Shape;3965;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66" name="Google Shape;3966;p51"/>
            <p:cNvGrpSpPr/>
            <p:nvPr/>
          </p:nvGrpSpPr>
          <p:grpSpPr>
            <a:xfrm>
              <a:off x="5927502" y="2693806"/>
              <a:ext cx="2377550" cy="44644"/>
              <a:chOff x="2159414" y="3486447"/>
              <a:chExt cx="2606105" cy="49200"/>
            </a:xfrm>
          </p:grpSpPr>
          <p:sp>
            <p:nvSpPr>
              <p:cNvPr id="3967" name="Google Shape;3967;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8" name="Google Shape;3968;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9" name="Google Shape;3969;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0" name="Google Shape;3970;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1" name="Google Shape;3971;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2" name="Google Shape;3972;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3" name="Google Shape;3973;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4" name="Google Shape;3974;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5" name="Google Shape;3975;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6" name="Google Shape;3976;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7" name="Google Shape;3977;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8" name="Google Shape;3978;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9" name="Google Shape;3979;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0" name="Google Shape;3980;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1" name="Google Shape;3981;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2" name="Google Shape;3982;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83" name="Google Shape;3983;p51"/>
            <p:cNvGrpSpPr/>
            <p:nvPr/>
          </p:nvGrpSpPr>
          <p:grpSpPr>
            <a:xfrm>
              <a:off x="5927502" y="2851881"/>
              <a:ext cx="2377550" cy="44644"/>
              <a:chOff x="2159414" y="3486447"/>
              <a:chExt cx="2606105" cy="49200"/>
            </a:xfrm>
          </p:grpSpPr>
          <p:sp>
            <p:nvSpPr>
              <p:cNvPr id="3984" name="Google Shape;3984;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5" name="Google Shape;3985;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6" name="Google Shape;3986;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7" name="Google Shape;3987;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8" name="Google Shape;3988;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9" name="Google Shape;3989;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0" name="Google Shape;3990;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1" name="Google Shape;3991;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2" name="Google Shape;3992;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3" name="Google Shape;3993;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4" name="Google Shape;3994;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5" name="Google Shape;3995;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6" name="Google Shape;3996;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7" name="Google Shape;3997;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8" name="Google Shape;3998;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9" name="Google Shape;3999;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4000" name="Google Shape;4000;p51"/>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001" name="Google Shape;4001;p5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002" name="Google Shape;4002;p5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003" name="Google Shape;4003;p5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004" name="Google Shape;4004;p51"/>
          <p:cNvGrpSpPr/>
          <p:nvPr/>
        </p:nvGrpSpPr>
        <p:grpSpPr>
          <a:xfrm>
            <a:off x="8041174" y="4778597"/>
            <a:ext cx="598277" cy="170409"/>
            <a:chOff x="238125" y="1822850"/>
            <a:chExt cx="7080200" cy="2016675"/>
          </a:xfrm>
        </p:grpSpPr>
        <p:sp>
          <p:nvSpPr>
            <p:cNvPr id="4005" name="Google Shape;4005;p5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6" name="Google Shape;4006;p5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7" name="Google Shape;4007;p5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8" name="Google Shape;4008;p5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9" name="Google Shape;4009;p5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10" name="Google Shape;4010;p5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11" name="Google Shape;4011;p5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4012" name="Google Shape;4012;p51"/>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4013"/>
        <p:cNvGrpSpPr/>
        <p:nvPr/>
      </p:nvGrpSpPr>
      <p:grpSpPr>
        <a:xfrm>
          <a:off x="0" y="0"/>
          <a:ext cx="0" cy="0"/>
          <a:chOff x="0" y="0"/>
          <a:chExt cx="0" cy="0"/>
        </a:xfrm>
      </p:grpSpPr>
      <p:sp>
        <p:nvSpPr>
          <p:cNvPr id="4014" name="Google Shape;4014;p5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3" name="Google Shape;53;p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screencast.com/t/PyQNy6Wr" TargetMode="External"/><Relationship Id="rId3" Type="http://schemas.openxmlformats.org/officeDocument/2006/relationships/hyperlink" Target="https://wexbenefitskb.egain.cloud/system/templates/selfservice/dbika/help/agent/locale/en-US/portal/308900000001002/content-version/PROD-2270/PROD-89572/How-to-set-up-your-HSA-investments-and-transfer-money-to-your-investment-account?query=How%20to%20set%20up%20your%20HSA%20investments%20in%20your%20online%20accoun" TargetMode="External"/><Relationship Id="rId7" Type="http://schemas.openxmlformats.org/officeDocument/2006/relationships/hyperlink" Target="https://wexbenefitskb.egain.cloud/system/templates/selfservice/dbika/help/agent/locale/en-US/portal/308900000001002/content-version/PROD-5729/PROD-69396/How-to-enroll-in-a-Health-Savings-Brokerage-Account-(HSBA)" TargetMode="Externa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hyperlink" Target="https://www.screencast.com/t/qgBjueaCP" TargetMode="External"/><Relationship Id="rId5" Type="http://schemas.openxmlformats.org/officeDocument/2006/relationships/hyperlink" Target="https://wexbenefitskb.egain.cloud/system/templates/selfservice/dbika/help/agent/locale/en-US/portal/308900000001002/content-version/PROD-2462/PROD-77932/How-to-manage-your-health-savings-account-HSA-investments-in-your-online-account?query=How%20to%20set%20up%20your%20HSA%20investments%20in%20your%20online%20accoun" TargetMode="External"/><Relationship Id="rId10" Type="http://schemas.openxmlformats.org/officeDocument/2006/relationships/hyperlink" Target="https://myhsaplanner.com/GetStarted" TargetMode="External"/><Relationship Id="rId4" Type="http://schemas.openxmlformats.org/officeDocument/2006/relationships/hyperlink" Target="https://app.screencast.com/qg7CvbnQjZ0Nh" TargetMode="External"/><Relationship Id="rId9" Type="http://schemas.openxmlformats.org/officeDocument/2006/relationships/hyperlink" Target="https://wexbenefitskb.egain.cloud/system/templates/selfservice/dbika/help/agent/locale/en-US/portal/308900000001002/content-version/PROD-10482/PROD-54184/My-HSA-Planner-feature?query=My%20HSA%20Planne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4018"/>
        <p:cNvGrpSpPr/>
        <p:nvPr/>
      </p:nvGrpSpPr>
      <p:grpSpPr>
        <a:xfrm>
          <a:off x="0" y="0"/>
          <a:ext cx="0" cy="0"/>
          <a:chOff x="0" y="0"/>
          <a:chExt cx="0" cy="0"/>
        </a:xfrm>
      </p:grpSpPr>
      <p:sp>
        <p:nvSpPr>
          <p:cNvPr id="4019" name="Google Shape;4019;p53"/>
          <p:cNvSpPr txBox="1"/>
          <p:nvPr/>
        </p:nvSpPr>
        <p:spPr>
          <a:xfrm>
            <a:off x="558925" y="959425"/>
            <a:ext cx="8242200" cy="1903500"/>
          </a:xfrm>
          <a:prstGeom prst="rect">
            <a:avLst/>
          </a:prstGeom>
          <a:noFill/>
          <a:ln>
            <a:noFill/>
          </a:ln>
        </p:spPr>
        <p:txBody>
          <a:bodyPr spcFirstLastPara="1" wrap="square" lIns="91425" tIns="91425" rIns="91425" bIns="91425" anchor="t" anchorCtr="0">
            <a:spAutoFit/>
          </a:bodyPr>
          <a:lstStyle/>
          <a:p>
            <a:pPr marL="457200" lvl="0" indent="-292100" algn="l" rtl="0">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marL="914400" lvl="1" indent="-292100" algn="l" rtl="0">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marL="457200" lvl="0" indent="-292100" algn="l" rtl="0">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marL="457200" lvl="0" indent="-292100" algn="l" rtl="0">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marL="457200" lvl="0" indent="-292100" algn="l" rtl="0">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marL="914400" lvl="1" indent="-292100" algn="l" rtl="0">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4020" name="Google Shape;4020;p53"/>
          <p:cNvSpPr/>
          <p:nvPr/>
        </p:nvSpPr>
        <p:spPr>
          <a:xfrm>
            <a:off x="2993150" y="104125"/>
            <a:ext cx="2893200" cy="765600"/>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365760" marR="182880" lvl="0" indent="0" algn="l" rtl="0">
              <a:lnSpc>
                <a:spcPct val="115000"/>
              </a:lnSpc>
              <a:spcBef>
                <a:spcPts val="0"/>
              </a:spcBef>
              <a:spcAft>
                <a:spcPts val="0"/>
              </a:spcAft>
              <a:buNone/>
            </a:pPr>
            <a:r>
              <a:rPr lang="en" sz="1200" b="1">
                <a:solidFill>
                  <a:srgbClr val="FFFFFF"/>
                </a:solidFill>
                <a:latin typeface="Inter"/>
                <a:ea typeface="Inter"/>
                <a:cs typeface="Inter"/>
                <a:sym typeface="Inter"/>
              </a:rPr>
              <a:t>Read, then delete this slide</a:t>
            </a:r>
            <a:endParaRPr sz="1200" b="1">
              <a:solidFill>
                <a:srgbClr val="FFFFFF"/>
              </a:solidFill>
              <a:latin typeface="Inter"/>
              <a:ea typeface="Inter"/>
              <a:cs typeface="Inter"/>
              <a:sym typeface="Inter"/>
            </a:endParaRPr>
          </a:p>
        </p:txBody>
      </p:sp>
      <p:sp>
        <p:nvSpPr>
          <p:cNvPr id="4021" name="Google Shape;4021;p53"/>
          <p:cNvSpPr/>
          <p:nvPr/>
        </p:nvSpPr>
        <p:spPr>
          <a:xfrm>
            <a:off x="137600" y="2952625"/>
            <a:ext cx="8777100" cy="2027400"/>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If are you looking for instructions or videos on the webinar subjects, </a:t>
            </a:r>
            <a:endParaRPr sz="1200" b="1" dirty="0">
              <a:solidFill>
                <a:srgbClr val="FFFFFF"/>
              </a:solidFill>
              <a:latin typeface="Inter"/>
              <a:ea typeface="Inter"/>
              <a:cs typeface="Inter"/>
              <a:sym typeface="Inter"/>
            </a:endParaRPr>
          </a:p>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we have linked the participant articles and video of each topic. </a:t>
            </a:r>
            <a:endParaRPr sz="1200" b="1" dirty="0">
              <a:solidFill>
                <a:srgbClr val="FFFFFF"/>
              </a:solidFill>
              <a:latin typeface="Inter"/>
              <a:ea typeface="Inter"/>
              <a:cs typeface="Inter"/>
              <a:sym typeface="Inter"/>
            </a:endParaRPr>
          </a:p>
          <a:p>
            <a:pPr marL="0" marR="182880" lvl="0" indent="0" algn="ctr" rtl="0">
              <a:lnSpc>
                <a:spcPct val="115000"/>
              </a:lnSpc>
              <a:spcBef>
                <a:spcPts val="0"/>
              </a:spcBef>
              <a:spcAft>
                <a:spcPts val="0"/>
              </a:spcAft>
              <a:buNone/>
            </a:pPr>
            <a:endParaRPr sz="1200" b="1" dirty="0">
              <a:solidFill>
                <a:srgbClr val="FFFFFF"/>
              </a:solidFill>
              <a:latin typeface="Inter"/>
              <a:ea typeface="Inter"/>
              <a:cs typeface="Inter"/>
              <a:sym typeface="Inter"/>
            </a:endParaRPr>
          </a:p>
          <a:p>
            <a:pPr marL="0" marR="182880" lvl="0" indent="0" algn="l" rtl="0">
              <a:lnSpc>
                <a:spcPct val="115000"/>
              </a:lnSpc>
              <a:spcBef>
                <a:spcPts val="0"/>
              </a:spcBef>
              <a:spcAft>
                <a:spcPts val="0"/>
              </a:spcAft>
              <a:buNone/>
            </a:pPr>
            <a:endParaRPr sz="1000" b="1" dirty="0">
              <a:solidFill>
                <a:srgbClr val="FFFFFF"/>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How to set up your HSA investments in your online account</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3">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How to manage HSA investments in your online account</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5">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6">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How to enroll in a Health Saving Brokerage Account (HSBA) 				</a:t>
            </a:r>
            <a:r>
              <a:rPr lang="en" sz="1000" b="1" u="sng" dirty="0">
                <a:solidFill>
                  <a:schemeClr val="lt1"/>
                </a:solidFill>
                <a:latin typeface="Inter"/>
                <a:ea typeface="Inter"/>
                <a:cs typeface="Inter"/>
                <a:sym typeface="Inter"/>
                <a:hlinkClick r:id="rId7">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8">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r>
              <a:rPr lang="en" sz="1000" dirty="0">
                <a:solidFill>
                  <a:schemeClr val="lt1"/>
                </a:solidFill>
                <a:latin typeface="Inter Medium"/>
                <a:ea typeface="Inter Medium"/>
                <a:cs typeface="Inter Medium"/>
                <a:sym typeface="Inter Medium"/>
              </a:rPr>
              <a:t> </a:t>
            </a:r>
            <a:endParaRPr sz="1000" dirty="0">
              <a:solidFill>
                <a:schemeClr val="lt1"/>
              </a:solidFill>
              <a:latin typeface="Inter Medium"/>
              <a:ea typeface="Inter Medium"/>
              <a:cs typeface="Inter Medium"/>
              <a:sym typeface="Inter Medium"/>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My HSA Planner</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9">
                  <a:extLst>
                    <a:ext uri="{A12FA001-AC4F-418D-AE19-62706E023703}">
                      <ahyp:hlinkClr xmlns:ahyp="http://schemas.microsoft.com/office/drawing/2018/hyperlinkcolor" val="tx"/>
                    </a:ext>
                  </a:extLst>
                </a:hlinkClick>
              </a:rPr>
              <a:t>Article </a:t>
            </a:r>
            <a:r>
              <a:rPr lang="en" sz="1000" b="1" dirty="0">
                <a:solidFill>
                  <a:schemeClr val="lt1"/>
                </a:solidFill>
                <a:latin typeface="Inter"/>
                <a:ea typeface="Inter"/>
                <a:cs typeface="Inter"/>
                <a:sym typeface="Inter"/>
              </a:rPr>
              <a:t>|</a:t>
            </a:r>
            <a:r>
              <a:rPr lang="en" sz="1000" b="1" u="sng" dirty="0">
                <a:solidFill>
                  <a:schemeClr val="lt1"/>
                </a:solidFill>
                <a:latin typeface="Inter"/>
                <a:ea typeface="Inter"/>
                <a:cs typeface="Inter"/>
                <a:sym typeface="Inter"/>
                <a:hlinkClick r:id="rId10">
                  <a:extLst>
                    <a:ext uri="{A12FA001-AC4F-418D-AE19-62706E023703}">
                      <ahyp:hlinkClr xmlns:ahyp="http://schemas.microsoft.com/office/drawing/2018/hyperlinkcolor" val="tx"/>
                    </a:ext>
                  </a:extLst>
                </a:hlinkClick>
              </a:rPr>
              <a:t> Tool</a:t>
            </a:r>
            <a:r>
              <a:rPr lang="en" sz="1000" b="1" u="sng" dirty="0">
                <a:solidFill>
                  <a:schemeClr val="hlink"/>
                </a:solidFill>
                <a:latin typeface="Inter"/>
                <a:ea typeface="Inter"/>
                <a:cs typeface="Inter"/>
                <a:sym typeface="Inter"/>
                <a:hlinkClick r:id="rId10"/>
              </a:rPr>
              <a:t>  </a:t>
            </a:r>
            <a:endParaRPr sz="1000" b="1" dirty="0">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06"/>
        <p:cNvGrpSpPr/>
        <p:nvPr/>
      </p:nvGrpSpPr>
      <p:grpSpPr>
        <a:xfrm>
          <a:off x="0" y="0"/>
          <a:ext cx="0" cy="0"/>
          <a:chOff x="0" y="0"/>
          <a:chExt cx="0" cy="0"/>
        </a:xfrm>
      </p:grpSpPr>
      <p:sp>
        <p:nvSpPr>
          <p:cNvPr id="4107" name="Google Shape;4107;p6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08" name="Google Shape;4108;p62"/>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9" name="Google Shape;4109;p62"/>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110" name="Google Shape;4110;p62"/>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11" name="Google Shape;4111;p62"/>
          <p:cNvPicPr preferRelativeResize="0"/>
          <p:nvPr/>
        </p:nvPicPr>
        <p:blipFill rotWithShape="1">
          <a:blip r:embed="rId6">
            <a:alphaModFix/>
          </a:blip>
          <a:srcRect l="-613"/>
          <a:stretch/>
        </p:blipFill>
        <p:spPr>
          <a:xfrm>
            <a:off x="2163250" y="1899700"/>
            <a:ext cx="4794576" cy="2801875"/>
          </a:xfrm>
          <a:prstGeom prst="rect">
            <a:avLst/>
          </a:prstGeom>
          <a:noFill/>
          <a:ln>
            <a:noFill/>
          </a:ln>
        </p:spPr>
      </p:pic>
      <p:sp>
        <p:nvSpPr>
          <p:cNvPr id="4112" name="Google Shape;4112;p62"/>
          <p:cNvSpPr/>
          <p:nvPr/>
        </p:nvSpPr>
        <p:spPr>
          <a:xfrm>
            <a:off x="6903720"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13" name="Google Shape;4113;p62"/>
          <p:cNvSpPr/>
          <p:nvPr/>
        </p:nvSpPr>
        <p:spPr>
          <a:xfrm>
            <a:off x="2148840"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17"/>
        <p:cNvGrpSpPr/>
        <p:nvPr/>
      </p:nvGrpSpPr>
      <p:grpSpPr>
        <a:xfrm>
          <a:off x="0" y="0"/>
          <a:ext cx="0" cy="0"/>
          <a:chOff x="0" y="0"/>
          <a:chExt cx="0" cy="0"/>
        </a:xfrm>
      </p:grpSpPr>
      <p:sp>
        <p:nvSpPr>
          <p:cNvPr id="4118" name="Google Shape;4118;p6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19" name="Google Shape;4119;p63"/>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20" name="Google Shape;4120;p63"/>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121" name="Google Shape;4121;p63"/>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22" name="Google Shape;4122;p63"/>
          <p:cNvPicPr preferRelativeResize="0"/>
          <p:nvPr/>
        </p:nvPicPr>
        <p:blipFill rotWithShape="1">
          <a:blip r:embed="rId6">
            <a:alphaModFix/>
          </a:blip>
          <a:srcRect l="-613"/>
          <a:stretch/>
        </p:blipFill>
        <p:spPr>
          <a:xfrm>
            <a:off x="2163250" y="1899700"/>
            <a:ext cx="4794576" cy="2801875"/>
          </a:xfrm>
          <a:prstGeom prst="rect">
            <a:avLst/>
          </a:prstGeom>
          <a:noFill/>
          <a:ln>
            <a:noFill/>
          </a:ln>
        </p:spPr>
      </p:pic>
      <p:sp>
        <p:nvSpPr>
          <p:cNvPr id="4123" name="Google Shape;4123;p63"/>
          <p:cNvSpPr/>
          <p:nvPr/>
        </p:nvSpPr>
        <p:spPr>
          <a:xfrm>
            <a:off x="6903720"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24" name="Google Shape;4124;p63"/>
          <p:cNvSpPr/>
          <p:nvPr/>
        </p:nvSpPr>
        <p:spPr>
          <a:xfrm>
            <a:off x="2157984"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25" name="Google Shape;4125;p63"/>
          <p:cNvPicPr preferRelativeResize="0"/>
          <p:nvPr/>
        </p:nvPicPr>
        <p:blipFill rotWithShape="1">
          <a:blip r:embed="rId7">
            <a:alphaModFix/>
          </a:blip>
          <a:srcRect l="88696" t="81543" r="5684" b="11981"/>
          <a:stretch/>
        </p:blipFill>
        <p:spPr>
          <a:xfrm>
            <a:off x="6600300" y="4417875"/>
            <a:ext cx="292608" cy="245414"/>
          </a:xfrm>
          <a:prstGeom prst="rect">
            <a:avLst/>
          </a:prstGeom>
          <a:noFill/>
          <a:ln>
            <a:noFill/>
          </a:ln>
        </p:spPr>
      </p:pic>
      <p:sp>
        <p:nvSpPr>
          <p:cNvPr id="4126" name="Google Shape;4126;p63"/>
          <p:cNvSpPr/>
          <p:nvPr/>
        </p:nvSpPr>
        <p:spPr>
          <a:xfrm>
            <a:off x="2881552" y="3299775"/>
            <a:ext cx="3385800" cy="737400"/>
          </a:xfrm>
          <a:prstGeom prst="rect">
            <a:avLst/>
          </a:prstGeom>
          <a:solidFill>
            <a:srgbClr val="037BBA">
              <a:alpha val="1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27" name="Google Shape;4127;p63"/>
          <p:cNvSpPr/>
          <p:nvPr/>
        </p:nvSpPr>
        <p:spPr>
          <a:xfrm rot="-10797785" flipH="1">
            <a:off x="6957813" y="4317987"/>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31"/>
        <p:cNvGrpSpPr/>
        <p:nvPr/>
      </p:nvGrpSpPr>
      <p:grpSpPr>
        <a:xfrm>
          <a:off x="0" y="0"/>
          <a:ext cx="0" cy="0"/>
          <a:chOff x="0" y="0"/>
          <a:chExt cx="0" cy="0"/>
        </a:xfrm>
      </p:grpSpPr>
      <p:sp>
        <p:nvSpPr>
          <p:cNvPr id="4132" name="Google Shape;4132;p6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33" name="Google Shape;4133;p64"/>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34" name="Google Shape;4134;p64"/>
          <p:cNvPicPr preferRelativeResize="0"/>
          <p:nvPr/>
        </p:nvPicPr>
        <p:blipFill rotWithShape="1">
          <a:blip r:embed="rId4">
            <a:alphaModFix/>
          </a:blip>
          <a:srcRect l="20476" t="10129" r="22834" b="11654"/>
          <a:stretch/>
        </p:blipFill>
        <p:spPr>
          <a:xfrm>
            <a:off x="2020325" y="978350"/>
            <a:ext cx="5109648" cy="4022926"/>
          </a:xfrm>
          <a:prstGeom prst="rect">
            <a:avLst/>
          </a:prstGeom>
          <a:noFill/>
          <a:ln>
            <a:noFill/>
          </a:ln>
          <a:effectLst>
            <a:outerShdw blurRad="57150" dist="19050" dir="5400000" algn="bl" rotWithShape="0">
              <a:srgbClr val="000000">
                <a:alpha val="50000"/>
              </a:srgbClr>
            </a:outerShdw>
          </a:effectLst>
        </p:spPr>
      </p:pic>
      <p:pic>
        <p:nvPicPr>
          <p:cNvPr id="4135" name="Google Shape;4135;p64"/>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36" name="Google Shape;4136;p64"/>
          <p:cNvPicPr preferRelativeResize="0"/>
          <p:nvPr/>
        </p:nvPicPr>
        <p:blipFill rotWithShape="1">
          <a:blip r:embed="rId6">
            <a:alphaModFix/>
          </a:blip>
          <a:srcRect l="-613"/>
          <a:stretch/>
        </p:blipFill>
        <p:spPr>
          <a:xfrm>
            <a:off x="2163250" y="1823500"/>
            <a:ext cx="4794576" cy="2801875"/>
          </a:xfrm>
          <a:prstGeom prst="rect">
            <a:avLst/>
          </a:prstGeom>
          <a:noFill/>
          <a:ln>
            <a:noFill/>
          </a:ln>
        </p:spPr>
      </p:pic>
      <p:sp>
        <p:nvSpPr>
          <p:cNvPr id="4137" name="Google Shape;4137;p64"/>
          <p:cNvSpPr/>
          <p:nvPr/>
        </p:nvSpPr>
        <p:spPr>
          <a:xfrm>
            <a:off x="6903720"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38" name="Google Shape;4138;p64"/>
          <p:cNvSpPr/>
          <p:nvPr/>
        </p:nvSpPr>
        <p:spPr>
          <a:xfrm>
            <a:off x="2157984"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39" name="Google Shape;4139;p64"/>
          <p:cNvPicPr preferRelativeResize="0"/>
          <p:nvPr/>
        </p:nvPicPr>
        <p:blipFill rotWithShape="1">
          <a:blip r:embed="rId7">
            <a:alphaModFix/>
          </a:blip>
          <a:srcRect l="88696" t="81543" r="5684" b="11981"/>
          <a:stretch/>
        </p:blipFill>
        <p:spPr>
          <a:xfrm>
            <a:off x="6600300" y="4341675"/>
            <a:ext cx="292608" cy="245414"/>
          </a:xfrm>
          <a:prstGeom prst="rect">
            <a:avLst/>
          </a:prstGeom>
          <a:noFill/>
          <a:ln>
            <a:noFill/>
          </a:ln>
        </p:spPr>
      </p:pic>
      <p:sp>
        <p:nvSpPr>
          <p:cNvPr id="4140" name="Google Shape;4140;p64"/>
          <p:cNvSpPr/>
          <p:nvPr/>
        </p:nvSpPr>
        <p:spPr>
          <a:xfrm>
            <a:off x="2881552" y="3223575"/>
            <a:ext cx="3385800" cy="737400"/>
          </a:xfrm>
          <a:prstGeom prst="rect">
            <a:avLst/>
          </a:prstGeom>
          <a:solidFill>
            <a:srgbClr val="037BBA">
              <a:alpha val="1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41" name="Google Shape;4141;p64"/>
          <p:cNvPicPr preferRelativeResize="0"/>
          <p:nvPr/>
        </p:nvPicPr>
        <p:blipFill rotWithShape="1">
          <a:blip r:embed="rId8">
            <a:alphaModFix/>
          </a:blip>
          <a:srcRect l="26379" t="25929" r="27054" b="38216"/>
          <a:stretch/>
        </p:blipFill>
        <p:spPr>
          <a:xfrm>
            <a:off x="2020325" y="978350"/>
            <a:ext cx="5109648" cy="3480001"/>
          </a:xfrm>
          <a:prstGeom prst="rect">
            <a:avLst/>
          </a:prstGeom>
          <a:noFill/>
          <a:ln>
            <a:noFill/>
          </a:ln>
        </p:spPr>
      </p:pic>
      <p:sp>
        <p:nvSpPr>
          <p:cNvPr id="4142" name="Google Shape;4142;p64"/>
          <p:cNvSpPr/>
          <p:nvPr/>
        </p:nvSpPr>
        <p:spPr>
          <a:xfrm>
            <a:off x="3624693" y="1334775"/>
            <a:ext cx="1194000" cy="3114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43" name="Google Shape;4143;p64"/>
          <p:cNvPicPr preferRelativeResize="0"/>
          <p:nvPr/>
        </p:nvPicPr>
        <p:blipFill rotWithShape="1">
          <a:blip r:embed="rId8">
            <a:alphaModFix/>
          </a:blip>
          <a:srcRect l="26379" t="30984" r="27054" b="36176"/>
          <a:stretch/>
        </p:blipFill>
        <p:spPr>
          <a:xfrm>
            <a:off x="2020325" y="1267025"/>
            <a:ext cx="5109648" cy="3187531"/>
          </a:xfrm>
          <a:prstGeom prst="rect">
            <a:avLst/>
          </a:prstGeom>
          <a:noFill/>
          <a:ln>
            <a:noFill/>
          </a:ln>
        </p:spPr>
      </p:pic>
      <p:pic>
        <p:nvPicPr>
          <p:cNvPr id="4144" name="Google Shape;4144;p64"/>
          <p:cNvPicPr preferRelativeResize="0"/>
          <p:nvPr/>
        </p:nvPicPr>
        <p:blipFill rotWithShape="1">
          <a:blip r:embed="rId8">
            <a:alphaModFix/>
          </a:blip>
          <a:srcRect l="26379" t="36725" r="27054" b="38462"/>
          <a:stretch/>
        </p:blipFill>
        <p:spPr>
          <a:xfrm>
            <a:off x="2020325" y="1656573"/>
            <a:ext cx="5109648" cy="2408434"/>
          </a:xfrm>
          <a:prstGeom prst="rect">
            <a:avLst/>
          </a:prstGeom>
          <a:noFill/>
          <a:ln>
            <a:noFill/>
          </a:ln>
        </p:spPr>
      </p:pic>
      <p:pic>
        <p:nvPicPr>
          <p:cNvPr id="4145" name="Google Shape;4145;p64"/>
          <p:cNvPicPr preferRelativeResize="0"/>
          <p:nvPr/>
        </p:nvPicPr>
        <p:blipFill rotWithShape="1">
          <a:blip r:embed="rId8">
            <a:alphaModFix/>
          </a:blip>
          <a:srcRect l="26719" t="63295" r="26714" b="30372"/>
          <a:stretch/>
        </p:blipFill>
        <p:spPr>
          <a:xfrm>
            <a:off x="2020325" y="4065026"/>
            <a:ext cx="5109648" cy="614629"/>
          </a:xfrm>
          <a:prstGeom prst="rect">
            <a:avLst/>
          </a:prstGeom>
          <a:noFill/>
          <a:ln>
            <a:noFill/>
          </a:ln>
        </p:spPr>
      </p:pic>
      <p:pic>
        <p:nvPicPr>
          <p:cNvPr id="4146" name="Google Shape;4146;p64"/>
          <p:cNvPicPr preferRelativeResize="0"/>
          <p:nvPr/>
        </p:nvPicPr>
        <p:blipFill rotWithShape="1">
          <a:blip r:embed="rId8">
            <a:alphaModFix/>
          </a:blip>
          <a:srcRect l="26719" t="71922" r="26714" b="24763"/>
          <a:stretch/>
        </p:blipFill>
        <p:spPr>
          <a:xfrm>
            <a:off x="2020325" y="4679648"/>
            <a:ext cx="5109648" cy="321629"/>
          </a:xfrm>
          <a:prstGeom prst="rect">
            <a:avLst/>
          </a:prstGeom>
          <a:noFill/>
          <a:ln>
            <a:noFill/>
          </a:ln>
        </p:spPr>
      </p:pic>
      <p:sp>
        <p:nvSpPr>
          <p:cNvPr id="4147" name="Google Shape;4147;p64"/>
          <p:cNvSpPr/>
          <p:nvPr/>
        </p:nvSpPr>
        <p:spPr>
          <a:xfrm rot="-10797785" flipH="1">
            <a:off x="6979913" y="4587412"/>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51"/>
        <p:cNvGrpSpPr/>
        <p:nvPr/>
      </p:nvGrpSpPr>
      <p:grpSpPr>
        <a:xfrm>
          <a:off x="0" y="0"/>
          <a:ext cx="0" cy="0"/>
          <a:chOff x="0" y="0"/>
          <a:chExt cx="0" cy="0"/>
        </a:xfrm>
      </p:grpSpPr>
      <p:pic>
        <p:nvPicPr>
          <p:cNvPr id="4152" name="Google Shape;4152;p65"/>
          <p:cNvPicPr preferRelativeResize="0"/>
          <p:nvPr/>
        </p:nvPicPr>
        <p:blipFill rotWithShape="1">
          <a:blip r:embed="rId3">
            <a:alphaModFix/>
          </a:blip>
          <a:srcRect l="20476" t="10126" r="22834" b="12215"/>
          <a:stretch/>
        </p:blipFill>
        <p:spPr>
          <a:xfrm>
            <a:off x="2020325" y="1007091"/>
            <a:ext cx="5109648" cy="3994326"/>
          </a:xfrm>
          <a:prstGeom prst="rect">
            <a:avLst/>
          </a:prstGeom>
          <a:noFill/>
          <a:ln>
            <a:noFill/>
          </a:ln>
          <a:effectLst>
            <a:outerShdw blurRad="57150" dist="19050" dir="5400000" algn="bl" rotWithShape="0">
              <a:srgbClr val="000000">
                <a:alpha val="50000"/>
              </a:srgbClr>
            </a:outerShdw>
          </a:effectLst>
        </p:spPr>
      </p:pic>
      <p:sp>
        <p:nvSpPr>
          <p:cNvPr id="4153" name="Google Shape;4153;p65"/>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54" name="Google Shape;4154;p65"/>
          <p:cNvPicPr preferRelativeResize="0"/>
          <p:nvPr/>
        </p:nvPicPr>
        <p:blipFill>
          <a:blip r:embed="rId4">
            <a:alphaModFix/>
          </a:blip>
          <a:stretch>
            <a:fillRect/>
          </a:stretch>
        </p:blipFill>
        <p:spPr>
          <a:xfrm>
            <a:off x="5589722" y="16412175"/>
            <a:ext cx="5160401" cy="2954401"/>
          </a:xfrm>
          <a:prstGeom prst="rect">
            <a:avLst/>
          </a:prstGeom>
          <a:noFill/>
          <a:ln>
            <a:noFill/>
          </a:ln>
        </p:spPr>
      </p:pic>
      <p:pic>
        <p:nvPicPr>
          <p:cNvPr id="4155" name="Google Shape;4155;p65"/>
          <p:cNvPicPr preferRelativeResize="0"/>
          <p:nvPr/>
        </p:nvPicPr>
        <p:blipFill rotWithShape="1">
          <a:blip r:embed="rId3">
            <a:alphaModFix/>
          </a:blip>
          <a:srcRect l="20476" t="10129" r="22834" b="11654"/>
          <a:stretch/>
        </p:blipFill>
        <p:spPr>
          <a:xfrm>
            <a:off x="2020325" y="978350"/>
            <a:ext cx="5109648" cy="4022926"/>
          </a:xfrm>
          <a:prstGeom prst="rect">
            <a:avLst/>
          </a:prstGeom>
          <a:noFill/>
          <a:ln>
            <a:noFill/>
          </a:ln>
          <a:effectLst>
            <a:outerShdw blurRad="57150" dist="19050" dir="5400000" algn="bl" rotWithShape="0">
              <a:srgbClr val="000000">
                <a:alpha val="50000"/>
              </a:srgbClr>
            </a:outerShdw>
          </a:effectLst>
        </p:spPr>
      </p:pic>
      <p:pic>
        <p:nvPicPr>
          <p:cNvPr id="4156" name="Google Shape;4156;p65"/>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57" name="Google Shape;4157;p65"/>
          <p:cNvPicPr preferRelativeResize="0"/>
          <p:nvPr/>
        </p:nvPicPr>
        <p:blipFill rotWithShape="1">
          <a:blip r:embed="rId6">
            <a:alphaModFix/>
          </a:blip>
          <a:srcRect l="-613"/>
          <a:stretch/>
        </p:blipFill>
        <p:spPr>
          <a:xfrm>
            <a:off x="2163250" y="1823500"/>
            <a:ext cx="4794576" cy="2801875"/>
          </a:xfrm>
          <a:prstGeom prst="rect">
            <a:avLst/>
          </a:prstGeom>
          <a:noFill/>
          <a:ln>
            <a:noFill/>
          </a:ln>
        </p:spPr>
      </p:pic>
      <p:sp>
        <p:nvSpPr>
          <p:cNvPr id="4158" name="Google Shape;4158;p65"/>
          <p:cNvSpPr/>
          <p:nvPr/>
        </p:nvSpPr>
        <p:spPr>
          <a:xfrm>
            <a:off x="6903720"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59" name="Google Shape;4159;p65"/>
          <p:cNvSpPr/>
          <p:nvPr/>
        </p:nvSpPr>
        <p:spPr>
          <a:xfrm>
            <a:off x="2157984"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60" name="Google Shape;4160;p65"/>
          <p:cNvPicPr preferRelativeResize="0"/>
          <p:nvPr/>
        </p:nvPicPr>
        <p:blipFill rotWithShape="1">
          <a:blip r:embed="rId7">
            <a:alphaModFix/>
          </a:blip>
          <a:srcRect l="88696" t="81543" r="5684" b="11981"/>
          <a:stretch/>
        </p:blipFill>
        <p:spPr>
          <a:xfrm>
            <a:off x="6600300" y="4341675"/>
            <a:ext cx="292608" cy="245414"/>
          </a:xfrm>
          <a:prstGeom prst="rect">
            <a:avLst/>
          </a:prstGeom>
          <a:noFill/>
          <a:ln>
            <a:noFill/>
          </a:ln>
        </p:spPr>
      </p:pic>
      <p:sp>
        <p:nvSpPr>
          <p:cNvPr id="4161" name="Google Shape;4161;p65"/>
          <p:cNvSpPr/>
          <p:nvPr/>
        </p:nvSpPr>
        <p:spPr>
          <a:xfrm>
            <a:off x="2881552" y="3223575"/>
            <a:ext cx="3385800" cy="737400"/>
          </a:xfrm>
          <a:prstGeom prst="rect">
            <a:avLst/>
          </a:prstGeom>
          <a:solidFill>
            <a:srgbClr val="037BBA">
              <a:alpha val="1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62" name="Google Shape;4162;p65"/>
          <p:cNvSpPr/>
          <p:nvPr/>
        </p:nvSpPr>
        <p:spPr>
          <a:xfrm>
            <a:off x="3624693" y="1334775"/>
            <a:ext cx="1194000" cy="3114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63" name="Google Shape;4163;p65"/>
          <p:cNvPicPr preferRelativeResize="0"/>
          <p:nvPr/>
        </p:nvPicPr>
        <p:blipFill rotWithShape="1">
          <a:blip r:embed="rId8">
            <a:alphaModFix/>
          </a:blip>
          <a:srcRect l="26379" t="30984" r="27054" b="36176"/>
          <a:stretch/>
        </p:blipFill>
        <p:spPr>
          <a:xfrm>
            <a:off x="2020325" y="1267025"/>
            <a:ext cx="5109648" cy="3187531"/>
          </a:xfrm>
          <a:prstGeom prst="rect">
            <a:avLst/>
          </a:prstGeom>
          <a:noFill/>
          <a:ln>
            <a:noFill/>
          </a:ln>
        </p:spPr>
      </p:pic>
      <p:pic>
        <p:nvPicPr>
          <p:cNvPr id="4164" name="Google Shape;4164;p65"/>
          <p:cNvPicPr preferRelativeResize="0"/>
          <p:nvPr/>
        </p:nvPicPr>
        <p:blipFill rotWithShape="1">
          <a:blip r:embed="rId8">
            <a:alphaModFix/>
          </a:blip>
          <a:srcRect l="26379" t="36725" r="27054" b="38462"/>
          <a:stretch/>
        </p:blipFill>
        <p:spPr>
          <a:xfrm>
            <a:off x="2020325" y="1656573"/>
            <a:ext cx="5109648" cy="2408434"/>
          </a:xfrm>
          <a:prstGeom prst="rect">
            <a:avLst/>
          </a:prstGeom>
          <a:noFill/>
          <a:ln>
            <a:noFill/>
          </a:ln>
        </p:spPr>
      </p:pic>
      <p:pic>
        <p:nvPicPr>
          <p:cNvPr id="4165" name="Google Shape;4165;p65"/>
          <p:cNvPicPr preferRelativeResize="0"/>
          <p:nvPr/>
        </p:nvPicPr>
        <p:blipFill rotWithShape="1">
          <a:blip r:embed="rId8">
            <a:alphaModFix/>
          </a:blip>
          <a:srcRect l="26719" t="63295" r="26714" b="30372"/>
          <a:stretch/>
        </p:blipFill>
        <p:spPr>
          <a:xfrm>
            <a:off x="2020325" y="4065026"/>
            <a:ext cx="5109648" cy="614629"/>
          </a:xfrm>
          <a:prstGeom prst="rect">
            <a:avLst/>
          </a:prstGeom>
          <a:noFill/>
          <a:ln>
            <a:noFill/>
          </a:ln>
        </p:spPr>
      </p:pic>
      <p:pic>
        <p:nvPicPr>
          <p:cNvPr id="4166" name="Google Shape;4166;p65"/>
          <p:cNvPicPr preferRelativeResize="0"/>
          <p:nvPr/>
        </p:nvPicPr>
        <p:blipFill rotWithShape="1">
          <a:blip r:embed="rId8">
            <a:alphaModFix/>
          </a:blip>
          <a:srcRect l="26719" t="71922" r="26714" b="24763"/>
          <a:stretch/>
        </p:blipFill>
        <p:spPr>
          <a:xfrm>
            <a:off x="2020325" y="4679648"/>
            <a:ext cx="5109648" cy="321629"/>
          </a:xfrm>
          <a:prstGeom prst="rect">
            <a:avLst/>
          </a:prstGeom>
          <a:noFill/>
          <a:ln>
            <a:noFill/>
          </a:ln>
        </p:spPr>
      </p:pic>
      <p:pic>
        <p:nvPicPr>
          <p:cNvPr id="4167" name="Google Shape;4167;p65"/>
          <p:cNvPicPr preferRelativeResize="0"/>
          <p:nvPr/>
        </p:nvPicPr>
        <p:blipFill rotWithShape="1">
          <a:blip r:embed="rId9">
            <a:alphaModFix/>
          </a:blip>
          <a:srcRect l="25283" t="25094" r="25961" b="27583"/>
          <a:stretch/>
        </p:blipFill>
        <p:spPr>
          <a:xfrm>
            <a:off x="2020825" y="1271025"/>
            <a:ext cx="5109648" cy="3730249"/>
          </a:xfrm>
          <a:prstGeom prst="rect">
            <a:avLst/>
          </a:prstGeom>
          <a:noFill/>
          <a:ln>
            <a:noFill/>
          </a:ln>
        </p:spPr>
      </p:pic>
      <p:sp>
        <p:nvSpPr>
          <p:cNvPr id="4168" name="Google Shape;4168;p65"/>
          <p:cNvSpPr/>
          <p:nvPr/>
        </p:nvSpPr>
        <p:spPr>
          <a:xfrm rot="2215" flipH="1">
            <a:off x="1140538" y="157426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72"/>
        <p:cNvGrpSpPr/>
        <p:nvPr/>
      </p:nvGrpSpPr>
      <p:grpSpPr>
        <a:xfrm>
          <a:off x="0" y="0"/>
          <a:ext cx="0" cy="0"/>
          <a:chOff x="0" y="0"/>
          <a:chExt cx="0" cy="0"/>
        </a:xfrm>
      </p:grpSpPr>
      <p:sp>
        <p:nvSpPr>
          <p:cNvPr id="4173" name="Google Shape;4173;p66"/>
          <p:cNvSpPr txBox="1">
            <a:spLocks noGrp="1"/>
          </p:cNvSpPr>
          <p:nvPr>
            <p:ph type="ctrTitle"/>
          </p:nvPr>
        </p:nvSpPr>
        <p:spPr>
          <a:xfrm>
            <a:off x="311700" y="1643525"/>
            <a:ext cx="4567500" cy="213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00"/>
              <a:t>How to manage HSA investments in your online account</a:t>
            </a:r>
            <a:endParaRPr sz="3000"/>
          </a:p>
        </p:txBody>
      </p:sp>
      <p:sp>
        <p:nvSpPr>
          <p:cNvPr id="4174" name="Google Shape;4174;p66"/>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175" name="Google Shape;4175;p66"/>
          <p:cNvPicPr preferRelativeResize="0"/>
          <p:nvPr/>
        </p:nvPicPr>
        <p:blipFill rotWithShape="1">
          <a:blip r:embed="rId3">
            <a:alphaModFix/>
          </a:blip>
          <a:srcRect l="10141" r="37554"/>
          <a:stretch/>
        </p:blipFill>
        <p:spPr>
          <a:xfrm>
            <a:off x="5109475" y="0"/>
            <a:ext cx="403452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79"/>
        <p:cNvGrpSpPr/>
        <p:nvPr/>
      </p:nvGrpSpPr>
      <p:grpSpPr>
        <a:xfrm>
          <a:off x="0" y="0"/>
          <a:ext cx="0" cy="0"/>
          <a:chOff x="0" y="0"/>
          <a:chExt cx="0" cy="0"/>
        </a:xfrm>
      </p:grpSpPr>
      <p:sp>
        <p:nvSpPr>
          <p:cNvPr id="4180" name="Google Shape;4180;p6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81" name="Google Shape;4181;p67"/>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82" name="Google Shape;4182;p67"/>
          <p:cNvPicPr preferRelativeResize="0"/>
          <p:nvPr/>
        </p:nvPicPr>
        <p:blipFill rotWithShape="1">
          <a:blip r:embed="rId4">
            <a:alphaModFix/>
          </a:blip>
          <a:srcRect b="12891"/>
          <a:stretch/>
        </p:blipFill>
        <p:spPr>
          <a:xfrm>
            <a:off x="2020325" y="1045350"/>
            <a:ext cx="5109650" cy="3809675"/>
          </a:xfrm>
          <a:prstGeom prst="rect">
            <a:avLst/>
          </a:prstGeom>
          <a:noFill/>
          <a:ln>
            <a:noFill/>
          </a:ln>
          <a:effectLst>
            <a:outerShdw blurRad="57150" dist="19050" dir="5400000" algn="bl" rotWithShape="0">
              <a:srgbClr val="000000">
                <a:alpha val="50000"/>
              </a:srgbClr>
            </a:outerShdw>
          </a:effectLst>
        </p:spPr>
      </p:pic>
      <p:sp>
        <p:nvSpPr>
          <p:cNvPr id="4183" name="Google Shape;4183;p67"/>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67"/>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85" name="Google Shape;4185;p67"/>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86" name="Google Shape;4186;p67"/>
          <p:cNvPicPr preferRelativeResize="0"/>
          <p:nvPr/>
        </p:nvPicPr>
        <p:blipFill rotWithShape="1">
          <a:blip r:embed="rId5">
            <a:alphaModFix/>
          </a:blip>
          <a:srcRect l="25114" t="35912" r="25777" b="18738"/>
          <a:stretch/>
        </p:blipFill>
        <p:spPr>
          <a:xfrm>
            <a:off x="2038366" y="1848549"/>
            <a:ext cx="5050938" cy="2377034"/>
          </a:xfrm>
          <a:prstGeom prst="rect">
            <a:avLst/>
          </a:prstGeom>
          <a:noFill/>
          <a:ln>
            <a:noFill/>
          </a:ln>
        </p:spPr>
      </p:pic>
      <p:sp>
        <p:nvSpPr>
          <p:cNvPr id="4187" name="Google Shape;4187;p67"/>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7"/>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92"/>
        <p:cNvGrpSpPr/>
        <p:nvPr/>
      </p:nvGrpSpPr>
      <p:grpSpPr>
        <a:xfrm>
          <a:off x="0" y="0"/>
          <a:ext cx="0" cy="0"/>
          <a:chOff x="0" y="0"/>
          <a:chExt cx="0" cy="0"/>
        </a:xfrm>
      </p:grpSpPr>
      <p:sp>
        <p:nvSpPr>
          <p:cNvPr id="4193" name="Google Shape;4193;p6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194" name="Google Shape;4194;p68"/>
          <p:cNvSpPr/>
          <p:nvPr/>
        </p:nvSpPr>
        <p:spPr>
          <a:xfrm rot="-2215">
            <a:off x="5062538" y="2596290"/>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5" name="Google Shape;4195;p68"/>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196" name="Google Shape;4196;p68"/>
          <p:cNvSpPr/>
          <p:nvPr/>
        </p:nvSpPr>
        <p:spPr>
          <a:xfrm rot="2215" flipH="1">
            <a:off x="1392663" y="3903962"/>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00"/>
        <p:cNvGrpSpPr/>
        <p:nvPr/>
      </p:nvGrpSpPr>
      <p:grpSpPr>
        <a:xfrm>
          <a:off x="0" y="0"/>
          <a:ext cx="0" cy="0"/>
          <a:chOff x="0" y="0"/>
          <a:chExt cx="0" cy="0"/>
        </a:xfrm>
      </p:grpSpPr>
      <p:sp>
        <p:nvSpPr>
          <p:cNvPr id="4201" name="Google Shape;4201;p6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202" name="Google Shape;4202;p69"/>
          <p:cNvPicPr preferRelativeResize="0"/>
          <p:nvPr/>
        </p:nvPicPr>
        <p:blipFill rotWithShape="1">
          <a:blip r:embed="rId3">
            <a:alphaModFix/>
          </a:blip>
          <a:srcRect l="24241" t="8921" r="25547" b="9975"/>
          <a:stretch/>
        </p:blipFill>
        <p:spPr>
          <a:xfrm>
            <a:off x="2214425" y="763775"/>
            <a:ext cx="4692950" cy="42636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06"/>
        <p:cNvGrpSpPr/>
        <p:nvPr/>
      </p:nvGrpSpPr>
      <p:grpSpPr>
        <a:xfrm>
          <a:off x="0" y="0"/>
          <a:ext cx="0" cy="0"/>
          <a:chOff x="0" y="0"/>
          <a:chExt cx="0" cy="0"/>
        </a:xfrm>
      </p:grpSpPr>
      <p:sp>
        <p:nvSpPr>
          <p:cNvPr id="4207" name="Google Shape;4207;p7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208" name="Google Shape;4208;p70"/>
          <p:cNvSpPr txBox="1">
            <a:spLocks noGrp="1"/>
          </p:cNvSpPr>
          <p:nvPr>
            <p:ph type="body" idx="1"/>
          </p:nvPr>
        </p:nvSpPr>
        <p:spPr>
          <a:xfrm>
            <a:off x="1376275" y="1321925"/>
            <a:ext cx="6634800" cy="255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2000"/>
              <a:t>Request submitted after 3pm CST will be processed the next business day</a:t>
            </a:r>
            <a:endParaRPr sz="2000"/>
          </a:p>
          <a:p>
            <a:pPr marL="676656" lvl="0" indent="-198628" algn="l" rtl="0">
              <a:lnSpc>
                <a:spcPct val="115000"/>
              </a:lnSpc>
              <a:spcBef>
                <a:spcPts val="1200"/>
              </a:spcBef>
              <a:spcAft>
                <a:spcPts val="0"/>
              </a:spcAft>
              <a:buSzPts val="1400"/>
              <a:buChar char="●"/>
            </a:pPr>
            <a:r>
              <a:rPr lang="en" b="1">
                <a:solidFill>
                  <a:schemeClr val="accent1"/>
                </a:solidFill>
              </a:rPr>
              <a:t>Allow two business days for processing </a:t>
            </a:r>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2"/>
        <p:cNvGrpSpPr/>
        <p:nvPr/>
      </p:nvGrpSpPr>
      <p:grpSpPr>
        <a:xfrm>
          <a:off x="0" y="0"/>
          <a:ext cx="0" cy="0"/>
          <a:chOff x="0" y="0"/>
          <a:chExt cx="0" cy="0"/>
        </a:xfrm>
      </p:grpSpPr>
      <p:sp>
        <p:nvSpPr>
          <p:cNvPr id="4213" name="Google Shape;4213;p71"/>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4214" name="Google Shape;4214;p71"/>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15" name="Google Shape;4215;p71"/>
          <p:cNvSpPr txBox="1">
            <a:spLocks noGrp="1"/>
          </p:cNvSpPr>
          <p:nvPr>
            <p:ph type="ctrTitle"/>
          </p:nvPr>
        </p:nvSpPr>
        <p:spPr>
          <a:xfrm>
            <a:off x="311700" y="1643525"/>
            <a:ext cx="4556700" cy="2132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600"/>
              <a:t>How to enroll in a Health Savings Brokerage Account (HSBA) </a:t>
            </a:r>
            <a:endParaRPr sz="3600"/>
          </a:p>
        </p:txBody>
      </p:sp>
      <p:sp>
        <p:nvSpPr>
          <p:cNvPr id="4216" name="Google Shape;4216;p71"/>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4217" name="Google Shape;4217;p71"/>
          <p:cNvPicPr preferRelativeResize="0"/>
          <p:nvPr/>
        </p:nvPicPr>
        <p:blipFill rotWithShape="1">
          <a:blip r:embed="rId3">
            <a:alphaModFix/>
          </a:blip>
          <a:srcRect l="13953" t="14941" r="50084" b="12809"/>
          <a:stretch/>
        </p:blipFill>
        <p:spPr>
          <a:xfrm>
            <a:off x="5303750" y="0"/>
            <a:ext cx="384024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5"/>
        <p:cNvGrpSpPr/>
        <p:nvPr/>
      </p:nvGrpSpPr>
      <p:grpSpPr>
        <a:xfrm>
          <a:off x="0" y="0"/>
          <a:ext cx="0" cy="0"/>
          <a:chOff x="0" y="0"/>
          <a:chExt cx="0" cy="0"/>
        </a:xfrm>
      </p:grpSpPr>
      <p:sp>
        <p:nvSpPr>
          <p:cNvPr id="4026" name="Google Shape;4026;p54"/>
          <p:cNvSpPr txBox="1">
            <a:spLocks noGrp="1"/>
          </p:cNvSpPr>
          <p:nvPr>
            <p:ph type="ctrTitle"/>
          </p:nvPr>
        </p:nvSpPr>
        <p:spPr>
          <a:xfrm>
            <a:off x="311700" y="1860176"/>
            <a:ext cx="4725600" cy="1410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Client name</a:t>
            </a:r>
            <a:endParaRPr/>
          </a:p>
        </p:txBody>
      </p:sp>
      <p:sp>
        <p:nvSpPr>
          <p:cNvPr id="4027" name="Google Shape;4027;p54"/>
          <p:cNvSpPr txBox="1">
            <a:spLocks noGrp="1"/>
          </p:cNvSpPr>
          <p:nvPr>
            <p:ph type="subTitle" idx="1"/>
          </p:nvPr>
        </p:nvSpPr>
        <p:spPr>
          <a:xfrm>
            <a:off x="311700" y="3370575"/>
            <a:ext cx="5139600" cy="51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started with HSA investments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21"/>
        <p:cNvGrpSpPr/>
        <p:nvPr/>
      </p:nvGrpSpPr>
      <p:grpSpPr>
        <a:xfrm>
          <a:off x="0" y="0"/>
          <a:ext cx="0" cy="0"/>
          <a:chOff x="0" y="0"/>
          <a:chExt cx="0" cy="0"/>
        </a:xfrm>
      </p:grpSpPr>
      <p:sp>
        <p:nvSpPr>
          <p:cNvPr id="4222" name="Google Shape;4222;p7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223" name="Google Shape;4223;p72"/>
          <p:cNvSpPr txBox="1">
            <a:spLocks noGrp="1"/>
          </p:cNvSpPr>
          <p:nvPr>
            <p:ph type="body" idx="1"/>
          </p:nvPr>
        </p:nvSpPr>
        <p:spPr>
          <a:xfrm>
            <a:off x="1376275" y="1321925"/>
            <a:ext cx="6634800" cy="255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2000"/>
              <a:t>Allows you to purchase and trade investment assets that aren’t available as standard investment options. </a:t>
            </a:r>
            <a:endParaRPr sz="2000"/>
          </a:p>
          <a:p>
            <a:pPr marL="676656" lvl="0" indent="-198628" algn="l" rtl="0">
              <a:lnSpc>
                <a:spcPct val="115000"/>
              </a:lnSpc>
              <a:spcBef>
                <a:spcPts val="2400"/>
              </a:spcBef>
              <a:spcAft>
                <a:spcPts val="0"/>
              </a:spcAft>
              <a:buSzPts val="1400"/>
              <a:buChar char="●"/>
            </a:pPr>
            <a:r>
              <a:rPr lang="en" b="1">
                <a:solidFill>
                  <a:schemeClr val="accent1"/>
                </a:solidFill>
              </a:rPr>
              <a:t>Stocks</a:t>
            </a:r>
            <a:endParaRPr>
              <a:solidFill>
                <a:schemeClr val="dk2"/>
              </a:solidFill>
            </a:endParaRPr>
          </a:p>
          <a:p>
            <a:pPr marL="676656" lvl="0" indent="-198628" algn="l" rtl="0">
              <a:lnSpc>
                <a:spcPct val="115000"/>
              </a:lnSpc>
              <a:spcBef>
                <a:spcPts val="1200"/>
              </a:spcBef>
              <a:spcAft>
                <a:spcPts val="0"/>
              </a:spcAft>
              <a:buSzPts val="1400"/>
              <a:buChar char="●"/>
            </a:pPr>
            <a:r>
              <a:rPr lang="en" b="1">
                <a:solidFill>
                  <a:schemeClr val="accent1"/>
                </a:solidFill>
              </a:rPr>
              <a:t>Bonds</a:t>
            </a:r>
            <a:endParaRPr>
              <a:solidFill>
                <a:schemeClr val="dk2"/>
              </a:solidFill>
            </a:endParaRPr>
          </a:p>
          <a:p>
            <a:pPr marL="676656" lvl="0" indent="-198628" algn="l" rtl="0">
              <a:lnSpc>
                <a:spcPct val="115000"/>
              </a:lnSpc>
              <a:spcBef>
                <a:spcPts val="1200"/>
              </a:spcBef>
              <a:spcAft>
                <a:spcPts val="0"/>
              </a:spcAft>
              <a:buSzPts val="1400"/>
              <a:buChar char="●"/>
            </a:pPr>
            <a:r>
              <a:rPr lang="en" b="1">
                <a:solidFill>
                  <a:schemeClr val="accent1"/>
                </a:solidFill>
              </a:rPr>
              <a:t>Mutual funds</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27"/>
        <p:cNvGrpSpPr/>
        <p:nvPr/>
      </p:nvGrpSpPr>
      <p:grpSpPr>
        <a:xfrm>
          <a:off x="0" y="0"/>
          <a:ext cx="0" cy="0"/>
          <a:chOff x="0" y="0"/>
          <a:chExt cx="0" cy="0"/>
        </a:xfrm>
      </p:grpSpPr>
      <p:sp>
        <p:nvSpPr>
          <p:cNvPr id="4228" name="Google Shape;4228;p73"/>
          <p:cNvSpPr/>
          <p:nvPr/>
        </p:nvSpPr>
        <p:spPr>
          <a:xfrm>
            <a:off x="570575" y="1938050"/>
            <a:ext cx="2517300" cy="14760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29" name="Google Shape;4229;p73"/>
          <p:cNvSpPr/>
          <p:nvPr/>
        </p:nvSpPr>
        <p:spPr>
          <a:xfrm>
            <a:off x="3313335" y="1938050"/>
            <a:ext cx="2517300" cy="14760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30" name="Google Shape;4230;p7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231" name="Google Shape;4231;p73"/>
          <p:cNvSpPr/>
          <p:nvPr/>
        </p:nvSpPr>
        <p:spPr>
          <a:xfrm>
            <a:off x="4415066" y="2170442"/>
            <a:ext cx="313800" cy="317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32" name="Google Shape;4232;p73"/>
          <p:cNvGrpSpPr/>
          <p:nvPr/>
        </p:nvGrpSpPr>
        <p:grpSpPr>
          <a:xfrm>
            <a:off x="4442364" y="2190721"/>
            <a:ext cx="259225" cy="261837"/>
            <a:chOff x="4833456" y="1968485"/>
            <a:chExt cx="512100" cy="512100"/>
          </a:xfrm>
        </p:grpSpPr>
        <p:sp>
          <p:nvSpPr>
            <p:cNvPr id="4233" name="Google Shape;4233;p73"/>
            <p:cNvSpPr/>
            <p:nvPr/>
          </p:nvSpPr>
          <p:spPr>
            <a:xfrm>
              <a:off x="4833456" y="1968485"/>
              <a:ext cx="512100"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p73"/>
            <p:cNvSpPr/>
            <p:nvPr/>
          </p:nvSpPr>
          <p:spPr>
            <a:xfrm>
              <a:off x="4941275" y="2179875"/>
              <a:ext cx="294350" cy="191950"/>
            </a:xfrm>
            <a:custGeom>
              <a:avLst/>
              <a:gdLst/>
              <a:ahLst/>
              <a:cxnLst/>
              <a:rect l="l" t="t" r="r" b="b"/>
              <a:pathLst>
                <a:path w="11774" h="7678" extrusionOk="0">
                  <a:moveTo>
                    <a:pt x="1164" y="0"/>
                  </a:moveTo>
                  <a:cubicBezTo>
                    <a:pt x="559" y="0"/>
                    <a:pt x="1" y="512"/>
                    <a:pt x="1" y="1163"/>
                  </a:cubicBezTo>
                  <a:lnTo>
                    <a:pt x="1" y="6514"/>
                  </a:lnTo>
                  <a:cubicBezTo>
                    <a:pt x="1" y="7166"/>
                    <a:pt x="559" y="7678"/>
                    <a:pt x="1164" y="7678"/>
                  </a:cubicBezTo>
                  <a:lnTo>
                    <a:pt x="4328" y="7678"/>
                  </a:lnTo>
                  <a:cubicBezTo>
                    <a:pt x="4514" y="7678"/>
                    <a:pt x="4654" y="7538"/>
                    <a:pt x="4654" y="7305"/>
                  </a:cubicBezTo>
                  <a:cubicBezTo>
                    <a:pt x="4654" y="7119"/>
                    <a:pt x="4514" y="6980"/>
                    <a:pt x="4328" y="6980"/>
                  </a:cubicBezTo>
                  <a:lnTo>
                    <a:pt x="1164" y="6980"/>
                  </a:lnTo>
                  <a:cubicBezTo>
                    <a:pt x="932" y="6980"/>
                    <a:pt x="745" y="6794"/>
                    <a:pt x="745" y="6514"/>
                  </a:cubicBezTo>
                  <a:lnTo>
                    <a:pt x="745" y="5351"/>
                  </a:lnTo>
                  <a:lnTo>
                    <a:pt x="4328" y="5351"/>
                  </a:lnTo>
                  <a:cubicBezTo>
                    <a:pt x="4514" y="5351"/>
                    <a:pt x="4654" y="5165"/>
                    <a:pt x="4654" y="4979"/>
                  </a:cubicBezTo>
                  <a:cubicBezTo>
                    <a:pt x="4654" y="4793"/>
                    <a:pt x="4514" y="4653"/>
                    <a:pt x="4328" y="4653"/>
                  </a:cubicBezTo>
                  <a:lnTo>
                    <a:pt x="745" y="4653"/>
                  </a:lnTo>
                  <a:lnTo>
                    <a:pt x="745" y="3025"/>
                  </a:lnTo>
                  <a:lnTo>
                    <a:pt x="8795" y="3025"/>
                  </a:lnTo>
                  <a:cubicBezTo>
                    <a:pt x="8981" y="3025"/>
                    <a:pt x="9168" y="2838"/>
                    <a:pt x="9168" y="2652"/>
                  </a:cubicBezTo>
                  <a:cubicBezTo>
                    <a:pt x="9168" y="2466"/>
                    <a:pt x="8981" y="2327"/>
                    <a:pt x="8795" y="2327"/>
                  </a:cubicBezTo>
                  <a:lnTo>
                    <a:pt x="745" y="2327"/>
                  </a:lnTo>
                  <a:lnTo>
                    <a:pt x="745" y="1163"/>
                  </a:lnTo>
                  <a:cubicBezTo>
                    <a:pt x="745" y="884"/>
                    <a:pt x="932" y="698"/>
                    <a:pt x="1164" y="698"/>
                  </a:cubicBezTo>
                  <a:lnTo>
                    <a:pt x="11448" y="698"/>
                  </a:lnTo>
                  <a:cubicBezTo>
                    <a:pt x="11634" y="698"/>
                    <a:pt x="11773" y="512"/>
                    <a:pt x="11773" y="326"/>
                  </a:cubicBezTo>
                  <a:cubicBezTo>
                    <a:pt x="11773" y="140"/>
                    <a:pt x="11634" y="0"/>
                    <a:pt x="114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p73"/>
            <p:cNvSpPr/>
            <p:nvPr/>
          </p:nvSpPr>
          <p:spPr>
            <a:xfrm>
              <a:off x="5009925" y="2049575"/>
              <a:ext cx="158225" cy="108200"/>
            </a:xfrm>
            <a:custGeom>
              <a:avLst/>
              <a:gdLst/>
              <a:ahLst/>
              <a:cxnLst/>
              <a:rect l="l" t="t" r="r" b="b"/>
              <a:pathLst>
                <a:path w="6329" h="4328" extrusionOk="0">
                  <a:moveTo>
                    <a:pt x="3164" y="1"/>
                  </a:moveTo>
                  <a:cubicBezTo>
                    <a:pt x="1396" y="1"/>
                    <a:pt x="0" y="1396"/>
                    <a:pt x="0" y="3165"/>
                  </a:cubicBezTo>
                  <a:lnTo>
                    <a:pt x="0" y="4002"/>
                  </a:lnTo>
                  <a:cubicBezTo>
                    <a:pt x="0" y="4188"/>
                    <a:pt x="140" y="4328"/>
                    <a:pt x="326" y="4328"/>
                  </a:cubicBezTo>
                  <a:cubicBezTo>
                    <a:pt x="512" y="4328"/>
                    <a:pt x="698" y="4188"/>
                    <a:pt x="698" y="4002"/>
                  </a:cubicBezTo>
                  <a:lnTo>
                    <a:pt x="698" y="3165"/>
                  </a:lnTo>
                  <a:cubicBezTo>
                    <a:pt x="698" y="1815"/>
                    <a:pt x="1815" y="698"/>
                    <a:pt x="3164" y="698"/>
                  </a:cubicBezTo>
                  <a:cubicBezTo>
                    <a:pt x="4514" y="698"/>
                    <a:pt x="5631" y="1815"/>
                    <a:pt x="5631" y="3165"/>
                  </a:cubicBezTo>
                  <a:lnTo>
                    <a:pt x="5631" y="3909"/>
                  </a:lnTo>
                  <a:cubicBezTo>
                    <a:pt x="5631" y="4095"/>
                    <a:pt x="5770" y="4281"/>
                    <a:pt x="6003" y="4281"/>
                  </a:cubicBezTo>
                  <a:cubicBezTo>
                    <a:pt x="6189" y="4281"/>
                    <a:pt x="6329" y="4095"/>
                    <a:pt x="6329" y="3909"/>
                  </a:cubicBezTo>
                  <a:lnTo>
                    <a:pt x="6329" y="3165"/>
                  </a:lnTo>
                  <a:cubicBezTo>
                    <a:pt x="6329" y="1396"/>
                    <a:pt x="4933" y="1"/>
                    <a:pt x="31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73"/>
            <p:cNvSpPr/>
            <p:nvPr/>
          </p:nvSpPr>
          <p:spPr>
            <a:xfrm>
              <a:off x="5100650" y="2255175"/>
              <a:ext cx="153575" cy="113175"/>
            </a:xfrm>
            <a:custGeom>
              <a:avLst/>
              <a:gdLst/>
              <a:ahLst/>
              <a:cxnLst/>
              <a:rect l="l" t="t" r="r" b="b"/>
              <a:pathLst>
                <a:path w="6143" h="4527" extrusionOk="0">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37" name="Google Shape;4237;p73"/>
          <p:cNvSpPr/>
          <p:nvPr/>
        </p:nvSpPr>
        <p:spPr>
          <a:xfrm>
            <a:off x="1662906" y="2170442"/>
            <a:ext cx="313800" cy="3171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p73"/>
          <p:cNvSpPr/>
          <p:nvPr/>
        </p:nvSpPr>
        <p:spPr>
          <a:xfrm>
            <a:off x="1690613" y="2198551"/>
            <a:ext cx="257700" cy="26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73"/>
          <p:cNvSpPr txBox="1">
            <a:spLocks noGrp="1"/>
          </p:cNvSpPr>
          <p:nvPr>
            <p:ph type="body" idx="1"/>
          </p:nvPr>
        </p:nvSpPr>
        <p:spPr>
          <a:xfrm>
            <a:off x="694009" y="2521948"/>
            <a:ext cx="2270400" cy="7293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00000"/>
              </a:lnSpc>
              <a:spcBef>
                <a:spcPts val="2400"/>
              </a:spcBef>
              <a:spcAft>
                <a:spcPts val="0"/>
              </a:spcAft>
              <a:buSzPts val="1600"/>
              <a:buNone/>
            </a:pPr>
            <a:r>
              <a:rPr lang="en" sz="1400">
                <a:latin typeface="Inter ExtraBold"/>
                <a:ea typeface="Inter ExtraBold"/>
                <a:cs typeface="Inter ExtraBold"/>
                <a:sym typeface="Inter ExtraBold"/>
              </a:rPr>
              <a:t>Establish your investment threshold.</a:t>
            </a:r>
            <a:endParaRPr sz="1400">
              <a:latin typeface="Inter ExtraBold"/>
              <a:ea typeface="Inter ExtraBold"/>
              <a:cs typeface="Inter ExtraBold"/>
              <a:sym typeface="Inter ExtraBold"/>
            </a:endParaRPr>
          </a:p>
          <a:p>
            <a:pPr marL="0" lvl="0" indent="0" algn="l" rtl="0">
              <a:lnSpc>
                <a:spcPct val="100000"/>
              </a:lnSpc>
              <a:spcBef>
                <a:spcPts val="0"/>
              </a:spcBef>
              <a:spcAft>
                <a:spcPts val="1200"/>
              </a:spcAft>
              <a:buSzPts val="1600"/>
              <a:buNone/>
            </a:pPr>
            <a:endParaRPr/>
          </a:p>
        </p:txBody>
      </p:sp>
      <p:sp>
        <p:nvSpPr>
          <p:cNvPr id="4240" name="Google Shape;4240;p73"/>
          <p:cNvSpPr txBox="1">
            <a:spLocks noGrp="1"/>
          </p:cNvSpPr>
          <p:nvPr>
            <p:ph type="body" idx="2"/>
          </p:nvPr>
        </p:nvSpPr>
        <p:spPr>
          <a:xfrm>
            <a:off x="3436770" y="2521948"/>
            <a:ext cx="2270400" cy="7293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00000"/>
              </a:lnSpc>
              <a:spcBef>
                <a:spcPts val="2400"/>
              </a:spcBef>
              <a:spcAft>
                <a:spcPts val="0"/>
              </a:spcAft>
              <a:buSzPts val="1600"/>
              <a:buNone/>
            </a:pPr>
            <a:r>
              <a:rPr lang="en" sz="1400">
                <a:latin typeface="Inter ExtraBold"/>
                <a:ea typeface="Inter ExtraBold"/>
                <a:cs typeface="Inter ExtraBold"/>
                <a:sym typeface="Inter ExtraBold"/>
              </a:rPr>
              <a:t>Choose your investment allocations </a:t>
            </a:r>
            <a:endParaRPr sz="1400">
              <a:latin typeface="Inter ExtraBold"/>
              <a:ea typeface="Inter ExtraBold"/>
              <a:cs typeface="Inter ExtraBold"/>
              <a:sym typeface="Inter ExtraBold"/>
            </a:endParaRPr>
          </a:p>
          <a:p>
            <a:pPr marL="0" lvl="0" indent="0" algn="l" rtl="0">
              <a:lnSpc>
                <a:spcPct val="100000"/>
              </a:lnSpc>
              <a:spcBef>
                <a:spcPts val="0"/>
              </a:spcBef>
              <a:spcAft>
                <a:spcPts val="1200"/>
              </a:spcAft>
              <a:buSzPts val="1600"/>
              <a:buNone/>
            </a:pPr>
            <a:endParaRPr/>
          </a:p>
        </p:txBody>
      </p:sp>
      <p:grpSp>
        <p:nvGrpSpPr>
          <p:cNvPr id="4241" name="Google Shape;4241;p73"/>
          <p:cNvGrpSpPr/>
          <p:nvPr/>
        </p:nvGrpSpPr>
        <p:grpSpPr>
          <a:xfrm>
            <a:off x="1722700" y="2229418"/>
            <a:ext cx="193904" cy="199042"/>
            <a:chOff x="2949625" y="1046925"/>
            <a:chExt cx="98850" cy="102225"/>
          </a:xfrm>
        </p:grpSpPr>
        <p:sp>
          <p:nvSpPr>
            <p:cNvPr id="4242" name="Google Shape;4242;p7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p7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p7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p7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p7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p7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p7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p7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7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p7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52" name="Google Shape;4252;p73"/>
          <p:cNvSpPr/>
          <p:nvPr/>
        </p:nvSpPr>
        <p:spPr>
          <a:xfrm>
            <a:off x="6056101" y="1938050"/>
            <a:ext cx="2517300" cy="14760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53" name="Google Shape;4253;p73"/>
          <p:cNvSpPr/>
          <p:nvPr/>
        </p:nvSpPr>
        <p:spPr>
          <a:xfrm>
            <a:off x="7157832" y="2170442"/>
            <a:ext cx="313800" cy="3171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54" name="Google Shape;4254;p73"/>
          <p:cNvGrpSpPr/>
          <p:nvPr/>
        </p:nvGrpSpPr>
        <p:grpSpPr>
          <a:xfrm>
            <a:off x="7185361" y="2184121"/>
            <a:ext cx="259225" cy="261837"/>
            <a:chOff x="4833456" y="1968485"/>
            <a:chExt cx="512100" cy="512100"/>
          </a:xfrm>
        </p:grpSpPr>
        <p:sp>
          <p:nvSpPr>
            <p:cNvPr id="4255" name="Google Shape;4255;p73"/>
            <p:cNvSpPr/>
            <p:nvPr/>
          </p:nvSpPr>
          <p:spPr>
            <a:xfrm>
              <a:off x="4833456" y="1968485"/>
              <a:ext cx="512100"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6" name="Google Shape;4256;p73"/>
            <p:cNvSpPr/>
            <p:nvPr/>
          </p:nvSpPr>
          <p:spPr>
            <a:xfrm rot="549321">
              <a:off x="4921261" y="2029988"/>
              <a:ext cx="336469" cy="389086"/>
            </a:xfrm>
            <a:custGeom>
              <a:avLst/>
              <a:gdLst/>
              <a:ahLst/>
              <a:cxnLst/>
              <a:rect l="l" t="t" r="r" b="b"/>
              <a:pathLst>
                <a:path w="6143" h="4527" extrusionOk="0">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57" name="Google Shape;4257;p73"/>
          <p:cNvSpPr txBox="1">
            <a:spLocks noGrp="1"/>
          </p:cNvSpPr>
          <p:nvPr>
            <p:ph type="body" idx="2"/>
          </p:nvPr>
        </p:nvSpPr>
        <p:spPr>
          <a:xfrm>
            <a:off x="6179536" y="2521948"/>
            <a:ext cx="2270400" cy="7293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00000"/>
              </a:lnSpc>
              <a:spcBef>
                <a:spcPts val="2400"/>
              </a:spcBef>
              <a:spcAft>
                <a:spcPts val="0"/>
              </a:spcAft>
              <a:buSzPts val="1600"/>
              <a:buNone/>
            </a:pPr>
            <a:r>
              <a:rPr lang="en">
                <a:latin typeface="Inter ExtraBold"/>
                <a:ea typeface="Inter ExtraBold"/>
                <a:cs typeface="Inter ExtraBold"/>
                <a:sym typeface="Inter ExtraBold"/>
              </a:rPr>
              <a:t>Complete one standard investment transaction</a:t>
            </a:r>
            <a:endParaRPr sz="1400">
              <a:latin typeface="Inter ExtraBold"/>
              <a:ea typeface="Inter ExtraBold"/>
              <a:cs typeface="Inter ExtraBold"/>
              <a:sym typeface="Inter ExtraBold"/>
            </a:endParaRPr>
          </a:p>
          <a:p>
            <a:pPr marL="0" lvl="0" indent="0" algn="l" rtl="0">
              <a:lnSpc>
                <a:spcPct val="100000"/>
              </a:lnSpc>
              <a:spcBef>
                <a:spcPts val="0"/>
              </a:spcBef>
              <a:spcAft>
                <a:spcPts val="1200"/>
              </a:spcAft>
              <a:buSzPts val="16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61"/>
        <p:cNvGrpSpPr/>
        <p:nvPr/>
      </p:nvGrpSpPr>
      <p:grpSpPr>
        <a:xfrm>
          <a:off x="0" y="0"/>
          <a:ext cx="0" cy="0"/>
          <a:chOff x="0" y="0"/>
          <a:chExt cx="0" cy="0"/>
        </a:xfrm>
      </p:grpSpPr>
      <p:sp>
        <p:nvSpPr>
          <p:cNvPr id="4262" name="Google Shape;4262;p7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263" name="Google Shape;4263;p74"/>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264" name="Google Shape;4264;p74"/>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74"/>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66" name="Google Shape;4266;p74"/>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67" name="Google Shape;4267;p74"/>
          <p:cNvPicPr preferRelativeResize="0"/>
          <p:nvPr/>
        </p:nvPicPr>
        <p:blipFill rotWithShape="1">
          <a:blip r:embed="rId4">
            <a:alphaModFix/>
          </a:blip>
          <a:srcRect b="12891"/>
          <a:stretch/>
        </p:blipFill>
        <p:spPr>
          <a:xfrm>
            <a:off x="2020325" y="1045350"/>
            <a:ext cx="5109650" cy="3809675"/>
          </a:xfrm>
          <a:prstGeom prst="rect">
            <a:avLst/>
          </a:prstGeom>
          <a:noFill/>
          <a:ln>
            <a:noFill/>
          </a:ln>
          <a:effectLst>
            <a:outerShdw blurRad="57150" dist="19050" dir="5400000" algn="bl" rotWithShape="0">
              <a:srgbClr val="000000">
                <a:alpha val="50000"/>
              </a:srgbClr>
            </a:outerShdw>
          </a:effectLst>
        </p:spPr>
      </p:pic>
      <p:sp>
        <p:nvSpPr>
          <p:cNvPr id="4268" name="Google Shape;4268;p74"/>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74"/>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70" name="Google Shape;4270;p74"/>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71" name="Google Shape;4271;p74"/>
          <p:cNvPicPr preferRelativeResize="0"/>
          <p:nvPr/>
        </p:nvPicPr>
        <p:blipFill rotWithShape="1">
          <a:blip r:embed="rId5">
            <a:alphaModFix/>
          </a:blip>
          <a:srcRect l="25114" t="35912" r="25777" b="18738"/>
          <a:stretch/>
        </p:blipFill>
        <p:spPr>
          <a:xfrm>
            <a:off x="2038366" y="1848549"/>
            <a:ext cx="5050938" cy="2377034"/>
          </a:xfrm>
          <a:prstGeom prst="rect">
            <a:avLst/>
          </a:prstGeom>
          <a:noFill/>
          <a:ln>
            <a:noFill/>
          </a:ln>
        </p:spPr>
      </p:pic>
      <p:sp>
        <p:nvSpPr>
          <p:cNvPr id="4272" name="Google Shape;4272;p74"/>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4"/>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77"/>
        <p:cNvGrpSpPr/>
        <p:nvPr/>
      </p:nvGrpSpPr>
      <p:grpSpPr>
        <a:xfrm>
          <a:off x="0" y="0"/>
          <a:ext cx="0" cy="0"/>
          <a:chOff x="0" y="0"/>
          <a:chExt cx="0" cy="0"/>
        </a:xfrm>
      </p:grpSpPr>
      <p:sp>
        <p:nvSpPr>
          <p:cNvPr id="4278" name="Google Shape;4278;p75"/>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279" name="Google Shape;4279;p75"/>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280" name="Google Shape;4280;p75"/>
          <p:cNvSpPr/>
          <p:nvPr/>
        </p:nvSpPr>
        <p:spPr>
          <a:xfrm rot="10800000" flipH="1">
            <a:off x="6658788" y="441902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5"/>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85"/>
        <p:cNvGrpSpPr/>
        <p:nvPr/>
      </p:nvGrpSpPr>
      <p:grpSpPr>
        <a:xfrm>
          <a:off x="0" y="0"/>
          <a:ext cx="0" cy="0"/>
          <a:chOff x="0" y="0"/>
          <a:chExt cx="0" cy="0"/>
        </a:xfrm>
      </p:grpSpPr>
      <p:sp>
        <p:nvSpPr>
          <p:cNvPr id="4286" name="Google Shape;4286;p76"/>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a:p>
        </p:txBody>
      </p:sp>
      <p:pic>
        <p:nvPicPr>
          <p:cNvPr id="4287" name="Google Shape;4287;p76"/>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288" name="Google Shape;4288;p76"/>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89" name="Google Shape;4289;p76"/>
          <p:cNvSpPr/>
          <p:nvPr/>
        </p:nvSpPr>
        <p:spPr>
          <a:xfrm>
            <a:off x="2367600" y="1751700"/>
            <a:ext cx="4415100" cy="153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90" name="Google Shape;4290;p76"/>
          <p:cNvPicPr preferRelativeResize="0"/>
          <p:nvPr/>
        </p:nvPicPr>
        <p:blipFill rotWithShape="1">
          <a:blip r:embed="rId4">
            <a:alphaModFix/>
          </a:blip>
          <a:srcRect l="18534" t="27441" r="21093" b="19907"/>
          <a:stretch/>
        </p:blipFill>
        <p:spPr>
          <a:xfrm>
            <a:off x="2388900" y="1222750"/>
            <a:ext cx="4366199" cy="3681376"/>
          </a:xfrm>
          <a:prstGeom prst="rect">
            <a:avLst/>
          </a:prstGeom>
          <a:noFill/>
          <a:ln>
            <a:noFill/>
          </a:ln>
        </p:spPr>
      </p:pic>
      <p:sp>
        <p:nvSpPr>
          <p:cNvPr id="4291" name="Google Shape;4291;p76"/>
          <p:cNvSpPr/>
          <p:nvPr/>
        </p:nvSpPr>
        <p:spPr>
          <a:xfrm>
            <a:off x="2348825" y="3494900"/>
            <a:ext cx="4476600" cy="15063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92" name="Google Shape;4292;p76"/>
          <p:cNvPicPr preferRelativeResize="0"/>
          <p:nvPr/>
        </p:nvPicPr>
        <p:blipFill rotWithShape="1">
          <a:blip r:embed="rId5">
            <a:alphaModFix/>
          </a:blip>
          <a:srcRect t="2171" b="-9"/>
          <a:stretch/>
        </p:blipFill>
        <p:spPr>
          <a:xfrm>
            <a:off x="2258225" y="808725"/>
            <a:ext cx="4642624" cy="3039450"/>
          </a:xfrm>
          <a:prstGeom prst="rect">
            <a:avLst/>
          </a:prstGeom>
          <a:noFill/>
          <a:ln>
            <a:noFill/>
          </a:ln>
        </p:spPr>
      </p:pic>
      <p:sp>
        <p:nvSpPr>
          <p:cNvPr id="4293" name="Google Shape;4293;p76"/>
          <p:cNvSpPr/>
          <p:nvPr/>
        </p:nvSpPr>
        <p:spPr>
          <a:xfrm rot="10800000" flipH="1">
            <a:off x="6755238" y="118567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97"/>
        <p:cNvGrpSpPr/>
        <p:nvPr/>
      </p:nvGrpSpPr>
      <p:grpSpPr>
        <a:xfrm>
          <a:off x="0" y="0"/>
          <a:ext cx="0" cy="0"/>
          <a:chOff x="0" y="0"/>
          <a:chExt cx="0" cy="0"/>
        </a:xfrm>
      </p:grpSpPr>
      <p:pic>
        <p:nvPicPr>
          <p:cNvPr id="4298" name="Google Shape;4298;p77"/>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299" name="Google Shape;4299;p77"/>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00" name="Google Shape;4300;p77"/>
          <p:cNvSpPr/>
          <p:nvPr/>
        </p:nvSpPr>
        <p:spPr>
          <a:xfrm>
            <a:off x="2367600" y="1751700"/>
            <a:ext cx="4415100" cy="153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01" name="Google Shape;4301;p77"/>
          <p:cNvPicPr preferRelativeResize="0"/>
          <p:nvPr/>
        </p:nvPicPr>
        <p:blipFill rotWithShape="1">
          <a:blip r:embed="rId4">
            <a:alphaModFix/>
          </a:blip>
          <a:srcRect l="18534" t="27441" r="21093" b="19907"/>
          <a:stretch/>
        </p:blipFill>
        <p:spPr>
          <a:xfrm>
            <a:off x="2388900" y="1222750"/>
            <a:ext cx="4366199" cy="3681376"/>
          </a:xfrm>
          <a:prstGeom prst="rect">
            <a:avLst/>
          </a:prstGeom>
          <a:noFill/>
          <a:ln>
            <a:noFill/>
          </a:ln>
        </p:spPr>
      </p:pic>
      <p:sp>
        <p:nvSpPr>
          <p:cNvPr id="4302" name="Google Shape;4302;p77"/>
          <p:cNvSpPr/>
          <p:nvPr/>
        </p:nvSpPr>
        <p:spPr>
          <a:xfrm>
            <a:off x="2348825" y="3494900"/>
            <a:ext cx="4476600" cy="15063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03" name="Google Shape;4303;p77"/>
          <p:cNvPicPr preferRelativeResize="0"/>
          <p:nvPr/>
        </p:nvPicPr>
        <p:blipFill rotWithShape="1">
          <a:blip r:embed="rId5">
            <a:alphaModFix/>
          </a:blip>
          <a:srcRect t="2171" b="-9"/>
          <a:stretch/>
        </p:blipFill>
        <p:spPr>
          <a:xfrm>
            <a:off x="2258225" y="808725"/>
            <a:ext cx="4642624" cy="3039450"/>
          </a:xfrm>
          <a:prstGeom prst="rect">
            <a:avLst/>
          </a:prstGeom>
          <a:noFill/>
          <a:ln>
            <a:noFill/>
          </a:ln>
        </p:spPr>
      </p:pic>
      <p:sp>
        <p:nvSpPr>
          <p:cNvPr id="4304" name="Google Shape;4304;p7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305" name="Google Shape;4305;p77"/>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06" name="Google Shape;4306;p77"/>
          <p:cNvSpPr/>
          <p:nvPr/>
        </p:nvSpPr>
        <p:spPr>
          <a:xfrm>
            <a:off x="2348825" y="3494900"/>
            <a:ext cx="4476600" cy="15063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07" name="Google Shape;4307;p77"/>
          <p:cNvSpPr/>
          <p:nvPr/>
        </p:nvSpPr>
        <p:spPr>
          <a:xfrm>
            <a:off x="2210750" y="753350"/>
            <a:ext cx="4721400" cy="42741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08" name="Google Shape;4308;p77"/>
          <p:cNvPicPr preferRelativeResize="0"/>
          <p:nvPr/>
        </p:nvPicPr>
        <p:blipFill rotWithShape="1">
          <a:blip r:embed="rId6">
            <a:alphaModFix/>
          </a:blip>
          <a:srcRect b="3772"/>
          <a:stretch/>
        </p:blipFill>
        <p:spPr>
          <a:xfrm>
            <a:off x="3048000" y="1063550"/>
            <a:ext cx="3194350" cy="2266951"/>
          </a:xfrm>
          <a:prstGeom prst="rect">
            <a:avLst/>
          </a:prstGeom>
          <a:noFill/>
          <a:ln>
            <a:noFill/>
          </a:ln>
          <a:effectLst>
            <a:outerShdw blurRad="57150" dist="19050" dir="5400000" algn="bl" rotWithShape="0">
              <a:srgbClr val="000000">
                <a:alpha val="50000"/>
              </a:srgbClr>
            </a:outerShdw>
          </a:effectLst>
        </p:spPr>
      </p:pic>
      <p:sp>
        <p:nvSpPr>
          <p:cNvPr id="4309" name="Google Shape;4309;p77"/>
          <p:cNvSpPr/>
          <p:nvPr/>
        </p:nvSpPr>
        <p:spPr>
          <a:xfrm rot="10800000" flipH="1">
            <a:off x="6163113" y="292197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78"/>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4315" name="Google Shape;4315;p78"/>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16" name="Google Shape;4316;p78"/>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317" name="Google Shape;4317;p78"/>
          <p:cNvPicPr preferRelativeResize="0"/>
          <p:nvPr/>
        </p:nvPicPr>
        <p:blipFill rotWithShape="1">
          <a:blip r:embed="rId3">
            <a:alphaModFix/>
          </a:blip>
          <a:srcRect t="6219" b="9740"/>
          <a:stretch/>
        </p:blipFill>
        <p:spPr>
          <a:xfrm>
            <a:off x="5064875" y="0"/>
            <a:ext cx="4079125" cy="5143501"/>
          </a:xfrm>
          <a:prstGeom prst="rect">
            <a:avLst/>
          </a:prstGeom>
          <a:noFill/>
          <a:ln>
            <a:noFill/>
          </a:ln>
        </p:spPr>
      </p:pic>
      <p:sp>
        <p:nvSpPr>
          <p:cNvPr id="4318" name="Google Shape;4318;p78"/>
          <p:cNvSpPr txBox="1">
            <a:spLocks noGrp="1"/>
          </p:cNvSpPr>
          <p:nvPr>
            <p:ph type="ctrTitle"/>
          </p:nvPr>
        </p:nvSpPr>
        <p:spPr>
          <a:xfrm>
            <a:off x="311700" y="1643525"/>
            <a:ext cx="4556700" cy="2610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3600"/>
              <a:t>How to utilize the HSA planner</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22"/>
        <p:cNvGrpSpPr/>
        <p:nvPr/>
      </p:nvGrpSpPr>
      <p:grpSpPr>
        <a:xfrm>
          <a:off x="0" y="0"/>
          <a:ext cx="0" cy="0"/>
          <a:chOff x="0" y="0"/>
          <a:chExt cx="0" cy="0"/>
        </a:xfrm>
      </p:grpSpPr>
      <p:sp>
        <p:nvSpPr>
          <p:cNvPr id="4323" name="Google Shape;4323;p7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324" name="Google Shape;4324;p79"/>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25" name="Google Shape;4325;p79"/>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9"/>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27" name="Google Shape;4327;p79"/>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28" name="Google Shape;4328;p79"/>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9"/>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30" name="Google Shape;4330;p79"/>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31" name="Google Shape;4331;p79"/>
          <p:cNvPicPr preferRelativeResize="0"/>
          <p:nvPr/>
        </p:nvPicPr>
        <p:blipFill rotWithShape="1">
          <a:blip r:embed="rId4">
            <a:alphaModFix/>
          </a:blip>
          <a:srcRect l="25114" t="35912" r="25777" b="18738"/>
          <a:stretch/>
        </p:blipFill>
        <p:spPr>
          <a:xfrm>
            <a:off x="2038366" y="1848549"/>
            <a:ext cx="5050938" cy="2377034"/>
          </a:xfrm>
          <a:prstGeom prst="rect">
            <a:avLst/>
          </a:prstGeom>
          <a:noFill/>
          <a:ln>
            <a:noFill/>
          </a:ln>
        </p:spPr>
      </p:pic>
      <p:sp>
        <p:nvSpPr>
          <p:cNvPr id="4332" name="Google Shape;4332;p79"/>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9"/>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34" name="Google Shape;4334;p79"/>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dist="19050" dir="5400000" algn="bl" rotWithShape="0">
              <a:srgbClr val="000000">
                <a:alpha val="50000"/>
              </a:srgbClr>
            </a:outerShdw>
          </a:effectLst>
        </p:spPr>
      </p:pic>
      <p:sp>
        <p:nvSpPr>
          <p:cNvPr id="4335" name="Google Shape;4335;p79"/>
          <p:cNvSpPr/>
          <p:nvPr/>
        </p:nvSpPr>
        <p:spPr>
          <a:xfrm rot="10800000" flipH="1">
            <a:off x="3895213" y="364205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39"/>
        <p:cNvGrpSpPr/>
        <p:nvPr/>
      </p:nvGrpSpPr>
      <p:grpSpPr>
        <a:xfrm>
          <a:off x="0" y="0"/>
          <a:ext cx="0" cy="0"/>
          <a:chOff x="0" y="0"/>
          <a:chExt cx="0" cy="0"/>
        </a:xfrm>
      </p:grpSpPr>
      <p:sp>
        <p:nvSpPr>
          <p:cNvPr id="4340" name="Google Shape;4340;p8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341" name="Google Shape;4341;p80"/>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42" name="Google Shape;4342;p80"/>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80"/>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44" name="Google Shape;4344;p80"/>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45" name="Google Shape;4345;p80"/>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80"/>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47" name="Google Shape;4347;p80"/>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48" name="Google Shape;4348;p80"/>
          <p:cNvPicPr preferRelativeResize="0"/>
          <p:nvPr/>
        </p:nvPicPr>
        <p:blipFill rotWithShape="1">
          <a:blip r:embed="rId4">
            <a:alphaModFix/>
          </a:blip>
          <a:srcRect l="25114" t="35912" r="25777" b="18738"/>
          <a:stretch/>
        </p:blipFill>
        <p:spPr>
          <a:xfrm>
            <a:off x="2038366" y="1848549"/>
            <a:ext cx="5050938" cy="2377034"/>
          </a:xfrm>
          <a:prstGeom prst="rect">
            <a:avLst/>
          </a:prstGeom>
          <a:noFill/>
          <a:ln>
            <a:noFill/>
          </a:ln>
        </p:spPr>
      </p:pic>
      <p:sp>
        <p:nvSpPr>
          <p:cNvPr id="4349" name="Google Shape;4349;p80"/>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80"/>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51" name="Google Shape;4351;p80"/>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dist="19050" dir="5400000" algn="bl" rotWithShape="0">
              <a:srgbClr val="000000">
                <a:alpha val="50000"/>
              </a:srgbClr>
            </a:outerShdw>
          </a:effectLst>
        </p:spPr>
      </p:pic>
      <p:sp>
        <p:nvSpPr>
          <p:cNvPr id="4352" name="Google Shape;4352;p80"/>
          <p:cNvSpPr/>
          <p:nvPr/>
        </p:nvSpPr>
        <p:spPr>
          <a:xfrm rot="2215" flipH="1">
            <a:off x="1182388" y="3674615"/>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56"/>
        <p:cNvGrpSpPr/>
        <p:nvPr/>
      </p:nvGrpSpPr>
      <p:grpSpPr>
        <a:xfrm>
          <a:off x="0" y="0"/>
          <a:ext cx="0" cy="0"/>
          <a:chOff x="0" y="0"/>
          <a:chExt cx="0" cy="0"/>
        </a:xfrm>
      </p:grpSpPr>
      <p:sp>
        <p:nvSpPr>
          <p:cNvPr id="4357" name="Google Shape;4357;p8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358" name="Google Shape;4358;p81"/>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59" name="Google Shape;4359;p81"/>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81"/>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61" name="Google Shape;4361;p81"/>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62" name="Google Shape;4362;p81"/>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81"/>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64" name="Google Shape;4364;p81"/>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65" name="Google Shape;4365;p81"/>
          <p:cNvPicPr preferRelativeResize="0"/>
          <p:nvPr/>
        </p:nvPicPr>
        <p:blipFill rotWithShape="1">
          <a:blip r:embed="rId4">
            <a:alphaModFix/>
          </a:blip>
          <a:srcRect l="25114" t="35912" r="25777" b="18738"/>
          <a:stretch/>
        </p:blipFill>
        <p:spPr>
          <a:xfrm>
            <a:off x="2038366" y="1848549"/>
            <a:ext cx="5050938" cy="2377034"/>
          </a:xfrm>
          <a:prstGeom prst="rect">
            <a:avLst/>
          </a:prstGeom>
          <a:noFill/>
          <a:ln>
            <a:noFill/>
          </a:ln>
        </p:spPr>
      </p:pic>
      <p:sp>
        <p:nvSpPr>
          <p:cNvPr id="4366" name="Google Shape;4366;p81"/>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81"/>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68" name="Google Shape;4368;p81"/>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dist="19050" dir="5400000" algn="bl" rotWithShape="0">
              <a:srgbClr val="000000">
                <a:alpha val="50000"/>
              </a:srgbClr>
            </a:outerShdw>
          </a:effectLst>
        </p:spPr>
      </p:pic>
      <p:pic>
        <p:nvPicPr>
          <p:cNvPr id="4369" name="Google Shape;4369;p81"/>
          <p:cNvPicPr preferRelativeResize="0"/>
          <p:nvPr/>
        </p:nvPicPr>
        <p:blipFill rotWithShape="1">
          <a:blip r:embed="rId6">
            <a:alphaModFix/>
          </a:blip>
          <a:srcRect b="-19075"/>
          <a:stretch/>
        </p:blipFill>
        <p:spPr>
          <a:xfrm>
            <a:off x="1915575" y="1139375"/>
            <a:ext cx="5319150" cy="3836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1"/>
        <p:cNvGrpSpPr/>
        <p:nvPr/>
      </p:nvGrpSpPr>
      <p:grpSpPr>
        <a:xfrm>
          <a:off x="0" y="0"/>
          <a:ext cx="0" cy="0"/>
          <a:chOff x="0" y="0"/>
          <a:chExt cx="0" cy="0"/>
        </a:xfrm>
      </p:grpSpPr>
      <p:grpSp>
        <p:nvGrpSpPr>
          <p:cNvPr id="4032" name="Google Shape;4032;p55"/>
          <p:cNvGrpSpPr/>
          <p:nvPr/>
        </p:nvGrpSpPr>
        <p:grpSpPr>
          <a:xfrm>
            <a:off x="5057050" y="1154716"/>
            <a:ext cx="2781000" cy="576915"/>
            <a:chOff x="5535272" y="980684"/>
            <a:chExt cx="2781000" cy="824400"/>
          </a:xfrm>
        </p:grpSpPr>
        <p:sp>
          <p:nvSpPr>
            <p:cNvPr id="4033" name="Google Shape;4033;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HSA investments in your online account</a:t>
              </a:r>
              <a:endParaRPr sz="1000">
                <a:solidFill>
                  <a:schemeClr val="dk1"/>
                </a:solidFill>
                <a:latin typeface="Inter ExtraBold"/>
                <a:ea typeface="Inter ExtraBold"/>
                <a:cs typeface="Inter ExtraBold"/>
                <a:sym typeface="Inter ExtraBold"/>
              </a:endParaRPr>
            </a:p>
          </p:txBody>
        </p:sp>
        <p:sp>
          <p:nvSpPr>
            <p:cNvPr id="4034" name="Google Shape;4034;p55"/>
            <p:cNvSpPr/>
            <p:nvPr/>
          </p:nvSpPr>
          <p:spPr>
            <a:xfrm rot="-5400000">
              <a:off x="5204525" y="1311434"/>
              <a:ext cx="824400" cy="1629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5" name="Google Shape;4035;p55"/>
          <p:cNvSpPr txBox="1">
            <a:spLocks noGrp="1"/>
          </p:cNvSpPr>
          <p:nvPr>
            <p:ph type="title"/>
          </p:nvPr>
        </p:nvSpPr>
        <p:spPr>
          <a:xfrm>
            <a:off x="589000" y="1805950"/>
            <a:ext cx="3767100" cy="160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started with HSA investments </a:t>
            </a:r>
            <a:endParaRPr/>
          </a:p>
        </p:txBody>
      </p:sp>
      <p:grpSp>
        <p:nvGrpSpPr>
          <p:cNvPr id="4036" name="Google Shape;4036;p55"/>
          <p:cNvGrpSpPr/>
          <p:nvPr/>
        </p:nvGrpSpPr>
        <p:grpSpPr>
          <a:xfrm>
            <a:off x="5057050" y="1859953"/>
            <a:ext cx="2781000" cy="576915"/>
            <a:chOff x="5535272" y="980684"/>
            <a:chExt cx="2781000" cy="824400"/>
          </a:xfrm>
        </p:grpSpPr>
        <p:sp>
          <p:nvSpPr>
            <p:cNvPr id="4037" name="Google Shape;4037;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Manage HSA investments in your online account</a:t>
              </a:r>
              <a:endParaRPr sz="1000">
                <a:solidFill>
                  <a:schemeClr val="dk1"/>
                </a:solidFill>
                <a:latin typeface="Inter ExtraBold"/>
                <a:ea typeface="Inter ExtraBold"/>
                <a:cs typeface="Inter ExtraBold"/>
                <a:sym typeface="Inter ExtraBold"/>
              </a:endParaRPr>
            </a:p>
          </p:txBody>
        </p:sp>
        <p:sp>
          <p:nvSpPr>
            <p:cNvPr id="4038" name="Google Shape;4038;p55"/>
            <p:cNvSpPr/>
            <p:nvPr/>
          </p:nvSpPr>
          <p:spPr>
            <a:xfrm rot="-5400000">
              <a:off x="5204525" y="1311434"/>
              <a:ext cx="824400" cy="16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9" name="Google Shape;4039;p55"/>
          <p:cNvGrpSpPr/>
          <p:nvPr/>
        </p:nvGrpSpPr>
        <p:grpSpPr>
          <a:xfrm>
            <a:off x="5057050" y="2565203"/>
            <a:ext cx="2781000" cy="576915"/>
            <a:chOff x="5535272" y="980684"/>
            <a:chExt cx="2781000" cy="824400"/>
          </a:xfrm>
        </p:grpSpPr>
        <p:sp>
          <p:nvSpPr>
            <p:cNvPr id="4040" name="Google Shape;4040;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Enroll in a Health Savings Brokerage Account</a:t>
              </a:r>
              <a:endParaRPr sz="1000">
                <a:solidFill>
                  <a:schemeClr val="dk1"/>
                </a:solidFill>
                <a:latin typeface="Inter ExtraBold"/>
                <a:ea typeface="Inter ExtraBold"/>
                <a:cs typeface="Inter ExtraBold"/>
                <a:sym typeface="Inter ExtraBold"/>
              </a:endParaRPr>
            </a:p>
          </p:txBody>
        </p:sp>
        <p:sp>
          <p:nvSpPr>
            <p:cNvPr id="4041" name="Google Shape;4041;p55"/>
            <p:cNvSpPr/>
            <p:nvPr/>
          </p:nvSpPr>
          <p:spPr>
            <a:xfrm rot="-5400000">
              <a:off x="5204525" y="1311434"/>
              <a:ext cx="824400" cy="1629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2" name="Google Shape;4042;p55"/>
          <p:cNvGrpSpPr/>
          <p:nvPr/>
        </p:nvGrpSpPr>
        <p:grpSpPr>
          <a:xfrm>
            <a:off x="5057050" y="3270453"/>
            <a:ext cx="2781000" cy="576915"/>
            <a:chOff x="5535272" y="980684"/>
            <a:chExt cx="2781000" cy="824400"/>
          </a:xfrm>
        </p:grpSpPr>
        <p:sp>
          <p:nvSpPr>
            <p:cNvPr id="4043" name="Google Shape;4043;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Utilize HSA Planner </a:t>
              </a:r>
              <a:endParaRPr sz="1000">
                <a:solidFill>
                  <a:schemeClr val="dk1"/>
                </a:solidFill>
                <a:latin typeface="Inter ExtraBold"/>
                <a:ea typeface="Inter ExtraBold"/>
                <a:cs typeface="Inter ExtraBold"/>
                <a:sym typeface="Inter ExtraBold"/>
              </a:endParaRPr>
            </a:p>
          </p:txBody>
        </p:sp>
        <p:sp>
          <p:nvSpPr>
            <p:cNvPr id="4044" name="Google Shape;4044;p55"/>
            <p:cNvSpPr/>
            <p:nvPr/>
          </p:nvSpPr>
          <p:spPr>
            <a:xfrm rot="-5400000">
              <a:off x="5204525" y="1311434"/>
              <a:ext cx="824400" cy="1629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73"/>
        <p:cNvGrpSpPr/>
        <p:nvPr/>
      </p:nvGrpSpPr>
      <p:grpSpPr>
        <a:xfrm>
          <a:off x="0" y="0"/>
          <a:ext cx="0" cy="0"/>
          <a:chOff x="0" y="0"/>
          <a:chExt cx="0" cy="0"/>
        </a:xfrm>
      </p:grpSpPr>
      <p:sp>
        <p:nvSpPr>
          <p:cNvPr id="4374" name="Google Shape;4374;p82"/>
          <p:cNvSpPr/>
          <p:nvPr/>
        </p:nvSpPr>
        <p:spPr>
          <a:xfrm>
            <a:off x="2874300" y="351925"/>
            <a:ext cx="3401700" cy="47358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75" name="Google Shape;4375;p8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p:txBody>
      </p:sp>
      <p:pic>
        <p:nvPicPr>
          <p:cNvPr id="4376" name="Google Shape;4376;p82"/>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77" name="Google Shape;4377;p82"/>
          <p:cNvSpPr/>
          <p:nvPr/>
        </p:nvSpPr>
        <p:spPr>
          <a:xfrm>
            <a:off x="2946038" y="2134387"/>
            <a:ext cx="966900" cy="2406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78" name="Google Shape;4378;p82"/>
          <p:cNvSpPr/>
          <p:nvPr/>
        </p:nvSpPr>
        <p:spPr>
          <a:xfrm>
            <a:off x="2946038" y="2134387"/>
            <a:ext cx="966900" cy="2406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79" name="Google Shape;4379;p82"/>
          <p:cNvSpPr/>
          <p:nvPr/>
        </p:nvSpPr>
        <p:spPr>
          <a:xfrm>
            <a:off x="3288037" y="1609516"/>
            <a:ext cx="624300" cy="2406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80" name="Google Shape;4380;p82"/>
          <p:cNvPicPr preferRelativeResize="0"/>
          <p:nvPr/>
        </p:nvPicPr>
        <p:blipFill rotWithShape="1">
          <a:blip r:embed="rId4">
            <a:alphaModFix/>
          </a:blip>
          <a:srcRect l="777" r="865"/>
          <a:stretch/>
        </p:blipFill>
        <p:spPr>
          <a:xfrm>
            <a:off x="2897953" y="351925"/>
            <a:ext cx="3354207" cy="2380167"/>
          </a:xfrm>
          <a:prstGeom prst="rect">
            <a:avLst/>
          </a:prstGeom>
          <a:noFill/>
          <a:ln>
            <a:noFill/>
          </a:ln>
        </p:spPr>
      </p:pic>
      <p:pic>
        <p:nvPicPr>
          <p:cNvPr id="4381" name="Google Shape;4381;p82"/>
          <p:cNvPicPr preferRelativeResize="0"/>
          <p:nvPr/>
        </p:nvPicPr>
        <p:blipFill rotWithShape="1">
          <a:blip r:embed="rId5">
            <a:alphaModFix/>
          </a:blip>
          <a:srcRect l="1618" r="867"/>
          <a:stretch/>
        </p:blipFill>
        <p:spPr>
          <a:xfrm>
            <a:off x="2897953" y="2698213"/>
            <a:ext cx="3354206" cy="23864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5"/>
        <p:cNvGrpSpPr/>
        <p:nvPr/>
      </p:nvGrpSpPr>
      <p:grpSpPr>
        <a:xfrm>
          <a:off x="0" y="0"/>
          <a:ext cx="0" cy="0"/>
          <a:chOff x="0" y="0"/>
          <a:chExt cx="0" cy="0"/>
        </a:xfrm>
      </p:grpSpPr>
      <p:pic>
        <p:nvPicPr>
          <p:cNvPr id="4386" name="Google Shape;4386;p83"/>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4387" name="Google Shape;4387;p83"/>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388" name="Google Shape;4388;p83"/>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4389" name="Google Shape;4389;p83"/>
          <p:cNvSpPr/>
          <p:nvPr/>
        </p:nvSpPr>
        <p:spPr>
          <a:xfrm>
            <a:off x="703250" y="2725950"/>
            <a:ext cx="2460300" cy="2070300"/>
          </a:xfrm>
          <a:prstGeom prst="roundRect">
            <a:avLst>
              <a:gd name="adj" fmla="val 8026"/>
            </a:avLst>
          </a:prstGeom>
          <a:solidFill>
            <a:srgbClr val="F2F8FC"/>
          </a:solidFill>
          <a:ln>
            <a:noFill/>
          </a:ln>
          <a:effectLst>
            <a:outerShdw blurRad="50800" dist="38100" dir="5400000" algn="t" rotWithShape="0">
              <a:schemeClr val="dk2">
                <a:alpha val="2784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a:solidFill>
                  <a:srgbClr val="253746"/>
                </a:solidFill>
                <a:latin typeface="Inter"/>
                <a:ea typeface="Inter"/>
                <a:cs typeface="Inter"/>
                <a:sym typeface="Inter"/>
              </a:rPr>
              <a:t>Live Chat</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a:solidFill>
                  <a:srgbClr val="C8102E"/>
                </a:solidFill>
                <a:latin typeface="Inter"/>
                <a:ea typeface="Inter"/>
                <a:cs typeface="Inter"/>
                <a:sym typeface="Inter"/>
              </a:rPr>
              <a:t>––––</a:t>
            </a:r>
            <a:endParaRPr sz="900" b="1" i="0" u="none" strike="noStrike" cap="none">
              <a:solidFill>
                <a:srgbClr val="C8102E"/>
              </a:solidFill>
              <a:latin typeface="Inter"/>
              <a:ea typeface="Inter"/>
              <a:cs typeface="Inter"/>
              <a:sym typeface="Inter"/>
            </a:endParaRPr>
          </a:p>
          <a:p>
            <a:pPr marL="0" lvl="0" indent="0" algn="l" rtl="0">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sz="900" b="1">
              <a:solidFill>
                <a:srgbClr val="C8102E"/>
              </a:solidFill>
              <a:latin typeface="Inter"/>
              <a:ea typeface="Inter"/>
              <a:cs typeface="Inter"/>
              <a:sym typeface="Inter"/>
            </a:endParaRPr>
          </a:p>
        </p:txBody>
      </p:sp>
      <p:sp>
        <p:nvSpPr>
          <p:cNvPr id="4390" name="Google Shape;4390;p83"/>
          <p:cNvSpPr/>
          <p:nvPr/>
        </p:nvSpPr>
        <p:spPr>
          <a:xfrm>
            <a:off x="5998100" y="2726050"/>
            <a:ext cx="2460300" cy="2070300"/>
          </a:xfrm>
          <a:prstGeom prst="roundRect">
            <a:avLst>
              <a:gd name="adj" fmla="val 8026"/>
            </a:avLst>
          </a:prstGeom>
          <a:solidFill>
            <a:srgbClr val="F2F8FC"/>
          </a:solidFill>
          <a:ln>
            <a:noFill/>
          </a:ln>
          <a:effectLst>
            <a:outerShdw blurRad="50800" dist="38100" dir="5400000" algn="t" rotWithShape="0">
              <a:schemeClr val="dk2">
                <a:alpha val="2784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a:solidFill>
                  <a:srgbClr val="253746"/>
                </a:solidFill>
                <a:latin typeface="Inter"/>
                <a:ea typeface="Inter"/>
                <a:cs typeface="Inter"/>
                <a:sym typeface="Inter"/>
              </a:rPr>
              <a:t>Phone</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a:solidFill>
                  <a:srgbClr val="C8102E"/>
                </a:solidFill>
                <a:latin typeface="Inter"/>
                <a:ea typeface="Inter"/>
                <a:cs typeface="Inter"/>
                <a:sym typeface="Inter"/>
              </a:rPr>
              <a:t>––––</a:t>
            </a:r>
            <a:endParaRPr sz="1000" b="1" i="0" u="none" strike="noStrike" cap="none">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Current WEX participants: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a:solidFill>
                  <a:srgbClr val="253746"/>
                </a:solidFill>
                <a:latin typeface="Inter"/>
                <a:ea typeface="Inter"/>
                <a:cs typeface="Inter"/>
                <a:sym typeface="Inter"/>
              </a:rPr>
              <a:t>866-451-3399</a:t>
            </a:r>
            <a:endParaRPr sz="1100" b="0" i="0" u="none" strike="noStrike" cap="none">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New to WEX: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a:solidFill>
                  <a:srgbClr val="253746"/>
                </a:solidFill>
                <a:latin typeface="Inter"/>
                <a:ea typeface="Inter"/>
                <a:cs typeface="Inter"/>
                <a:sym typeface="Inter"/>
              </a:rPr>
              <a:t>844-561-1337</a:t>
            </a:r>
            <a:endParaRPr sz="900" b="0" i="0" u="none" strike="noStrike" cap="none">
              <a:solidFill>
                <a:srgbClr val="253746"/>
              </a:solidFill>
              <a:latin typeface="Inter"/>
              <a:ea typeface="Inter"/>
              <a:cs typeface="Inter"/>
              <a:sym typeface="Inter"/>
            </a:endParaRPr>
          </a:p>
        </p:txBody>
      </p:sp>
      <p:sp>
        <p:nvSpPr>
          <p:cNvPr id="4391" name="Google Shape;4391;p83"/>
          <p:cNvSpPr/>
          <p:nvPr/>
        </p:nvSpPr>
        <p:spPr>
          <a:xfrm>
            <a:off x="3350675" y="2726025"/>
            <a:ext cx="2460300" cy="2070300"/>
          </a:xfrm>
          <a:prstGeom prst="roundRect">
            <a:avLst>
              <a:gd name="adj" fmla="val 8026"/>
            </a:avLst>
          </a:prstGeom>
          <a:solidFill>
            <a:srgbClr val="F2F8FC"/>
          </a:solidFill>
          <a:ln>
            <a:noFill/>
          </a:ln>
          <a:effectLst>
            <a:outerShdw blurRad="50800" dist="38100" dir="5400000" algn="t" rotWithShape="0">
              <a:schemeClr val="dk2">
                <a:alpha val="2784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a:solidFill>
                  <a:srgbClr val="253746"/>
                </a:solidFill>
                <a:latin typeface="Inter"/>
                <a:ea typeface="Inter"/>
                <a:cs typeface="Inter"/>
                <a:sym typeface="Inter"/>
              </a:rPr>
              <a:t>Website</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a:solidFill>
                  <a:srgbClr val="C8102E"/>
                </a:solidFill>
                <a:latin typeface="Inter"/>
                <a:ea typeface="Inter"/>
                <a:cs typeface="Inter"/>
                <a:sym typeface="Inter"/>
              </a:rPr>
              <a:t>––––</a:t>
            </a:r>
            <a:endParaRPr sz="900" b="1" i="0" u="none" strike="noStrike" cap="none">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sz="1400" b="0" i="0" u="none" strike="noStrike" cap="none">
              <a:solidFill>
                <a:srgbClr val="000000"/>
              </a:solidFill>
              <a:latin typeface="Arial"/>
              <a:ea typeface="Arial"/>
              <a:cs typeface="Arial"/>
              <a:sym typeface="Arial"/>
            </a:endParaRPr>
          </a:p>
        </p:txBody>
      </p:sp>
      <p:sp>
        <p:nvSpPr>
          <p:cNvPr id="4392" name="Google Shape;4392;p83"/>
          <p:cNvSpPr/>
          <p:nvPr/>
        </p:nvSpPr>
        <p:spPr>
          <a:xfrm>
            <a:off x="1279699" y="1767351"/>
            <a:ext cx="1307400" cy="1307400"/>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4393" name="Google Shape;4393;p83"/>
          <p:cNvGrpSpPr/>
          <p:nvPr/>
        </p:nvGrpSpPr>
        <p:grpSpPr>
          <a:xfrm>
            <a:off x="1455395" y="2012350"/>
            <a:ext cx="955997" cy="733335"/>
            <a:chOff x="1198350" y="1044000"/>
            <a:chExt cx="116850" cy="95100"/>
          </a:xfrm>
        </p:grpSpPr>
        <p:sp>
          <p:nvSpPr>
            <p:cNvPr id="4394" name="Google Shape;4394;p83"/>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5" name="Google Shape;4395;p83"/>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6" name="Google Shape;4396;p83"/>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7" name="Google Shape;4397;p83"/>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8" name="Google Shape;4398;p83"/>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9" name="Google Shape;4399;p83"/>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0" name="Google Shape;4400;p83"/>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1" name="Google Shape;4401;p83"/>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2" name="Google Shape;4402;p83"/>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03" name="Google Shape;4403;p83"/>
          <p:cNvSpPr/>
          <p:nvPr/>
        </p:nvSpPr>
        <p:spPr>
          <a:xfrm>
            <a:off x="3927125" y="1767351"/>
            <a:ext cx="1307400" cy="1307400"/>
          </a:xfrm>
          <a:prstGeom prst="ellipse">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4404" name="Google Shape;4404;p83"/>
          <p:cNvSpPr/>
          <p:nvPr/>
        </p:nvSpPr>
        <p:spPr>
          <a:xfrm>
            <a:off x="6574554" y="1725301"/>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4405" name="Google Shape;4405;p83"/>
          <p:cNvGrpSpPr/>
          <p:nvPr/>
        </p:nvGrpSpPr>
        <p:grpSpPr>
          <a:xfrm>
            <a:off x="6911725" y="2038280"/>
            <a:ext cx="632930" cy="681331"/>
            <a:chOff x="259050" y="664600"/>
            <a:chExt cx="91725" cy="101375"/>
          </a:xfrm>
        </p:grpSpPr>
        <p:sp>
          <p:nvSpPr>
            <p:cNvPr id="4406" name="Google Shape;4406;p83"/>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7" name="Google Shape;4407;p83"/>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8" name="Google Shape;4408;p83"/>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9" name="Google Shape;4409;p83"/>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0" name="Google Shape;4410;p83"/>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1" name="Google Shape;4411;p83"/>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2" name="Google Shape;4412;p83"/>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13" name="Google Shape;4413;p83"/>
          <p:cNvGrpSpPr/>
          <p:nvPr/>
        </p:nvGrpSpPr>
        <p:grpSpPr>
          <a:xfrm>
            <a:off x="4102828" y="2083869"/>
            <a:ext cx="956001" cy="674353"/>
            <a:chOff x="627575" y="1056975"/>
            <a:chExt cx="116425" cy="82125"/>
          </a:xfrm>
        </p:grpSpPr>
        <p:sp>
          <p:nvSpPr>
            <p:cNvPr id="4414" name="Google Shape;4414;p83"/>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5" name="Google Shape;4415;p83"/>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6" name="Google Shape;4416;p83"/>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7" name="Google Shape;4417;p83"/>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8" name="Google Shape;4418;p83"/>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2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48"/>
        <p:cNvGrpSpPr/>
        <p:nvPr/>
      </p:nvGrpSpPr>
      <p:grpSpPr>
        <a:xfrm>
          <a:off x="0" y="0"/>
          <a:ext cx="0" cy="0"/>
          <a:chOff x="0" y="0"/>
          <a:chExt cx="0" cy="0"/>
        </a:xfrm>
      </p:grpSpPr>
      <p:sp>
        <p:nvSpPr>
          <p:cNvPr id="4049" name="Google Shape;4049;p56"/>
          <p:cNvSpPr txBox="1">
            <a:spLocks noGrp="1"/>
          </p:cNvSpPr>
          <p:nvPr>
            <p:ph type="ctrTitle"/>
          </p:nvPr>
        </p:nvSpPr>
        <p:spPr>
          <a:xfrm>
            <a:off x="311700" y="1643525"/>
            <a:ext cx="4567500" cy="213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00"/>
              <a:t>How to set up HSA investments in your online account</a:t>
            </a:r>
            <a:endParaRPr sz="3000"/>
          </a:p>
        </p:txBody>
      </p:sp>
      <p:pic>
        <p:nvPicPr>
          <p:cNvPr id="4050" name="Google Shape;4050;p56"/>
          <p:cNvPicPr preferRelativeResize="0"/>
          <p:nvPr/>
        </p:nvPicPr>
        <p:blipFill rotWithShape="1">
          <a:blip r:embed="rId3">
            <a:alphaModFix/>
          </a:blip>
          <a:srcRect l="27168" t="17551" r="19486" b="2525"/>
          <a:stretch/>
        </p:blipFill>
        <p:spPr>
          <a:xfrm>
            <a:off x="5206062" y="911379"/>
            <a:ext cx="3226500" cy="3226500"/>
          </a:xfrm>
          <a:prstGeom prst="roundRect">
            <a:avLst>
              <a:gd name="adj" fmla="val 0"/>
            </a:avLst>
          </a:prstGeom>
          <a:noFill/>
          <a:ln>
            <a:noFill/>
          </a:ln>
          <a:effectLst>
            <a:outerShdw blurRad="342900" dist="38100" dir="5400000" algn="bl" rotWithShape="0">
              <a:srgbClr val="000000">
                <a:alpha val="15000"/>
              </a:srgbClr>
            </a:outerShdw>
          </a:effectLst>
        </p:spPr>
      </p:pic>
      <p:sp>
        <p:nvSpPr>
          <p:cNvPr id="4051" name="Google Shape;4051;p56"/>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052" name="Google Shape;4052;p56"/>
          <p:cNvPicPr preferRelativeResize="0"/>
          <p:nvPr/>
        </p:nvPicPr>
        <p:blipFill rotWithShape="1">
          <a:blip r:embed="rId4">
            <a:alphaModFix/>
          </a:blip>
          <a:srcRect l="35319" r="12400"/>
          <a:stretch/>
        </p:blipFill>
        <p:spPr>
          <a:xfrm>
            <a:off x="5109475" y="0"/>
            <a:ext cx="403452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56"/>
        <p:cNvGrpSpPr/>
        <p:nvPr/>
      </p:nvGrpSpPr>
      <p:grpSpPr>
        <a:xfrm>
          <a:off x="0" y="0"/>
          <a:ext cx="0" cy="0"/>
          <a:chOff x="0" y="0"/>
          <a:chExt cx="0" cy="0"/>
        </a:xfrm>
      </p:grpSpPr>
      <p:pic>
        <p:nvPicPr>
          <p:cNvPr id="4057" name="Google Shape;4057;p57"/>
          <p:cNvPicPr preferRelativeResize="0"/>
          <p:nvPr/>
        </p:nvPicPr>
        <p:blipFill rotWithShape="1">
          <a:blip r:embed="rId3">
            <a:alphaModFix/>
          </a:blip>
          <a:srcRect b="12891"/>
          <a:stretch/>
        </p:blipFill>
        <p:spPr>
          <a:xfrm>
            <a:off x="2020325" y="1045350"/>
            <a:ext cx="5109650" cy="3809675"/>
          </a:xfrm>
          <a:prstGeom prst="rect">
            <a:avLst/>
          </a:prstGeom>
          <a:noFill/>
          <a:ln>
            <a:noFill/>
          </a:ln>
          <a:effectLst>
            <a:outerShdw blurRad="57150" dist="19050" dir="5400000" algn="bl" rotWithShape="0">
              <a:srgbClr val="000000">
                <a:alpha val="50000"/>
              </a:srgbClr>
            </a:outerShdw>
          </a:effectLst>
        </p:spPr>
      </p:pic>
      <p:sp>
        <p:nvSpPr>
          <p:cNvPr id="4058" name="Google Shape;4058;p5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59" name="Google Shape;4059;p57"/>
          <p:cNvPicPr preferRelativeResize="0"/>
          <p:nvPr/>
        </p:nvPicPr>
        <p:blipFill>
          <a:blip r:embed="rId4">
            <a:alphaModFix/>
          </a:blip>
          <a:stretch>
            <a:fillRect/>
          </a:stretch>
        </p:blipFill>
        <p:spPr>
          <a:xfrm>
            <a:off x="5589722" y="16412175"/>
            <a:ext cx="5160401" cy="2954401"/>
          </a:xfrm>
          <a:prstGeom prst="rect">
            <a:avLst/>
          </a:prstGeom>
          <a:noFill/>
          <a:ln>
            <a:noFill/>
          </a:ln>
        </p:spPr>
      </p:pic>
      <p:sp>
        <p:nvSpPr>
          <p:cNvPr id="4060" name="Google Shape;4060;p57"/>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7"/>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062" name="Google Shape;4062;p57"/>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63" name="Google Shape;4063;p57"/>
          <p:cNvPicPr preferRelativeResize="0"/>
          <p:nvPr/>
        </p:nvPicPr>
        <p:blipFill rotWithShape="1">
          <a:blip r:embed="rId5">
            <a:alphaModFix/>
          </a:blip>
          <a:srcRect l="25114" t="35912" r="25777" b="18738"/>
          <a:stretch/>
        </p:blipFill>
        <p:spPr>
          <a:xfrm>
            <a:off x="2038366" y="1848549"/>
            <a:ext cx="5050938" cy="2377034"/>
          </a:xfrm>
          <a:prstGeom prst="rect">
            <a:avLst/>
          </a:prstGeom>
          <a:noFill/>
          <a:ln>
            <a:noFill/>
          </a:ln>
        </p:spPr>
      </p:pic>
      <p:sp>
        <p:nvSpPr>
          <p:cNvPr id="4064" name="Google Shape;4064;p57"/>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7"/>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69"/>
        <p:cNvGrpSpPr/>
        <p:nvPr/>
      </p:nvGrpSpPr>
      <p:grpSpPr>
        <a:xfrm>
          <a:off x="0" y="0"/>
          <a:ext cx="0" cy="0"/>
          <a:chOff x="0" y="0"/>
          <a:chExt cx="0" cy="0"/>
        </a:xfrm>
      </p:grpSpPr>
      <p:sp>
        <p:nvSpPr>
          <p:cNvPr id="4070" name="Google Shape;4070;p5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071" name="Google Shape;4071;p58"/>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72" name="Google Shape;4072;p58"/>
          <p:cNvPicPr preferRelativeResize="0"/>
          <p:nvPr/>
        </p:nvPicPr>
        <p:blipFill rotWithShape="1">
          <a:blip r:embed="rId3">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sp>
        <p:nvSpPr>
          <p:cNvPr id="4073" name="Google Shape;4073;p58"/>
          <p:cNvSpPr/>
          <p:nvPr/>
        </p:nvSpPr>
        <p:spPr>
          <a:xfrm rot="2215" flipH="1">
            <a:off x="1244588" y="4371132"/>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77"/>
        <p:cNvGrpSpPr/>
        <p:nvPr/>
      </p:nvGrpSpPr>
      <p:grpSpPr>
        <a:xfrm>
          <a:off x="0" y="0"/>
          <a:ext cx="0" cy="0"/>
          <a:chOff x="0" y="0"/>
          <a:chExt cx="0" cy="0"/>
        </a:xfrm>
      </p:grpSpPr>
      <p:sp>
        <p:nvSpPr>
          <p:cNvPr id="4078" name="Google Shape;4078;p5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79" name="Google Shape;4079;p59"/>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80" name="Google Shape;4080;p59"/>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081" name="Google Shape;4081;p59"/>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82" name="Google Shape;4082;p59"/>
          <p:cNvSpPr/>
          <p:nvPr/>
        </p:nvSpPr>
        <p:spPr>
          <a:xfrm>
            <a:off x="2020325" y="1054550"/>
            <a:ext cx="5109600" cy="38097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83" name="Google Shape;4083;p59"/>
          <p:cNvPicPr preferRelativeResize="0"/>
          <p:nvPr/>
        </p:nvPicPr>
        <p:blipFill rotWithShape="1">
          <a:blip r:embed="rId5">
            <a:alphaModFix/>
          </a:blip>
          <a:srcRect l="4756" t="52173" r="26708" b="40303"/>
          <a:stretch/>
        </p:blipFill>
        <p:spPr>
          <a:xfrm>
            <a:off x="2260200" y="3150400"/>
            <a:ext cx="3501974" cy="266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87"/>
        <p:cNvGrpSpPr/>
        <p:nvPr/>
      </p:nvGrpSpPr>
      <p:grpSpPr>
        <a:xfrm>
          <a:off x="0" y="0"/>
          <a:ext cx="0" cy="0"/>
          <a:chOff x="0" y="0"/>
          <a:chExt cx="0" cy="0"/>
        </a:xfrm>
      </p:grpSpPr>
      <p:sp>
        <p:nvSpPr>
          <p:cNvPr id="4088" name="Google Shape;4088;p6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89" name="Google Shape;4089;p60"/>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90" name="Google Shape;4090;p60"/>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091" name="Google Shape;4091;p60"/>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92" name="Google Shape;4092;p60"/>
          <p:cNvSpPr/>
          <p:nvPr/>
        </p:nvSpPr>
        <p:spPr>
          <a:xfrm>
            <a:off x="2020325" y="1054550"/>
            <a:ext cx="5109600" cy="38097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93" name="Google Shape;4093;p60"/>
          <p:cNvPicPr preferRelativeResize="0"/>
          <p:nvPr/>
        </p:nvPicPr>
        <p:blipFill rotWithShape="1">
          <a:blip r:embed="rId5">
            <a:alphaModFix/>
          </a:blip>
          <a:srcRect l="4756" t="58843" r="26708" b="33863"/>
          <a:stretch/>
        </p:blipFill>
        <p:spPr>
          <a:xfrm>
            <a:off x="2260200" y="3386875"/>
            <a:ext cx="3501974" cy="25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97"/>
        <p:cNvGrpSpPr/>
        <p:nvPr/>
      </p:nvGrpSpPr>
      <p:grpSpPr>
        <a:xfrm>
          <a:off x="0" y="0"/>
          <a:ext cx="0" cy="0"/>
          <a:chOff x="0" y="0"/>
          <a:chExt cx="0" cy="0"/>
        </a:xfrm>
      </p:grpSpPr>
      <p:sp>
        <p:nvSpPr>
          <p:cNvPr id="4098" name="Google Shape;4098;p6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99" name="Google Shape;4099;p61"/>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0" name="Google Shape;4100;p61"/>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101" name="Google Shape;4101;p61"/>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102" name="Google Shape;4102;p61"/>
          <p:cNvSpPr/>
          <p:nvPr/>
        </p:nvSpPr>
        <p:spPr>
          <a:xfrm rot="-10797785" flipH="1">
            <a:off x="6970938" y="40038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1869</Words>
  <Application>Microsoft Office PowerPoint</Application>
  <PresentationFormat>On-screen Show (16:9)</PresentationFormat>
  <Paragraphs>201</Paragraphs>
  <Slides>32</Slides>
  <Notes>32</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Inter ExtraBold</vt:lpstr>
      <vt:lpstr>Times New Roman</vt:lpstr>
      <vt:lpstr>Open Sans</vt:lpstr>
      <vt:lpstr>Inter Medium</vt:lpstr>
      <vt:lpstr>Tahoma</vt:lpstr>
      <vt:lpstr>Inter Black</vt:lpstr>
      <vt:lpstr>Arial</vt:lpstr>
      <vt:lpstr>Calibri</vt:lpstr>
      <vt:lpstr>Inter</vt:lpstr>
      <vt:lpstr>Simple Light</vt:lpstr>
      <vt:lpstr>WEX Theme 2022</vt:lpstr>
      <vt:lpstr>PowerPoint Presentation</vt:lpstr>
      <vt:lpstr>Client name</vt:lpstr>
      <vt:lpstr>Getting started with HSA investments </vt:lpstr>
      <vt:lpstr>How to set up HSA investments in your online account</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manage HSA investments in your online account</vt:lpstr>
      <vt:lpstr>How to manage HSA investments in your online account    </vt:lpstr>
      <vt:lpstr>How to manage HSA investments in your online account    </vt:lpstr>
      <vt:lpstr>How to manage HSA investments in your online account   </vt:lpstr>
      <vt:lpstr>How to manage HSA investments in your online account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utilize the HSA planner</vt:lpstr>
      <vt:lpstr>My HSA Planner    </vt:lpstr>
      <vt:lpstr>My HSA Planner     </vt:lpstr>
      <vt:lpstr>My HSA Planner     </vt:lpstr>
      <vt:lpstr>My HSA Planner  </vt:lpstr>
      <vt:lpstr>Contact Participant Services Our Participant Services team is available Monday through Friday, from 6 a.m. to 9 p.m. CT, except holidays.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Randy Koonce</cp:lastModifiedBy>
  <cp:revision>1</cp:revision>
  <dcterms:modified xsi:type="dcterms:W3CDTF">2025-05-29T15:01:11Z</dcterms:modified>
</cp:coreProperties>
</file>