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0"/>
  </p:notesMasterIdLst>
  <p:sldIdLst>
    <p:sldId id="256" r:id="rId11"/>
    <p:sldId id="257" r:id="rId12"/>
    <p:sldId id="258" r:id="rId13"/>
    <p:sldId id="259" r:id="rId14"/>
    <p:sldId id="260" r:id="rId15"/>
    <p:sldId id="261" r:id="rId16"/>
    <p:sldId id="262" r:id="rId17"/>
    <p:sldId id="263" r:id="rId18"/>
    <p:sldId id="264"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Inter" panose="02000503000000020004" pitchFamily="2" charset="0"/>
      <p:regular r:id="rId25"/>
      <p:bold r:id="rId26"/>
      <p:italic r:id="rId27"/>
      <p:boldItalic r:id="rId28"/>
    </p:embeddedFont>
    <p:embeddedFont>
      <p:font typeface="Manrope SemiBold" panose="020B0604020202020204" charset="0"/>
      <p:regular r:id="rId29"/>
      <p:bold r:id="rId30"/>
    </p:embeddedFont>
    <p:embeddedFont>
      <p:font typeface="Poppins" panose="00000500000000000000" pitchFamily="2" charset="0"/>
      <p:regular r:id="rId31"/>
      <p:bold r:id="rId32"/>
      <p:italic r:id="rId33"/>
      <p:boldItalic r:id="rId34"/>
    </p:embeddedFont>
    <p:embeddedFont>
      <p:font typeface="Poppins ExtraBold" panose="00000900000000000000" pitchFamily="2" charset="0"/>
      <p:bold r:id="rId35"/>
      <p:boldItalic r:id="rId36"/>
    </p:embeddedFont>
    <p:embeddedFont>
      <p:font typeface="Poppins Medium" panose="00000600000000000000" pitchFamily="2" charset="0"/>
      <p:regular r:id="rId37"/>
      <p:bold r:id="rId38"/>
      <p:italic r:id="rId39"/>
      <p:boldItalic r:id="rId40"/>
    </p:embeddedFont>
    <p:embeddedFont>
      <p:font typeface="Poppins SemiBold" panose="00000700000000000000" pitchFamily="2" charset="0"/>
      <p:regular r:id="rId41"/>
      <p:bold r:id="rId42"/>
      <p:italic r:id="rId43"/>
      <p:boldItalic r:id="rId44"/>
    </p:embeddedFont>
  </p:embeddedFontLst>
  <p:custDataLst>
    <p:custData r:id="rId5"/>
    <p:custData r:id="rId4"/>
    <p:custData r:id="rId2"/>
    <p:custData r:id="rId3"/>
    <p:custData r:id="rId1"/>
    <p:custData r:id="rId7"/>
    <p:custData r:id="rId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D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87" autoAdjust="0"/>
  </p:normalViewPr>
  <p:slideViewPr>
    <p:cSldViewPr snapToGrid="0">
      <p:cViewPr varScale="1">
        <p:scale>
          <a:sx n="122" d="100"/>
          <a:sy n="122" d="100"/>
        </p:scale>
        <p:origin x="1284"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Master" Target="slideMasters/slideMaster3.xml"/><Relationship Id="rId19" Type="http://schemas.openxmlformats.org/officeDocument/2006/relationships/slide" Target="slides/slide9.xml"/><Relationship Id="rId31" Type="http://schemas.openxmlformats.org/officeDocument/2006/relationships/font" Target="fonts/font11.fntdata"/><Relationship Id="rId44" Type="http://schemas.openxmlformats.org/officeDocument/2006/relationships/font" Target="fonts/font24.fntdata"/><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4.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tableStyles" Target="tableStyles.xml"/><Relationship Id="rId8" Type="http://schemas.openxmlformats.org/officeDocument/2006/relationships/slideMaster" Target="slideMasters/slideMaster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viewProps" Target="viewProps.xml"/><Relationship Id="rId20" Type="http://schemas.openxmlformats.org/officeDocument/2006/relationships/notesMaster" Target="notesMasters/notesMaster1.xml"/><Relationship Id="rId41"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Adoption Assistance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Adoption Assistance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108" name="Google Shape;3108;g3d44413d25b_1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Now let us start out by covering adoption assistance, what it is, and how you can leverage this benefit.</a:t>
            </a: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Adoption assistance flexible spending accounts (adoption assistance FSAs) are plans established and maintained by employers to provide adoption assistance to their employees. This saves you money by reducing your taxable income, and reimbursing you for eligible expenses related to adoption.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Planning ahead for your adoption related expenses by taking advantage of an adoption assistance FSA is a great way to prepare for adding a new member to your family.</a:t>
            </a:r>
            <a:endParaRPr>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0"/>
        <p:cNvGrpSpPr/>
        <p:nvPr/>
      </p:nvGrpSpPr>
      <p:grpSpPr>
        <a:xfrm>
          <a:off x="0" y="0"/>
          <a:ext cx="0" cy="0"/>
          <a:chOff x="0" y="0"/>
          <a:chExt cx="0" cy="0"/>
        </a:xfrm>
      </p:grpSpPr>
      <p:sp>
        <p:nvSpPr>
          <p:cNvPr id="3151" name="Google Shape;3151;g3d47c396bdb_0_1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2" name="Google Shape;3152;g3d47c396bdb_0_1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IRS sets the maximum dollar amount you can elect and contribute to an adoption assistance FSA. This amount can change and is typically communicated by the IRS prior to the start of the new tax year.</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a:t>
            </a:r>
            <a:r>
              <a:rPr lang="en" sz="1200" b="1">
                <a:solidFill>
                  <a:schemeClr val="dk1"/>
                </a:solidFill>
                <a:latin typeface="Inter"/>
                <a:ea typeface="Inter"/>
                <a:cs typeface="Inter"/>
                <a:sym typeface="Inter"/>
              </a:rPr>
              <a:t>2026 </a:t>
            </a:r>
            <a:r>
              <a:rPr lang="en" sz="1200">
                <a:solidFill>
                  <a:schemeClr val="dk1"/>
                </a:solidFill>
                <a:latin typeface="Inter"/>
                <a:ea typeface="Inter"/>
                <a:cs typeface="Inter"/>
                <a:sym typeface="Inter"/>
              </a:rPr>
              <a:t>adoption assistance FSA annual contribution limit is: </a:t>
            </a:r>
            <a:r>
              <a:rPr lang="en" sz="1200" b="1">
                <a:solidFill>
                  <a:schemeClr val="dk1"/>
                </a:solidFill>
                <a:latin typeface="Inter"/>
                <a:ea typeface="Inter"/>
                <a:cs typeface="Inter"/>
                <a:sym typeface="Inter"/>
              </a:rPr>
              <a:t>$17,670</a:t>
            </a:r>
            <a:r>
              <a:rPr lang="en" sz="1200">
                <a:solidFill>
                  <a:schemeClr val="dk1"/>
                </a:solidFill>
                <a:latin typeface="Inter"/>
                <a:ea typeface="Inter"/>
                <a:cs typeface="Inter"/>
                <a:sym typeface="Inter"/>
              </a:rPr>
              <a:t>.</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Once you elect an adoption assistance FSA, your funds are available as you contribute them.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1"/>
        <p:cNvGrpSpPr/>
        <p:nvPr/>
      </p:nvGrpSpPr>
      <p:grpSpPr>
        <a:xfrm>
          <a:off x="0" y="0"/>
          <a:ext cx="0" cy="0"/>
          <a:chOff x="0" y="0"/>
          <a:chExt cx="0" cy="0"/>
        </a:xfrm>
      </p:grpSpPr>
      <p:sp>
        <p:nvSpPr>
          <p:cNvPr id="3162" name="Google Shape;3162;g3d47c396bdb_0_47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3" name="Google Shape;3163;g3d47c396bdb_0_4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When expenses become eligible for reimbursement depends on whether the adoption is domestic, meaning that the child is a citizen or resident of the United States, or foreign, meaning that the child is not a citizen or resident of the United States.</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For domestic adoptions, expenses are eligible for reimbursement before the adoption has been finalized. For foreign adoptions, the adoption does need to be finalized before eligible expenses can be reimbursed. </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IRS determines eligible expenses for adoption assistance FSAs. These expenses include adoption fees, court costs, attorney fees, travel expenses, and other expenses related to legal adoption.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9"/>
        <p:cNvGrpSpPr/>
        <p:nvPr/>
      </p:nvGrpSpPr>
      <p:grpSpPr>
        <a:xfrm>
          <a:off x="0" y="0"/>
          <a:ext cx="0" cy="0"/>
          <a:chOff x="0" y="0"/>
          <a:chExt cx="0" cy="0"/>
        </a:xfrm>
      </p:grpSpPr>
      <p:sp>
        <p:nvSpPr>
          <p:cNvPr id="3180" name="Google Shape;3180;g3d44413d25b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1" name="Google Shape;3181;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Inter"/>
                <a:ea typeface="Inter"/>
                <a:cs typeface="Inter"/>
                <a:sym typeface="Inter"/>
              </a:rPr>
              <a:t>Let us talk a bit about documentation! </a:t>
            </a:r>
            <a:r>
              <a:rPr lang="en" sz="1200" i="1">
                <a:solidFill>
                  <a:schemeClr val="dk1"/>
                </a:solidFill>
                <a:latin typeface="Inter"/>
                <a:ea typeface="Inter"/>
                <a:cs typeface="Inter"/>
                <a:sym typeface="Inter"/>
              </a:rPr>
              <a:t>(say jokingly) </a:t>
            </a:r>
            <a:r>
              <a:rPr lang="en" sz="1200">
                <a:solidFill>
                  <a:schemeClr val="dk1"/>
                </a:solidFill>
                <a:latin typeface="Inter"/>
                <a:ea typeface="Inter"/>
                <a:cs typeface="Inter"/>
                <a:sym typeface="Inter"/>
              </a:rPr>
              <a:t>Everyone loves providing documentation, right? </a:t>
            </a:r>
            <a:endParaRPr sz="1200">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0" lvl="0" indent="0" algn="l" rtl="0">
              <a:spcBef>
                <a:spcPts val="0"/>
              </a:spcBef>
              <a:spcAft>
                <a:spcPts val="0"/>
              </a:spcAft>
              <a:buNone/>
            </a:pPr>
            <a:r>
              <a:rPr lang="en" sz="1200">
                <a:solidFill>
                  <a:schemeClr val="dk1"/>
                </a:solidFill>
                <a:latin typeface="Inter"/>
                <a:ea typeface="Inter"/>
                <a:cs typeface="Inter"/>
                <a:sym typeface="Inter"/>
              </a:rPr>
              <a:t>Any documentation provided must contain the following information:</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When the expense was incurred</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Where the expense was incurred</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What the expense was</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The amount/cost of the expense incurred</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1"/>
        <p:cNvGrpSpPr/>
        <p:nvPr/>
      </p:nvGrpSpPr>
      <p:grpSpPr>
        <a:xfrm>
          <a:off x="0" y="0"/>
          <a:ext cx="0" cy="0"/>
          <a:chOff x="0" y="0"/>
          <a:chExt cx="0" cy="0"/>
        </a:xfrm>
      </p:grpSpPr>
      <p:sp>
        <p:nvSpPr>
          <p:cNvPr id="3192" name="Google Shape;3192;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3" name="Google Shape;3193;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7"/>
        <p:cNvGrpSpPr/>
        <p:nvPr/>
      </p:nvGrpSpPr>
      <p:grpSpPr>
        <a:xfrm>
          <a:off x="0" y="0"/>
          <a:ext cx="0" cy="0"/>
          <a:chOff x="0" y="0"/>
          <a:chExt cx="0" cy="0"/>
        </a:xfrm>
      </p:grpSpPr>
      <p:sp>
        <p:nvSpPr>
          <p:cNvPr id="3208" name="Google Shape;3208;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209" name="Google Shape;3209;g3d44413d25b_1_224: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949"/>
        <p:cNvGrpSpPr/>
        <p:nvPr/>
      </p:nvGrpSpPr>
      <p:grpSpPr>
        <a:xfrm>
          <a:off x="0" y="0"/>
          <a:ext cx="0" cy="0"/>
          <a:chOff x="0" y="0"/>
          <a:chExt cx="0" cy="0"/>
        </a:xfrm>
      </p:grpSpPr>
      <p:sp>
        <p:nvSpPr>
          <p:cNvPr id="2950" name="Google Shape;2950;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1" name="Google Shape;2951;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theme" Target="../theme/theme3.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100" Type="http://schemas.openxmlformats.org/officeDocument/2006/relationships/image" Target="../media/image1.png"/><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4" r:id="rId82"/>
    <p:sldLayoutId id="2147483845" r:id="rId83"/>
    <p:sldLayoutId id="2147483846" r:id="rId84"/>
    <p:sldLayoutId id="2147483847" r:id="rId85"/>
    <p:sldLayoutId id="2147483848" r:id="rId86"/>
    <p:sldLayoutId id="2147483849" r:id="rId87"/>
    <p:sldLayoutId id="2147483850" r:id="rId88"/>
    <p:sldLayoutId id="2147483851" r:id="rId89"/>
    <p:sldLayoutId id="2147483852" r:id="rId90"/>
    <p:sldLayoutId id="2147483853" r:id="rId91"/>
    <p:sldLayoutId id="2147483854" r:id="rId92"/>
    <p:sldLayoutId id="2147483855" r:id="rId93"/>
    <p:sldLayoutId id="2147483856" r:id="rId94"/>
    <p:sldLayoutId id="2147483857" r:id="rId95"/>
    <p:sldLayoutId id="2147483858" r:id="rId96"/>
    <p:sldLayoutId id="2147483859" r:id="rId97"/>
    <p:sldLayoutId id="2147483860"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4.xml"/></Relationships>
</file>

<file path=ppt/slides/_rels/slide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xml"/><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96.xml"/><Relationship Id="rId5" Type="http://schemas.openxmlformats.org/officeDocument/2006/relationships/image" Target="../media/image78.png"/><Relationship Id="rId4" Type="http://schemas.openxmlformats.org/officeDocument/2006/relationships/image" Target="../media/image7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6.xml"/></Relationships>
</file>

<file path=ppt/slides/_rels/slide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8.xml"/><Relationship Id="rId1" Type="http://schemas.openxmlformats.org/officeDocument/2006/relationships/slideLayout" Target="../slideLayouts/slideLayout145.xml"/><Relationship Id="rId4" Type="http://schemas.openxmlformats.org/officeDocument/2006/relationships/image" Target="../media/image8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pic>
        <p:nvPicPr>
          <p:cNvPr id="3104" name="Google Shape;3104;p217" title="AdobeStock_527210384.jpeg"/>
          <p:cNvPicPr preferRelativeResize="0">
            <a:picLocks noGrp="1"/>
          </p:cNvPicPr>
          <p:nvPr>
            <p:ph type="pic" idx="3"/>
          </p:nvPr>
        </p:nvPicPr>
        <p:blipFill rotWithShape="1">
          <a:blip r:embed="rId3">
            <a:alphaModFix/>
          </a:blip>
          <a:srcRect l="16296" t="9338" r="29056"/>
          <a:stretch/>
        </p:blipFill>
        <p:spPr>
          <a:xfrm>
            <a:off x="4899403" y="439313"/>
            <a:ext cx="3857100" cy="4264800"/>
          </a:xfrm>
          <a:prstGeom prst="roundRect">
            <a:avLst>
              <a:gd name="adj" fmla="val 3450"/>
            </a:avLst>
          </a:prstGeom>
        </p:spPr>
      </p:pic>
      <p:pic>
        <p:nvPicPr>
          <p:cNvPr id="3105" name="Google Shape;3105;p217" descr="A black and red rectangle with a black background&#10;&#10;AI-generated content may be incorrect."/>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2" name="Google Shape;3102;p217"/>
          <p:cNvSpPr>
            <a:spLocks noGrp="1"/>
          </p:cNvSpPr>
          <p:nvPr>
            <p:ph type="pic" idx="2"/>
          </p:nvPr>
        </p:nvSpPr>
        <p:spPr>
          <a:xfrm>
            <a:off x="1991065" y="636560"/>
            <a:ext cx="1566000" cy="339600"/>
          </a:xfrm>
          <a:prstGeom prst="rect">
            <a:avLst/>
          </a:prstGeom>
          <a:solidFill>
            <a:schemeClr val="lt2">
              <a:alpha val="0"/>
            </a:schemeClr>
          </a:solidFill>
          <a:ln>
            <a:noFill/>
          </a:ln>
        </p:spPr>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p:nvPr/>
        </p:nvSpPr>
        <p:spPr>
          <a:xfrm>
            <a:off x="311700" y="2668250"/>
            <a:ext cx="53478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dirty="0">
                <a:solidFill>
                  <a:schemeClr val="accent3"/>
                </a:solidFill>
                <a:latin typeface="Poppins"/>
                <a:ea typeface="Poppins"/>
                <a:cs typeface="Poppins"/>
                <a:sym typeface="Poppins"/>
              </a:rPr>
              <a:t>Adoption assistance FSA</a:t>
            </a:r>
            <a:endParaRPr sz="2400" i="0" strike="noStrike" cap="none" dirty="0">
              <a:solidFill>
                <a:schemeClr val="accent3"/>
              </a:solidFill>
              <a:latin typeface="Poppins"/>
              <a:ea typeface="Poppins"/>
              <a:cs typeface="Poppins"/>
              <a:sym typeface="Poppins"/>
            </a:endParaRPr>
          </a:p>
        </p:txBody>
      </p:sp>
      <p:sp>
        <p:nvSpPr>
          <p:cNvPr id="3118" name="Google Shape;3118;p219"/>
          <p:cNvSpPr txBox="1"/>
          <p:nvPr/>
        </p:nvSpPr>
        <p:spPr>
          <a:xfrm>
            <a:off x="311700" y="1613303"/>
            <a:ext cx="8520600" cy="120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50" b="1">
                <a:solidFill>
                  <a:srgbClr val="25146F"/>
                </a:solidFill>
                <a:latin typeface="Poppins SemiBold"/>
                <a:ea typeface="Poppins SemiBold"/>
                <a:cs typeface="Poppins SemiBold"/>
                <a:sym typeface="Poppins SemiBold"/>
              </a:rPr>
              <a:t>Adoption assistance </a:t>
            </a:r>
            <a:endParaRPr sz="3050" b="1">
              <a:solidFill>
                <a:srgbClr val="25146F"/>
              </a:solidFill>
              <a:latin typeface="Poppins SemiBold"/>
              <a:ea typeface="Poppins SemiBold"/>
              <a:cs typeface="Poppins SemiBold"/>
              <a:sym typeface="Poppins SemiBold"/>
            </a:endParaRPr>
          </a:p>
          <a:p>
            <a:pPr marL="0" lvl="0" indent="0" algn="l" rtl="0">
              <a:spcBef>
                <a:spcPts val="0"/>
              </a:spcBef>
              <a:spcAft>
                <a:spcPts val="0"/>
              </a:spcAft>
              <a:buNone/>
            </a:pPr>
            <a:r>
              <a:rPr lang="en" sz="3050" b="1">
                <a:solidFill>
                  <a:srgbClr val="25146F"/>
                </a:solidFill>
                <a:latin typeface="Poppins SemiBold"/>
                <a:ea typeface="Poppins SemiBold"/>
                <a:cs typeface="Poppins SemiBold"/>
                <a:sym typeface="Poppins SemiBold"/>
              </a:rPr>
              <a:t>flexible spending account </a:t>
            </a:r>
            <a:endParaRPr sz="3050" b="1">
              <a:solidFill>
                <a:srgbClr val="25146F"/>
              </a:solidFill>
              <a:latin typeface="Poppins SemiBold"/>
              <a:ea typeface="Poppins SemiBold"/>
              <a:cs typeface="Poppins SemiBold"/>
              <a:sym typeface="Poppins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Adoption assistance FSAs</a:t>
            </a:r>
            <a:endParaRPr/>
          </a:p>
        </p:txBody>
      </p:sp>
      <p:sp>
        <p:nvSpPr>
          <p:cNvPr id="3124" name="Google Shape;3124;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sp>
        <p:nvSpPr>
          <p:cNvPr id="3125" name="Google Shape;3125;p220"/>
          <p:cNvSpPr/>
          <p:nvPr/>
        </p:nvSpPr>
        <p:spPr>
          <a:xfrm rot="-5400000">
            <a:off x="2274387" y="1591056"/>
            <a:ext cx="1436700" cy="1436700"/>
          </a:xfrm>
          <a:prstGeom prst="roundRect">
            <a:avLst>
              <a:gd name="adj" fmla="val 8546"/>
            </a:avLst>
          </a:prstGeom>
          <a:gradFill>
            <a:gsLst>
              <a:gs pos="0">
                <a:srgbClr val="FF032B"/>
              </a:gs>
              <a:gs pos="50000">
                <a:srgbClr val="920C4D"/>
              </a:gs>
              <a:gs pos="75000">
                <a:srgbClr val="5C105E"/>
              </a:gs>
              <a:gs pos="83000">
                <a:srgbClr val="4F1163"/>
              </a:gs>
              <a:gs pos="91000">
                <a:srgbClr val="411267"/>
              </a:gs>
              <a:gs pos="96000">
                <a:srgbClr val="33136B"/>
              </a:gs>
              <a:gs pos="100000">
                <a:srgbClr val="25146F"/>
              </a:gs>
            </a:gsLst>
            <a:lin ang="10800025" scaled="0"/>
          </a:gradFill>
          <a:ln>
            <a:noFill/>
          </a:ln>
          <a:effectLst>
            <a:outerShdw blurRad="85725" dist="95250" dir="2100000" algn="bl" rotWithShape="0">
              <a:srgbClr val="5D688B">
                <a:alpha val="50000"/>
              </a:srgb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126" name="Google Shape;3126;p220"/>
          <p:cNvSpPr/>
          <p:nvPr/>
        </p:nvSpPr>
        <p:spPr>
          <a:xfrm rot="-5400000">
            <a:off x="5432925" y="1591056"/>
            <a:ext cx="1436700" cy="1436700"/>
          </a:xfrm>
          <a:prstGeom prst="roundRect">
            <a:avLst>
              <a:gd name="adj" fmla="val 8546"/>
            </a:avLst>
          </a:prstGeom>
          <a:gradFill>
            <a:gsLst>
              <a:gs pos="0">
                <a:srgbClr val="FF032B"/>
              </a:gs>
              <a:gs pos="50000">
                <a:srgbClr val="920C4D"/>
              </a:gs>
              <a:gs pos="75000">
                <a:srgbClr val="5C105E"/>
              </a:gs>
              <a:gs pos="83000">
                <a:srgbClr val="4F1163"/>
              </a:gs>
              <a:gs pos="91000">
                <a:srgbClr val="411267"/>
              </a:gs>
              <a:gs pos="96000">
                <a:srgbClr val="33136B"/>
              </a:gs>
              <a:gs pos="100000">
                <a:srgbClr val="25146F"/>
              </a:gs>
            </a:gsLst>
            <a:lin ang="10800025" scaled="0"/>
          </a:gradFill>
          <a:ln>
            <a:noFill/>
          </a:ln>
          <a:effectLst>
            <a:outerShdw blurRad="85725" dist="95250" dir="2100000" algn="bl" rotWithShape="0">
              <a:srgbClr val="5D688B">
                <a:alpha val="50000"/>
              </a:srgb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127" name="Google Shape;3127;p220"/>
          <p:cNvSpPr txBox="1"/>
          <p:nvPr/>
        </p:nvSpPr>
        <p:spPr>
          <a:xfrm>
            <a:off x="1918287" y="3294618"/>
            <a:ext cx="21489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rgbClr val="25146F"/>
                </a:solidFill>
                <a:latin typeface="Poppins Medium"/>
                <a:ea typeface="Poppins Medium"/>
                <a:cs typeface="Poppins Medium"/>
                <a:sym typeface="Poppins Medium"/>
              </a:rPr>
              <a:t>Save money</a:t>
            </a:r>
            <a:endParaRPr sz="1650" i="0" u="none" strike="noStrike" cap="none">
              <a:solidFill>
                <a:srgbClr val="25146F"/>
              </a:solidFill>
              <a:latin typeface="Poppins Medium"/>
              <a:ea typeface="Poppins Medium"/>
              <a:cs typeface="Poppins Medium"/>
              <a:sym typeface="Poppins Medium"/>
            </a:endParaRPr>
          </a:p>
        </p:txBody>
      </p:sp>
      <p:sp>
        <p:nvSpPr>
          <p:cNvPr id="3128" name="Google Shape;3128;p220"/>
          <p:cNvSpPr txBox="1"/>
          <p:nvPr/>
        </p:nvSpPr>
        <p:spPr>
          <a:xfrm>
            <a:off x="5076825" y="3294618"/>
            <a:ext cx="21489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rgbClr val="25146F"/>
                </a:solidFill>
                <a:latin typeface="Poppins Medium"/>
                <a:ea typeface="Poppins Medium"/>
                <a:cs typeface="Poppins Medium"/>
                <a:sym typeface="Poppins Medium"/>
              </a:rPr>
              <a:t>Plan ahead</a:t>
            </a:r>
            <a:endParaRPr sz="1650" i="0" u="none" strike="noStrike" cap="none">
              <a:solidFill>
                <a:srgbClr val="25146F"/>
              </a:solidFill>
              <a:latin typeface="Poppins Medium"/>
              <a:ea typeface="Poppins Medium"/>
              <a:cs typeface="Poppins Medium"/>
              <a:sym typeface="Poppins Medium"/>
            </a:endParaRPr>
          </a:p>
        </p:txBody>
      </p:sp>
      <p:grpSp>
        <p:nvGrpSpPr>
          <p:cNvPr id="3129" name="Google Shape;3129;p220"/>
          <p:cNvGrpSpPr/>
          <p:nvPr/>
        </p:nvGrpSpPr>
        <p:grpSpPr>
          <a:xfrm>
            <a:off x="2559898" y="1861788"/>
            <a:ext cx="865679" cy="895235"/>
            <a:chOff x="1698983" y="1864795"/>
            <a:chExt cx="865679" cy="895235"/>
          </a:xfrm>
        </p:grpSpPr>
        <p:sp>
          <p:nvSpPr>
            <p:cNvPr id="3130" name="Google Shape;3130;p220"/>
            <p:cNvSpPr/>
            <p:nvPr/>
          </p:nvSpPr>
          <p:spPr>
            <a:xfrm>
              <a:off x="1698983" y="2400316"/>
              <a:ext cx="132238" cy="301039"/>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1" name="Google Shape;3131;p220"/>
            <p:cNvSpPr/>
            <p:nvPr/>
          </p:nvSpPr>
          <p:spPr>
            <a:xfrm>
              <a:off x="1805386" y="2433376"/>
              <a:ext cx="759275" cy="326655"/>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797942" y="2425932"/>
              <a:ext cx="513846" cy="19463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919015" y="1864795"/>
              <a:ext cx="528296" cy="528515"/>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2161160" y="1982146"/>
              <a:ext cx="88232" cy="62616"/>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2117153" y="2187509"/>
              <a:ext cx="84510" cy="62616"/>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6" name="Google Shape;3136;p220"/>
            <p:cNvSpPr/>
            <p:nvPr/>
          </p:nvSpPr>
          <p:spPr>
            <a:xfrm>
              <a:off x="2106206" y="1982146"/>
              <a:ext cx="99179" cy="154351"/>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7" name="Google Shape;3137;p220"/>
            <p:cNvSpPr/>
            <p:nvPr/>
          </p:nvSpPr>
          <p:spPr>
            <a:xfrm>
              <a:off x="2161160" y="2092271"/>
              <a:ext cx="102901" cy="157854"/>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8" name="Google Shape;3138;p220"/>
            <p:cNvSpPr/>
            <p:nvPr/>
          </p:nvSpPr>
          <p:spPr>
            <a:xfrm>
              <a:off x="2157438" y="2205900"/>
              <a:ext cx="44225" cy="73563"/>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9" name="Google Shape;3139;p220"/>
            <p:cNvSpPr/>
            <p:nvPr/>
          </p:nvSpPr>
          <p:spPr>
            <a:xfrm>
              <a:off x="2157438" y="1952808"/>
              <a:ext cx="44225" cy="73563"/>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nvGrpSpPr>
          <p:cNvPr id="3140" name="Google Shape;3140;p220"/>
          <p:cNvGrpSpPr/>
          <p:nvPr/>
        </p:nvGrpSpPr>
        <p:grpSpPr>
          <a:xfrm>
            <a:off x="5716575" y="1874815"/>
            <a:ext cx="869401" cy="869182"/>
            <a:chOff x="4208246" y="1877822"/>
            <a:chExt cx="869401" cy="869182"/>
          </a:xfrm>
        </p:grpSpPr>
        <p:sp>
          <p:nvSpPr>
            <p:cNvPr id="3141" name="Google Shape;3141;p220"/>
            <p:cNvSpPr/>
            <p:nvPr/>
          </p:nvSpPr>
          <p:spPr>
            <a:xfrm>
              <a:off x="4208246" y="1984007"/>
              <a:ext cx="762997" cy="762997"/>
            </a:xfrm>
            <a:custGeom>
              <a:avLst/>
              <a:gdLst/>
              <a:ahLst/>
              <a:cxnLst/>
              <a:rect l="l" t="t" r="r" b="b"/>
              <a:pathLst>
                <a:path w="3485" h="3485" extrusionOk="0">
                  <a:moveTo>
                    <a:pt x="2061" y="1"/>
                  </a:moveTo>
                  <a:lnTo>
                    <a:pt x="2027" y="18"/>
                  </a:lnTo>
                  <a:lnTo>
                    <a:pt x="1994" y="34"/>
                  </a:lnTo>
                  <a:lnTo>
                    <a:pt x="34" y="1994"/>
                  </a:lnTo>
                  <a:lnTo>
                    <a:pt x="17" y="2028"/>
                  </a:lnTo>
                  <a:lnTo>
                    <a:pt x="0" y="2061"/>
                  </a:lnTo>
                  <a:lnTo>
                    <a:pt x="17" y="2095"/>
                  </a:lnTo>
                  <a:lnTo>
                    <a:pt x="34" y="2128"/>
                  </a:lnTo>
                  <a:lnTo>
                    <a:pt x="1357" y="3451"/>
                  </a:lnTo>
                  <a:lnTo>
                    <a:pt x="1391" y="3485"/>
                  </a:lnTo>
                  <a:lnTo>
                    <a:pt x="1474" y="3485"/>
                  </a:lnTo>
                  <a:lnTo>
                    <a:pt x="1508" y="3451"/>
                  </a:lnTo>
                  <a:lnTo>
                    <a:pt x="3451" y="1508"/>
                  </a:lnTo>
                  <a:lnTo>
                    <a:pt x="3484" y="1475"/>
                  </a:lnTo>
                  <a:lnTo>
                    <a:pt x="3484" y="1425"/>
                  </a:lnTo>
                  <a:lnTo>
                    <a:pt x="3484" y="1391"/>
                  </a:lnTo>
                  <a:lnTo>
                    <a:pt x="3451" y="1358"/>
                  </a:lnTo>
                  <a:lnTo>
                    <a:pt x="3417" y="1341"/>
                  </a:lnTo>
                  <a:lnTo>
                    <a:pt x="3384" y="1324"/>
                  </a:lnTo>
                  <a:lnTo>
                    <a:pt x="3350" y="1341"/>
                  </a:lnTo>
                  <a:lnTo>
                    <a:pt x="3317" y="1358"/>
                  </a:lnTo>
                  <a:lnTo>
                    <a:pt x="1424" y="3250"/>
                  </a:lnTo>
                  <a:lnTo>
                    <a:pt x="252" y="2061"/>
                  </a:lnTo>
                  <a:lnTo>
                    <a:pt x="2128" y="185"/>
                  </a:lnTo>
                  <a:lnTo>
                    <a:pt x="2144" y="152"/>
                  </a:lnTo>
                  <a:lnTo>
                    <a:pt x="2161" y="101"/>
                  </a:lnTo>
                  <a:lnTo>
                    <a:pt x="2144" y="68"/>
                  </a:lnTo>
                  <a:lnTo>
                    <a:pt x="2128" y="34"/>
                  </a:lnTo>
                  <a:lnTo>
                    <a:pt x="2094" y="18"/>
                  </a:lnTo>
                  <a:lnTo>
                    <a:pt x="2061"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4644588" y="1980504"/>
              <a:ext cx="333880" cy="333880"/>
            </a:xfrm>
            <a:custGeom>
              <a:avLst/>
              <a:gdLst/>
              <a:ahLst/>
              <a:cxnLst/>
              <a:rect l="l" t="t" r="r" b="b"/>
              <a:pathLst>
                <a:path w="1525" h="1525" extrusionOk="0">
                  <a:moveTo>
                    <a:pt x="51" y="0"/>
                  </a:moveTo>
                  <a:lnTo>
                    <a:pt x="17" y="17"/>
                  </a:lnTo>
                  <a:lnTo>
                    <a:pt x="1" y="50"/>
                  </a:lnTo>
                  <a:lnTo>
                    <a:pt x="1" y="84"/>
                  </a:lnTo>
                  <a:lnTo>
                    <a:pt x="1" y="134"/>
                  </a:lnTo>
                  <a:lnTo>
                    <a:pt x="17" y="168"/>
                  </a:lnTo>
                  <a:lnTo>
                    <a:pt x="51" y="184"/>
                  </a:lnTo>
                  <a:lnTo>
                    <a:pt x="84" y="201"/>
                  </a:lnTo>
                  <a:lnTo>
                    <a:pt x="1290" y="235"/>
                  </a:lnTo>
                  <a:lnTo>
                    <a:pt x="1324" y="1424"/>
                  </a:lnTo>
                  <a:lnTo>
                    <a:pt x="1324" y="1457"/>
                  </a:lnTo>
                  <a:lnTo>
                    <a:pt x="1341" y="1491"/>
                  </a:lnTo>
                  <a:lnTo>
                    <a:pt x="1374" y="1508"/>
                  </a:lnTo>
                  <a:lnTo>
                    <a:pt x="1424" y="1524"/>
                  </a:lnTo>
                  <a:lnTo>
                    <a:pt x="1458" y="1508"/>
                  </a:lnTo>
                  <a:lnTo>
                    <a:pt x="1491" y="1491"/>
                  </a:lnTo>
                  <a:lnTo>
                    <a:pt x="1508" y="1457"/>
                  </a:lnTo>
                  <a:lnTo>
                    <a:pt x="1525" y="1424"/>
                  </a:lnTo>
                  <a:lnTo>
                    <a:pt x="1475" y="134"/>
                  </a:lnTo>
                  <a:lnTo>
                    <a:pt x="1475" y="84"/>
                  </a:lnTo>
                  <a:lnTo>
                    <a:pt x="1458" y="67"/>
                  </a:lnTo>
                  <a:lnTo>
                    <a:pt x="1424" y="34"/>
                  </a:lnTo>
                  <a:lnTo>
                    <a:pt x="1391" y="34"/>
                  </a:lnTo>
                  <a:lnTo>
                    <a:pt x="101"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4769383" y="1877822"/>
              <a:ext cx="308264" cy="311767"/>
            </a:xfrm>
            <a:custGeom>
              <a:avLst/>
              <a:gdLst/>
              <a:ahLst/>
              <a:cxnLst/>
              <a:rect l="l" t="t" r="r" b="b"/>
              <a:pathLst>
                <a:path w="1408" h="1424" extrusionOk="0">
                  <a:moveTo>
                    <a:pt x="704" y="0"/>
                  </a:moveTo>
                  <a:lnTo>
                    <a:pt x="570" y="17"/>
                  </a:lnTo>
                  <a:lnTo>
                    <a:pt x="436" y="50"/>
                  </a:lnTo>
                  <a:lnTo>
                    <a:pt x="302" y="117"/>
                  </a:lnTo>
                  <a:lnTo>
                    <a:pt x="201" y="218"/>
                  </a:lnTo>
                  <a:lnTo>
                    <a:pt x="134" y="285"/>
                  </a:lnTo>
                  <a:lnTo>
                    <a:pt x="67" y="369"/>
                  </a:lnTo>
                  <a:lnTo>
                    <a:pt x="34" y="469"/>
                  </a:lnTo>
                  <a:lnTo>
                    <a:pt x="0" y="570"/>
                  </a:lnTo>
                  <a:lnTo>
                    <a:pt x="0" y="603"/>
                  </a:lnTo>
                  <a:lnTo>
                    <a:pt x="17" y="637"/>
                  </a:lnTo>
                  <a:lnTo>
                    <a:pt x="50" y="670"/>
                  </a:lnTo>
                  <a:lnTo>
                    <a:pt x="84" y="687"/>
                  </a:lnTo>
                  <a:lnTo>
                    <a:pt x="117" y="687"/>
                  </a:lnTo>
                  <a:lnTo>
                    <a:pt x="151" y="670"/>
                  </a:lnTo>
                  <a:lnTo>
                    <a:pt x="184" y="637"/>
                  </a:lnTo>
                  <a:lnTo>
                    <a:pt x="201" y="603"/>
                  </a:lnTo>
                  <a:lnTo>
                    <a:pt x="218" y="536"/>
                  </a:lnTo>
                  <a:lnTo>
                    <a:pt x="251" y="469"/>
                  </a:lnTo>
                  <a:lnTo>
                    <a:pt x="285" y="419"/>
                  </a:lnTo>
                  <a:lnTo>
                    <a:pt x="335" y="352"/>
                  </a:lnTo>
                  <a:lnTo>
                    <a:pt x="419" y="285"/>
                  </a:lnTo>
                  <a:lnTo>
                    <a:pt x="503" y="251"/>
                  </a:lnTo>
                  <a:lnTo>
                    <a:pt x="603" y="218"/>
                  </a:lnTo>
                  <a:lnTo>
                    <a:pt x="704" y="201"/>
                  </a:lnTo>
                  <a:lnTo>
                    <a:pt x="787" y="218"/>
                  </a:lnTo>
                  <a:lnTo>
                    <a:pt x="888" y="251"/>
                  </a:lnTo>
                  <a:lnTo>
                    <a:pt x="972" y="285"/>
                  </a:lnTo>
                  <a:lnTo>
                    <a:pt x="1055" y="352"/>
                  </a:lnTo>
                  <a:lnTo>
                    <a:pt x="1122" y="436"/>
                  </a:lnTo>
                  <a:lnTo>
                    <a:pt x="1173" y="519"/>
                  </a:lnTo>
                  <a:lnTo>
                    <a:pt x="1189" y="620"/>
                  </a:lnTo>
                  <a:lnTo>
                    <a:pt x="1206" y="720"/>
                  </a:lnTo>
                  <a:lnTo>
                    <a:pt x="1189" y="804"/>
                  </a:lnTo>
                  <a:lnTo>
                    <a:pt x="1173" y="905"/>
                  </a:lnTo>
                  <a:lnTo>
                    <a:pt x="1122" y="988"/>
                  </a:lnTo>
                  <a:lnTo>
                    <a:pt x="1055" y="1072"/>
                  </a:lnTo>
                  <a:lnTo>
                    <a:pt x="972" y="1139"/>
                  </a:lnTo>
                  <a:lnTo>
                    <a:pt x="888" y="1189"/>
                  </a:lnTo>
                  <a:lnTo>
                    <a:pt x="787" y="1206"/>
                  </a:lnTo>
                  <a:lnTo>
                    <a:pt x="704" y="1223"/>
                  </a:lnTo>
                  <a:lnTo>
                    <a:pt x="603" y="1206"/>
                  </a:lnTo>
                  <a:lnTo>
                    <a:pt x="503" y="1189"/>
                  </a:lnTo>
                  <a:lnTo>
                    <a:pt x="419" y="1139"/>
                  </a:lnTo>
                  <a:lnTo>
                    <a:pt x="335" y="1072"/>
                  </a:lnTo>
                  <a:lnTo>
                    <a:pt x="302" y="1055"/>
                  </a:lnTo>
                  <a:lnTo>
                    <a:pt x="268" y="1039"/>
                  </a:lnTo>
                  <a:lnTo>
                    <a:pt x="235" y="1055"/>
                  </a:lnTo>
                  <a:lnTo>
                    <a:pt x="201" y="1072"/>
                  </a:lnTo>
                  <a:lnTo>
                    <a:pt x="168" y="1106"/>
                  </a:lnTo>
                  <a:lnTo>
                    <a:pt x="168" y="1139"/>
                  </a:lnTo>
                  <a:lnTo>
                    <a:pt x="168" y="1189"/>
                  </a:lnTo>
                  <a:lnTo>
                    <a:pt x="201" y="1223"/>
                  </a:lnTo>
                  <a:lnTo>
                    <a:pt x="302" y="1307"/>
                  </a:lnTo>
                  <a:lnTo>
                    <a:pt x="436" y="1374"/>
                  </a:lnTo>
                  <a:lnTo>
                    <a:pt x="570" y="1407"/>
                  </a:lnTo>
                  <a:lnTo>
                    <a:pt x="704" y="1424"/>
                  </a:lnTo>
                  <a:lnTo>
                    <a:pt x="838" y="1407"/>
                  </a:lnTo>
                  <a:lnTo>
                    <a:pt x="972" y="1374"/>
                  </a:lnTo>
                  <a:lnTo>
                    <a:pt x="1089" y="1307"/>
                  </a:lnTo>
                  <a:lnTo>
                    <a:pt x="1206" y="1223"/>
                  </a:lnTo>
                  <a:lnTo>
                    <a:pt x="1290" y="1106"/>
                  </a:lnTo>
                  <a:lnTo>
                    <a:pt x="1357" y="988"/>
                  </a:lnTo>
                  <a:lnTo>
                    <a:pt x="1390" y="854"/>
                  </a:lnTo>
                  <a:lnTo>
                    <a:pt x="1407" y="720"/>
                  </a:lnTo>
                  <a:lnTo>
                    <a:pt x="1390" y="586"/>
                  </a:lnTo>
                  <a:lnTo>
                    <a:pt x="1357" y="452"/>
                  </a:lnTo>
                  <a:lnTo>
                    <a:pt x="1290" y="318"/>
                  </a:lnTo>
                  <a:lnTo>
                    <a:pt x="1206" y="218"/>
                  </a:lnTo>
                  <a:lnTo>
                    <a:pt x="1089" y="117"/>
                  </a:lnTo>
                  <a:lnTo>
                    <a:pt x="972" y="50"/>
                  </a:lnTo>
                  <a:lnTo>
                    <a:pt x="838" y="17"/>
                  </a:lnTo>
                  <a:lnTo>
                    <a:pt x="704"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4644588" y="2273880"/>
              <a:ext cx="58894" cy="80788"/>
            </a:xfrm>
            <a:custGeom>
              <a:avLst/>
              <a:gdLst/>
              <a:ahLst/>
              <a:cxnLst/>
              <a:rect l="l" t="t" r="r" b="b"/>
              <a:pathLst>
                <a:path w="269" h="369" extrusionOk="0">
                  <a:moveTo>
                    <a:pt x="68" y="0"/>
                  </a:moveTo>
                  <a:lnTo>
                    <a:pt x="34" y="34"/>
                  </a:lnTo>
                  <a:lnTo>
                    <a:pt x="1" y="67"/>
                  </a:lnTo>
                  <a:lnTo>
                    <a:pt x="1" y="101"/>
                  </a:lnTo>
                  <a:lnTo>
                    <a:pt x="1" y="134"/>
                  </a:lnTo>
                  <a:lnTo>
                    <a:pt x="34" y="168"/>
                  </a:lnTo>
                  <a:lnTo>
                    <a:pt x="51" y="218"/>
                  </a:lnTo>
                  <a:lnTo>
                    <a:pt x="68" y="268"/>
                  </a:lnTo>
                  <a:lnTo>
                    <a:pt x="68" y="318"/>
                  </a:lnTo>
                  <a:lnTo>
                    <a:pt x="101" y="352"/>
                  </a:lnTo>
                  <a:lnTo>
                    <a:pt x="118" y="369"/>
                  </a:lnTo>
                  <a:lnTo>
                    <a:pt x="202" y="369"/>
                  </a:lnTo>
                  <a:lnTo>
                    <a:pt x="235" y="352"/>
                  </a:lnTo>
                  <a:lnTo>
                    <a:pt x="252" y="318"/>
                  </a:lnTo>
                  <a:lnTo>
                    <a:pt x="269" y="285"/>
                  </a:lnTo>
                  <a:lnTo>
                    <a:pt x="269" y="218"/>
                  </a:lnTo>
                  <a:lnTo>
                    <a:pt x="252" y="151"/>
                  </a:lnTo>
                  <a:lnTo>
                    <a:pt x="218" y="84"/>
                  </a:lnTo>
                  <a:lnTo>
                    <a:pt x="168" y="34"/>
                  </a:lnTo>
                  <a:lnTo>
                    <a:pt x="135"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4479509" y="2380065"/>
              <a:ext cx="58894" cy="81007"/>
            </a:xfrm>
            <a:custGeom>
              <a:avLst/>
              <a:gdLst/>
              <a:ahLst/>
              <a:cxnLst/>
              <a:rect l="l" t="t" r="r" b="b"/>
              <a:pathLst>
                <a:path w="269" h="370" extrusionOk="0">
                  <a:moveTo>
                    <a:pt x="68" y="1"/>
                  </a:moveTo>
                  <a:lnTo>
                    <a:pt x="34" y="18"/>
                  </a:lnTo>
                  <a:lnTo>
                    <a:pt x="18" y="51"/>
                  </a:lnTo>
                  <a:lnTo>
                    <a:pt x="1" y="85"/>
                  </a:lnTo>
                  <a:lnTo>
                    <a:pt x="18" y="152"/>
                  </a:lnTo>
                  <a:lnTo>
                    <a:pt x="34" y="219"/>
                  </a:lnTo>
                  <a:lnTo>
                    <a:pt x="68" y="286"/>
                  </a:lnTo>
                  <a:lnTo>
                    <a:pt x="101" y="336"/>
                  </a:lnTo>
                  <a:lnTo>
                    <a:pt x="135" y="369"/>
                  </a:lnTo>
                  <a:lnTo>
                    <a:pt x="219" y="369"/>
                  </a:lnTo>
                  <a:lnTo>
                    <a:pt x="252" y="336"/>
                  </a:lnTo>
                  <a:lnTo>
                    <a:pt x="269" y="302"/>
                  </a:lnTo>
                  <a:lnTo>
                    <a:pt x="269" y="269"/>
                  </a:lnTo>
                  <a:lnTo>
                    <a:pt x="269" y="235"/>
                  </a:lnTo>
                  <a:lnTo>
                    <a:pt x="252" y="202"/>
                  </a:lnTo>
                  <a:lnTo>
                    <a:pt x="219" y="152"/>
                  </a:lnTo>
                  <a:lnTo>
                    <a:pt x="202" y="101"/>
                  </a:lnTo>
                  <a:lnTo>
                    <a:pt x="202" y="51"/>
                  </a:lnTo>
                  <a:lnTo>
                    <a:pt x="185" y="18"/>
                  </a:lnTo>
                  <a:lnTo>
                    <a:pt x="152"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4556575" y="2259211"/>
              <a:ext cx="132238" cy="132238"/>
            </a:xfrm>
            <a:custGeom>
              <a:avLst/>
              <a:gdLst/>
              <a:ahLst/>
              <a:cxnLst/>
              <a:rect l="l" t="t" r="r" b="b"/>
              <a:pathLst>
                <a:path w="604" h="604" extrusionOk="0">
                  <a:moveTo>
                    <a:pt x="269" y="0"/>
                  </a:moveTo>
                  <a:lnTo>
                    <a:pt x="202" y="17"/>
                  </a:lnTo>
                  <a:lnTo>
                    <a:pt x="151" y="50"/>
                  </a:lnTo>
                  <a:lnTo>
                    <a:pt x="101" y="101"/>
                  </a:lnTo>
                  <a:lnTo>
                    <a:pt x="51" y="151"/>
                  </a:lnTo>
                  <a:lnTo>
                    <a:pt x="17" y="201"/>
                  </a:lnTo>
                  <a:lnTo>
                    <a:pt x="1" y="268"/>
                  </a:lnTo>
                  <a:lnTo>
                    <a:pt x="1" y="335"/>
                  </a:lnTo>
                  <a:lnTo>
                    <a:pt x="1" y="402"/>
                  </a:lnTo>
                  <a:lnTo>
                    <a:pt x="17" y="452"/>
                  </a:lnTo>
                  <a:lnTo>
                    <a:pt x="51" y="519"/>
                  </a:lnTo>
                  <a:lnTo>
                    <a:pt x="101" y="570"/>
                  </a:lnTo>
                  <a:lnTo>
                    <a:pt x="135" y="586"/>
                  </a:lnTo>
                  <a:lnTo>
                    <a:pt x="168" y="603"/>
                  </a:lnTo>
                  <a:lnTo>
                    <a:pt x="202" y="586"/>
                  </a:lnTo>
                  <a:lnTo>
                    <a:pt x="235" y="570"/>
                  </a:lnTo>
                  <a:lnTo>
                    <a:pt x="269" y="536"/>
                  </a:lnTo>
                  <a:lnTo>
                    <a:pt x="269" y="503"/>
                  </a:lnTo>
                  <a:lnTo>
                    <a:pt x="269" y="469"/>
                  </a:lnTo>
                  <a:lnTo>
                    <a:pt x="235" y="436"/>
                  </a:lnTo>
                  <a:lnTo>
                    <a:pt x="202" y="385"/>
                  </a:lnTo>
                  <a:lnTo>
                    <a:pt x="202" y="335"/>
                  </a:lnTo>
                  <a:lnTo>
                    <a:pt x="202" y="285"/>
                  </a:lnTo>
                  <a:lnTo>
                    <a:pt x="235" y="235"/>
                  </a:lnTo>
                  <a:lnTo>
                    <a:pt x="285" y="218"/>
                  </a:lnTo>
                  <a:lnTo>
                    <a:pt x="336" y="201"/>
                  </a:lnTo>
                  <a:lnTo>
                    <a:pt x="386" y="218"/>
                  </a:lnTo>
                  <a:lnTo>
                    <a:pt x="436" y="235"/>
                  </a:lnTo>
                  <a:lnTo>
                    <a:pt x="470" y="268"/>
                  </a:lnTo>
                  <a:lnTo>
                    <a:pt x="537" y="268"/>
                  </a:lnTo>
                  <a:lnTo>
                    <a:pt x="570" y="235"/>
                  </a:lnTo>
                  <a:lnTo>
                    <a:pt x="587" y="201"/>
                  </a:lnTo>
                  <a:lnTo>
                    <a:pt x="604" y="168"/>
                  </a:lnTo>
                  <a:lnTo>
                    <a:pt x="587" y="134"/>
                  </a:lnTo>
                  <a:lnTo>
                    <a:pt x="570" y="101"/>
                  </a:lnTo>
                  <a:lnTo>
                    <a:pt x="520" y="50"/>
                  </a:lnTo>
                  <a:lnTo>
                    <a:pt x="470" y="17"/>
                  </a:lnTo>
                  <a:lnTo>
                    <a:pt x="403"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4497900" y="2347224"/>
              <a:ext cx="132238" cy="132238"/>
            </a:xfrm>
            <a:custGeom>
              <a:avLst/>
              <a:gdLst/>
              <a:ahLst/>
              <a:cxnLst/>
              <a:rect l="l" t="t" r="r" b="b"/>
              <a:pathLst>
                <a:path w="604" h="604" extrusionOk="0">
                  <a:moveTo>
                    <a:pt x="403" y="0"/>
                  </a:moveTo>
                  <a:lnTo>
                    <a:pt x="369" y="34"/>
                  </a:lnTo>
                  <a:lnTo>
                    <a:pt x="336" y="67"/>
                  </a:lnTo>
                  <a:lnTo>
                    <a:pt x="336" y="101"/>
                  </a:lnTo>
                  <a:lnTo>
                    <a:pt x="336" y="134"/>
                  </a:lnTo>
                  <a:lnTo>
                    <a:pt x="369" y="168"/>
                  </a:lnTo>
                  <a:lnTo>
                    <a:pt x="386" y="218"/>
                  </a:lnTo>
                  <a:lnTo>
                    <a:pt x="403" y="268"/>
                  </a:lnTo>
                  <a:lnTo>
                    <a:pt x="386" y="318"/>
                  </a:lnTo>
                  <a:lnTo>
                    <a:pt x="369" y="369"/>
                  </a:lnTo>
                  <a:lnTo>
                    <a:pt x="319" y="385"/>
                  </a:lnTo>
                  <a:lnTo>
                    <a:pt x="269" y="402"/>
                  </a:lnTo>
                  <a:lnTo>
                    <a:pt x="218" y="385"/>
                  </a:lnTo>
                  <a:lnTo>
                    <a:pt x="168" y="369"/>
                  </a:lnTo>
                  <a:lnTo>
                    <a:pt x="135" y="335"/>
                  </a:lnTo>
                  <a:lnTo>
                    <a:pt x="68" y="335"/>
                  </a:lnTo>
                  <a:lnTo>
                    <a:pt x="34" y="369"/>
                  </a:lnTo>
                  <a:lnTo>
                    <a:pt x="17" y="402"/>
                  </a:lnTo>
                  <a:lnTo>
                    <a:pt x="1" y="436"/>
                  </a:lnTo>
                  <a:lnTo>
                    <a:pt x="17" y="469"/>
                  </a:lnTo>
                  <a:lnTo>
                    <a:pt x="34" y="503"/>
                  </a:lnTo>
                  <a:lnTo>
                    <a:pt x="84" y="553"/>
                  </a:lnTo>
                  <a:lnTo>
                    <a:pt x="135" y="570"/>
                  </a:lnTo>
                  <a:lnTo>
                    <a:pt x="202" y="603"/>
                  </a:lnTo>
                  <a:lnTo>
                    <a:pt x="336" y="603"/>
                  </a:lnTo>
                  <a:lnTo>
                    <a:pt x="403" y="570"/>
                  </a:lnTo>
                  <a:lnTo>
                    <a:pt x="453" y="553"/>
                  </a:lnTo>
                  <a:lnTo>
                    <a:pt x="503" y="503"/>
                  </a:lnTo>
                  <a:lnTo>
                    <a:pt x="553" y="452"/>
                  </a:lnTo>
                  <a:lnTo>
                    <a:pt x="587" y="385"/>
                  </a:lnTo>
                  <a:lnTo>
                    <a:pt x="604" y="335"/>
                  </a:lnTo>
                  <a:lnTo>
                    <a:pt x="604" y="268"/>
                  </a:lnTo>
                  <a:lnTo>
                    <a:pt x="604" y="201"/>
                  </a:lnTo>
                  <a:lnTo>
                    <a:pt x="587" y="134"/>
                  </a:lnTo>
                  <a:lnTo>
                    <a:pt x="553" y="84"/>
                  </a:lnTo>
                  <a:lnTo>
                    <a:pt x="503" y="34"/>
                  </a:lnTo>
                  <a:lnTo>
                    <a:pt x="470"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4476006" y="2416846"/>
              <a:ext cx="62397" cy="62616"/>
            </a:xfrm>
            <a:custGeom>
              <a:avLst/>
              <a:gdLst/>
              <a:ahLst/>
              <a:cxnLst/>
              <a:rect l="l" t="t" r="r" b="b"/>
              <a:pathLst>
                <a:path w="285" h="286" extrusionOk="0">
                  <a:moveTo>
                    <a:pt x="151" y="0"/>
                  </a:moveTo>
                  <a:lnTo>
                    <a:pt x="117" y="34"/>
                  </a:lnTo>
                  <a:lnTo>
                    <a:pt x="34" y="118"/>
                  </a:lnTo>
                  <a:lnTo>
                    <a:pt x="17" y="151"/>
                  </a:lnTo>
                  <a:lnTo>
                    <a:pt x="0" y="185"/>
                  </a:lnTo>
                  <a:lnTo>
                    <a:pt x="17" y="218"/>
                  </a:lnTo>
                  <a:lnTo>
                    <a:pt x="34" y="252"/>
                  </a:lnTo>
                  <a:lnTo>
                    <a:pt x="67" y="285"/>
                  </a:lnTo>
                  <a:lnTo>
                    <a:pt x="151" y="285"/>
                  </a:lnTo>
                  <a:lnTo>
                    <a:pt x="184" y="252"/>
                  </a:lnTo>
                  <a:lnTo>
                    <a:pt x="268" y="168"/>
                  </a:lnTo>
                  <a:lnTo>
                    <a:pt x="285" y="134"/>
                  </a:lnTo>
                  <a:lnTo>
                    <a:pt x="285" y="101"/>
                  </a:lnTo>
                  <a:lnTo>
                    <a:pt x="285" y="67"/>
                  </a:lnTo>
                  <a:lnTo>
                    <a:pt x="268" y="34"/>
                  </a:lnTo>
                  <a:lnTo>
                    <a:pt x="235" y="0"/>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9" name="Google Shape;3149;p220"/>
            <p:cNvSpPr/>
            <p:nvPr/>
          </p:nvSpPr>
          <p:spPr>
            <a:xfrm>
              <a:off x="4640866" y="2251767"/>
              <a:ext cx="62616" cy="62616"/>
            </a:xfrm>
            <a:custGeom>
              <a:avLst/>
              <a:gdLst/>
              <a:ahLst/>
              <a:cxnLst/>
              <a:rect l="l" t="t" r="r" b="b"/>
              <a:pathLst>
                <a:path w="286" h="286" extrusionOk="0">
                  <a:moveTo>
                    <a:pt x="185" y="1"/>
                  </a:moveTo>
                  <a:lnTo>
                    <a:pt x="152" y="17"/>
                  </a:lnTo>
                  <a:lnTo>
                    <a:pt x="118" y="34"/>
                  </a:lnTo>
                  <a:lnTo>
                    <a:pt x="34" y="118"/>
                  </a:lnTo>
                  <a:lnTo>
                    <a:pt x="18" y="151"/>
                  </a:lnTo>
                  <a:lnTo>
                    <a:pt x="1" y="185"/>
                  </a:lnTo>
                  <a:lnTo>
                    <a:pt x="18" y="235"/>
                  </a:lnTo>
                  <a:lnTo>
                    <a:pt x="34" y="269"/>
                  </a:lnTo>
                  <a:lnTo>
                    <a:pt x="68" y="285"/>
                  </a:lnTo>
                  <a:lnTo>
                    <a:pt x="135" y="285"/>
                  </a:lnTo>
                  <a:lnTo>
                    <a:pt x="168" y="269"/>
                  </a:lnTo>
                  <a:lnTo>
                    <a:pt x="252" y="168"/>
                  </a:lnTo>
                  <a:lnTo>
                    <a:pt x="286" y="135"/>
                  </a:lnTo>
                  <a:lnTo>
                    <a:pt x="286" y="101"/>
                  </a:lnTo>
                  <a:lnTo>
                    <a:pt x="286" y="68"/>
                  </a:lnTo>
                  <a:lnTo>
                    <a:pt x="252" y="34"/>
                  </a:lnTo>
                  <a:lnTo>
                    <a:pt x="219" y="17"/>
                  </a:lnTo>
                  <a:lnTo>
                    <a:pt x="185" y="1"/>
                  </a:lnTo>
                  <a:close/>
                </a:path>
              </a:pathLst>
            </a:custGeom>
            <a:solidFill>
              <a:srgbClr val="FFFFFF"/>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3"/>
        <p:cNvGrpSpPr/>
        <p:nvPr/>
      </p:nvGrpSpPr>
      <p:grpSpPr>
        <a:xfrm>
          <a:off x="0" y="0"/>
          <a:ext cx="0" cy="0"/>
          <a:chOff x="0" y="0"/>
          <a:chExt cx="0" cy="0"/>
        </a:xfrm>
      </p:grpSpPr>
      <p:sp>
        <p:nvSpPr>
          <p:cNvPr id="3154" name="Google Shape;3154;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55" name="Google Shape;3155;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56" name="Google Shape;3156;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57" name="Google Shape;3157;p221"/>
          <p:cNvSpPr txBox="1"/>
          <p:nvPr/>
        </p:nvSpPr>
        <p:spPr>
          <a:xfrm>
            <a:off x="4140651" y="1411658"/>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adoption assistance FSA maximum</a:t>
            </a:r>
            <a:endParaRPr sz="2600" b="1" dirty="0">
              <a:solidFill>
                <a:srgbClr val="25146F"/>
              </a:solidFill>
              <a:latin typeface="Poppins"/>
              <a:ea typeface="Poppins"/>
              <a:cs typeface="Poppins"/>
              <a:sym typeface="Poppins"/>
            </a:endParaRPr>
          </a:p>
        </p:txBody>
      </p:sp>
      <p:sp>
        <p:nvSpPr>
          <p:cNvPr id="3158" name="Google Shape;3158;p221"/>
          <p:cNvSpPr txBox="1"/>
          <p:nvPr/>
        </p:nvSpPr>
        <p:spPr>
          <a:xfrm>
            <a:off x="4140651" y="3618088"/>
            <a:ext cx="4379100" cy="573900"/>
          </a:xfrm>
          <a:prstGeom prst="rect">
            <a:avLst/>
          </a:prstGeom>
          <a:noFill/>
          <a:ln>
            <a:noFill/>
          </a:ln>
        </p:spPr>
        <p:txBody>
          <a:bodyPr spcFirstLastPara="1" wrap="square" lIns="0" tIns="0" rIns="0" bIns="0" anchor="t" anchorCtr="0">
            <a:noAutofit/>
          </a:bodyPr>
          <a:lstStyle/>
          <a:p>
            <a:pPr marL="12700" lvl="0" indent="0" algn="l" rtl="0">
              <a:lnSpc>
                <a:spcPct val="150000"/>
              </a:lnSpc>
              <a:spcBef>
                <a:spcPts val="0"/>
              </a:spcBef>
              <a:spcAft>
                <a:spcPts val="0"/>
              </a:spcAft>
              <a:buNone/>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12700" lvl="0" indent="0" algn="l" rtl="0">
              <a:lnSpc>
                <a:spcPct val="150000"/>
              </a:lnSpc>
              <a:spcBef>
                <a:spcPts val="0"/>
              </a:spcBef>
              <a:spcAft>
                <a:spcPts val="0"/>
              </a:spcAft>
              <a:buNone/>
            </a:pPr>
            <a:r>
              <a:rPr lang="en" sz="1200" dirty="0">
                <a:solidFill>
                  <a:srgbClr val="25146F"/>
                </a:solidFill>
                <a:latin typeface="Poppins"/>
                <a:ea typeface="Poppins"/>
                <a:cs typeface="Poppins"/>
                <a:sym typeface="Poppins"/>
              </a:rPr>
              <a:t>Pay for eligible out-of-pocket adoption expenses </a:t>
            </a:r>
            <a:endParaRPr sz="1200" dirty="0">
              <a:solidFill>
                <a:srgbClr val="25146F"/>
              </a:solidFill>
              <a:latin typeface="Poppins"/>
              <a:ea typeface="Poppins"/>
              <a:cs typeface="Poppins"/>
              <a:sym typeface="Poppins"/>
            </a:endParaRPr>
          </a:p>
        </p:txBody>
      </p:sp>
      <p:sp>
        <p:nvSpPr>
          <p:cNvPr id="3159" name="Google Shape;3159;p221"/>
          <p:cNvSpPr txBox="1"/>
          <p:nvPr/>
        </p:nvSpPr>
        <p:spPr>
          <a:xfrm>
            <a:off x="4140650" y="2448610"/>
            <a:ext cx="3181800" cy="783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6000" i="0" u="none" strike="noStrike" cap="none" dirty="0">
                <a:solidFill>
                  <a:srgbClr val="1C6EFF"/>
                </a:solidFill>
                <a:latin typeface="Poppins ExtraBold"/>
                <a:ea typeface="Poppins ExtraBold"/>
                <a:cs typeface="Poppins ExtraBold"/>
                <a:sym typeface="Poppins ExtraBold"/>
              </a:rPr>
              <a:t>$</a:t>
            </a:r>
            <a:r>
              <a:rPr lang="en" sz="6000" dirty="0">
                <a:solidFill>
                  <a:srgbClr val="1C6EFF"/>
                </a:solidFill>
                <a:latin typeface="Poppins ExtraBold"/>
                <a:ea typeface="Poppins ExtraBold"/>
                <a:cs typeface="Poppins ExtraBold"/>
                <a:sym typeface="Poppins ExtraBold"/>
              </a:rPr>
              <a:t>17</a:t>
            </a:r>
            <a:r>
              <a:rPr lang="en" sz="6000" i="0" u="none" strike="noStrike" cap="none" dirty="0">
                <a:solidFill>
                  <a:srgbClr val="1C6EFF"/>
                </a:solidFill>
                <a:latin typeface="Poppins ExtraBold"/>
                <a:ea typeface="Poppins ExtraBold"/>
                <a:cs typeface="Poppins ExtraBold"/>
                <a:sym typeface="Poppins ExtraBold"/>
              </a:rPr>
              <a:t>,</a:t>
            </a:r>
            <a:r>
              <a:rPr lang="en" sz="6000" dirty="0">
                <a:solidFill>
                  <a:srgbClr val="1C6EFF"/>
                </a:solidFill>
                <a:latin typeface="Poppins ExtraBold"/>
                <a:ea typeface="Poppins ExtraBold"/>
                <a:cs typeface="Poppins ExtraBold"/>
                <a:sym typeface="Poppins ExtraBold"/>
              </a:rPr>
              <a:t>67</a:t>
            </a:r>
            <a:r>
              <a:rPr lang="en" sz="6000" i="0" u="none" strike="noStrike" cap="none" dirty="0">
                <a:solidFill>
                  <a:srgbClr val="1C6EFF"/>
                </a:solidFill>
                <a:latin typeface="Poppins ExtraBold"/>
                <a:ea typeface="Poppins ExtraBold"/>
                <a:cs typeface="Poppins ExtraBold"/>
                <a:sym typeface="Poppins ExtraBold"/>
              </a:rPr>
              <a:t>0</a:t>
            </a:r>
            <a:endParaRPr sz="6000" i="0" u="none" strike="noStrike" cap="none" dirty="0">
              <a:solidFill>
                <a:srgbClr val="1C6EFF"/>
              </a:solidFill>
              <a:latin typeface="Poppins ExtraBold"/>
              <a:ea typeface="Poppins ExtraBold"/>
              <a:cs typeface="Poppins ExtraBold"/>
              <a:sym typeface="Poppins ExtraBold"/>
            </a:endParaRPr>
          </a:p>
        </p:txBody>
      </p:sp>
      <p:sp>
        <p:nvSpPr>
          <p:cNvPr id="3160" name="Google Shape;3160;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64"/>
        <p:cNvGrpSpPr/>
        <p:nvPr/>
      </p:nvGrpSpPr>
      <p:grpSpPr>
        <a:xfrm>
          <a:off x="0" y="0"/>
          <a:ext cx="0" cy="0"/>
          <a:chOff x="0" y="0"/>
          <a:chExt cx="0" cy="0"/>
        </a:xfrm>
      </p:grpSpPr>
      <p:sp>
        <p:nvSpPr>
          <p:cNvPr id="3165" name="Google Shape;3165;p222"/>
          <p:cNvSpPr/>
          <p:nvPr/>
        </p:nvSpPr>
        <p:spPr>
          <a:xfrm>
            <a:off x="450750" y="911025"/>
            <a:ext cx="5276100" cy="3729600"/>
          </a:xfrm>
          <a:prstGeom prst="roundRect">
            <a:avLst>
              <a:gd name="adj" fmla="val 1424"/>
            </a:avLst>
          </a:prstGeom>
          <a:gradFill>
            <a:gsLst>
              <a:gs pos="0">
                <a:srgbClr val="FFFFFF"/>
              </a:gs>
              <a:gs pos="56000">
                <a:srgbClr val="F1F1FA"/>
              </a:gs>
              <a:gs pos="78000">
                <a:srgbClr val="E8EAF7"/>
              </a:gs>
              <a:gs pos="100000">
                <a:srgbClr val="E4E7F6"/>
              </a:gs>
            </a:gsLst>
            <a:lin ang="2698631"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pic>
        <p:nvPicPr>
          <p:cNvPr id="3166" name="Google Shape;3166;p222"/>
          <p:cNvPicPr preferRelativeResize="0"/>
          <p:nvPr/>
        </p:nvPicPr>
        <p:blipFill rotWithShape="1">
          <a:blip r:embed="rId3">
            <a:alphaModFix/>
          </a:blip>
          <a:srcRect/>
          <a:stretch/>
        </p:blipFill>
        <p:spPr>
          <a:xfrm>
            <a:off x="651666" y="2159084"/>
            <a:ext cx="4782313" cy="11905"/>
          </a:xfrm>
          <a:prstGeom prst="rect">
            <a:avLst/>
          </a:prstGeom>
          <a:noFill/>
          <a:ln>
            <a:noFill/>
          </a:ln>
        </p:spPr>
      </p:pic>
      <p:pic>
        <p:nvPicPr>
          <p:cNvPr id="3167" name="Google Shape;3167;p222"/>
          <p:cNvPicPr preferRelativeResize="0"/>
          <p:nvPr/>
        </p:nvPicPr>
        <p:blipFill rotWithShape="1">
          <a:blip r:embed="rId3">
            <a:alphaModFix/>
          </a:blip>
          <a:srcRect/>
          <a:stretch/>
        </p:blipFill>
        <p:spPr>
          <a:xfrm>
            <a:off x="651666" y="3380657"/>
            <a:ext cx="4782313" cy="11905"/>
          </a:xfrm>
          <a:prstGeom prst="rect">
            <a:avLst/>
          </a:prstGeom>
          <a:noFill/>
          <a:ln>
            <a:noFill/>
          </a:ln>
        </p:spPr>
      </p:pic>
      <p:sp>
        <p:nvSpPr>
          <p:cNvPr id="3168" name="Google Shape;3168;p222"/>
          <p:cNvSpPr txBox="1"/>
          <p:nvPr/>
        </p:nvSpPr>
        <p:spPr>
          <a:xfrm>
            <a:off x="743700" y="1112350"/>
            <a:ext cx="4690200" cy="883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None/>
            </a:pPr>
            <a:r>
              <a:rPr lang="en" sz="1300" b="1">
                <a:solidFill>
                  <a:schemeClr val="dk1"/>
                </a:solidFill>
                <a:latin typeface="Poppins"/>
                <a:ea typeface="Poppins"/>
                <a:cs typeface="Poppins"/>
                <a:sym typeface="Poppins"/>
              </a:rPr>
              <a:t>Domestic adoption</a:t>
            </a:r>
            <a:endParaRPr sz="1300">
              <a:solidFill>
                <a:schemeClr val="dk1"/>
              </a:solidFill>
              <a:latin typeface="Poppins"/>
              <a:ea typeface="Poppins"/>
              <a:cs typeface="Poppins"/>
              <a:sym typeface="Poppins"/>
            </a:endParaRPr>
          </a:p>
          <a:p>
            <a:pPr marL="127000" marR="0" lvl="0" indent="-107950" algn="l" rtl="0">
              <a:lnSpc>
                <a:spcPct val="100000"/>
              </a:lnSpc>
              <a:spcBef>
                <a:spcPts val="100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The child is a citizen or resident of the United States</a:t>
            </a:r>
            <a:endParaRPr sz="1100" i="0" u="none" strike="noStrike" cap="none">
              <a:solidFill>
                <a:schemeClr val="dk1"/>
              </a:solidFill>
              <a:latin typeface="Poppins"/>
              <a:ea typeface="Poppins"/>
              <a:cs typeface="Poppins"/>
              <a:sym typeface="Poppins"/>
            </a:endParaRPr>
          </a:p>
          <a:p>
            <a:pPr marL="127000" marR="0" lvl="0" indent="-107950" algn="l" rtl="0">
              <a:lnSpc>
                <a:spcPct val="100000"/>
              </a:lnSpc>
              <a:spcBef>
                <a:spcPts val="0"/>
              </a:spcBef>
              <a:spcAft>
                <a:spcPts val="100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The adoption does not need to be finalized in order to be reimbursed for incurred expenses</a:t>
            </a:r>
            <a:endParaRPr sz="1100" i="0" u="none" strike="noStrike" cap="none">
              <a:solidFill>
                <a:schemeClr val="dk1"/>
              </a:solidFill>
              <a:latin typeface="Poppins"/>
              <a:ea typeface="Poppins"/>
              <a:cs typeface="Poppins"/>
              <a:sym typeface="Poppins"/>
            </a:endParaRPr>
          </a:p>
        </p:txBody>
      </p:sp>
      <p:sp>
        <p:nvSpPr>
          <p:cNvPr id="3169" name="Google Shape;3169;p222"/>
          <p:cNvSpPr txBox="1"/>
          <p:nvPr/>
        </p:nvSpPr>
        <p:spPr>
          <a:xfrm>
            <a:off x="743700" y="2333923"/>
            <a:ext cx="4690200" cy="8838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None/>
            </a:pPr>
            <a:r>
              <a:rPr lang="en" sz="1300" b="1">
                <a:solidFill>
                  <a:schemeClr val="dk1"/>
                </a:solidFill>
                <a:latin typeface="Poppins"/>
                <a:ea typeface="Poppins"/>
                <a:cs typeface="Poppins"/>
                <a:sym typeface="Poppins"/>
              </a:rPr>
              <a:t>Foreign adoption</a:t>
            </a:r>
            <a:endParaRPr sz="1100">
              <a:solidFill>
                <a:schemeClr val="dk1"/>
              </a:solidFill>
              <a:latin typeface="Poppins"/>
              <a:ea typeface="Poppins"/>
              <a:cs typeface="Poppins"/>
              <a:sym typeface="Poppins"/>
            </a:endParaRPr>
          </a:p>
          <a:p>
            <a:pPr marL="127000" marR="0" lvl="0" indent="-107950" algn="l" rtl="0">
              <a:lnSpc>
                <a:spcPct val="100000"/>
              </a:lnSpc>
              <a:spcBef>
                <a:spcPts val="100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The child is not a citizen or resident of the United States</a:t>
            </a:r>
            <a:endParaRPr sz="1100" i="0" u="none" strike="noStrike" cap="none">
              <a:solidFill>
                <a:schemeClr val="dk1"/>
              </a:solidFill>
              <a:latin typeface="Poppins"/>
              <a:ea typeface="Poppins"/>
              <a:cs typeface="Poppins"/>
              <a:sym typeface="Poppins"/>
            </a:endParaRPr>
          </a:p>
          <a:p>
            <a:pPr marL="127000" marR="0" lvl="0" indent="-107950" algn="l" rtl="0">
              <a:lnSpc>
                <a:spcPct val="100000"/>
              </a:lnSpc>
              <a:spcBef>
                <a:spcPts val="0"/>
              </a:spcBef>
              <a:spcAft>
                <a:spcPts val="100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The adoption must be finalized before incurred expenses can be reimbursed</a:t>
            </a:r>
            <a:endParaRPr sz="1100" i="0" u="none" strike="noStrike" cap="none">
              <a:solidFill>
                <a:schemeClr val="dk1"/>
              </a:solidFill>
              <a:latin typeface="Poppins"/>
              <a:ea typeface="Poppins"/>
              <a:cs typeface="Poppins"/>
              <a:sym typeface="Poppins"/>
            </a:endParaRPr>
          </a:p>
        </p:txBody>
      </p:sp>
      <p:grpSp>
        <p:nvGrpSpPr>
          <p:cNvPr id="3170" name="Google Shape;3170;p222"/>
          <p:cNvGrpSpPr/>
          <p:nvPr/>
        </p:nvGrpSpPr>
        <p:grpSpPr>
          <a:xfrm>
            <a:off x="743700" y="3555497"/>
            <a:ext cx="4367700" cy="848713"/>
            <a:chOff x="3945543" y="3671684"/>
            <a:chExt cx="4367700" cy="848713"/>
          </a:xfrm>
        </p:grpSpPr>
        <p:sp>
          <p:nvSpPr>
            <p:cNvPr id="3171" name="Google Shape;3171;p222"/>
            <p:cNvSpPr txBox="1"/>
            <p:nvPr/>
          </p:nvSpPr>
          <p:spPr>
            <a:xfrm>
              <a:off x="3945543" y="3671684"/>
              <a:ext cx="43677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300" b="1" i="0" u="none" strike="noStrike" cap="none">
                  <a:solidFill>
                    <a:schemeClr val="dk1"/>
                  </a:solidFill>
                  <a:latin typeface="Poppins"/>
                  <a:ea typeface="Poppins"/>
                  <a:cs typeface="Poppins"/>
                  <a:sym typeface="Poppins"/>
                </a:rPr>
                <a:t>Eligible expenses can include:</a:t>
              </a:r>
              <a:endParaRPr sz="1300" b="1" i="0" u="none" strike="noStrike" cap="none">
                <a:solidFill>
                  <a:schemeClr val="dk1"/>
                </a:solidFill>
                <a:latin typeface="Poppins"/>
                <a:ea typeface="Poppins"/>
                <a:cs typeface="Poppins"/>
                <a:sym typeface="Poppins"/>
              </a:endParaRPr>
            </a:p>
          </p:txBody>
        </p:sp>
        <p:sp>
          <p:nvSpPr>
            <p:cNvPr id="3172" name="Google Shape;3172;p222"/>
            <p:cNvSpPr txBox="1"/>
            <p:nvPr/>
          </p:nvSpPr>
          <p:spPr>
            <a:xfrm>
              <a:off x="3945543" y="3993897"/>
              <a:ext cx="1452300" cy="526500"/>
            </a:xfrm>
            <a:prstGeom prst="rect">
              <a:avLst/>
            </a:prstGeom>
            <a:noFill/>
            <a:ln>
              <a:noFill/>
            </a:ln>
          </p:spPr>
          <p:txBody>
            <a:bodyPr spcFirstLastPara="1" wrap="square" lIns="68575" tIns="34275" rIns="68575" bIns="34275" anchor="t" anchorCtr="0">
              <a:spAutoFit/>
            </a:bodyPr>
            <a:lstStyle/>
            <a:p>
              <a:pPr marL="127000" marR="0" lvl="0" indent="-107950" algn="l" rtl="0">
                <a:lnSpc>
                  <a:spcPct val="90000"/>
                </a:lnSpc>
                <a:spcBef>
                  <a:spcPts val="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Adoption fees</a:t>
              </a:r>
              <a:endParaRPr sz="1100" i="0" u="none" strike="noStrike" cap="none">
                <a:solidFill>
                  <a:schemeClr val="dk1"/>
                </a:solidFill>
                <a:latin typeface="Poppins"/>
                <a:ea typeface="Poppins"/>
                <a:cs typeface="Poppins"/>
                <a:sym typeface="Poppins"/>
              </a:endParaRPr>
            </a:p>
            <a:p>
              <a:pPr marL="127000" marR="0" lvl="0" indent="-107950" algn="l" rtl="0">
                <a:lnSpc>
                  <a:spcPct val="90000"/>
                </a:lnSpc>
                <a:spcBef>
                  <a:spcPts val="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Court costs</a:t>
              </a:r>
              <a:endParaRPr sz="1100" i="0" u="none" strike="noStrike" cap="none">
                <a:solidFill>
                  <a:schemeClr val="dk1"/>
                </a:solidFill>
                <a:latin typeface="Poppins"/>
                <a:ea typeface="Poppins"/>
                <a:cs typeface="Poppins"/>
                <a:sym typeface="Poppins"/>
              </a:endParaRPr>
            </a:p>
            <a:p>
              <a:pPr marL="127000" marR="0" lvl="0" indent="-107950" algn="l" rtl="0">
                <a:lnSpc>
                  <a:spcPct val="90000"/>
                </a:lnSpc>
                <a:spcBef>
                  <a:spcPts val="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Attorney fees</a:t>
              </a:r>
              <a:endParaRPr sz="1100" i="0" u="none" strike="noStrike" cap="none">
                <a:solidFill>
                  <a:schemeClr val="dk1"/>
                </a:solidFill>
                <a:latin typeface="Poppins"/>
                <a:ea typeface="Poppins"/>
                <a:cs typeface="Poppins"/>
                <a:sym typeface="Poppins"/>
              </a:endParaRPr>
            </a:p>
          </p:txBody>
        </p:sp>
        <p:sp>
          <p:nvSpPr>
            <p:cNvPr id="3173" name="Google Shape;3173;p222"/>
            <p:cNvSpPr txBox="1"/>
            <p:nvPr/>
          </p:nvSpPr>
          <p:spPr>
            <a:xfrm>
              <a:off x="5812943" y="3993897"/>
              <a:ext cx="2290200" cy="526500"/>
            </a:xfrm>
            <a:prstGeom prst="rect">
              <a:avLst/>
            </a:prstGeom>
            <a:noFill/>
            <a:ln>
              <a:noFill/>
            </a:ln>
          </p:spPr>
          <p:txBody>
            <a:bodyPr spcFirstLastPara="1" wrap="square" lIns="68575" tIns="34275" rIns="68575" bIns="34275" anchor="t" anchorCtr="0">
              <a:spAutoFit/>
            </a:bodyPr>
            <a:lstStyle/>
            <a:p>
              <a:pPr marL="127000" marR="0" lvl="0" indent="-107950" algn="l" rtl="0">
                <a:lnSpc>
                  <a:spcPct val="90000"/>
                </a:lnSpc>
                <a:spcBef>
                  <a:spcPts val="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Travel expenses</a:t>
              </a:r>
              <a:endParaRPr sz="1100" i="0" u="none" strike="noStrike" cap="none">
                <a:solidFill>
                  <a:schemeClr val="dk1"/>
                </a:solidFill>
                <a:latin typeface="Poppins"/>
                <a:ea typeface="Poppins"/>
                <a:cs typeface="Poppins"/>
                <a:sym typeface="Poppins"/>
              </a:endParaRPr>
            </a:p>
            <a:p>
              <a:pPr marL="127000" marR="0" lvl="0" indent="-107950" algn="l" rtl="0">
                <a:lnSpc>
                  <a:spcPct val="90000"/>
                </a:lnSpc>
                <a:spcBef>
                  <a:spcPts val="0"/>
                </a:spcBef>
                <a:spcAft>
                  <a:spcPts val="0"/>
                </a:spcAft>
                <a:buClr>
                  <a:schemeClr val="dk1"/>
                </a:buClr>
                <a:buSzPts val="1100"/>
                <a:buFont typeface="Poppins"/>
                <a:buChar char="•"/>
              </a:pPr>
              <a:r>
                <a:rPr lang="en" sz="1100" i="0" u="none" strike="noStrike" cap="none">
                  <a:solidFill>
                    <a:schemeClr val="dk1"/>
                  </a:solidFill>
                  <a:latin typeface="Poppins"/>
                  <a:ea typeface="Poppins"/>
                  <a:cs typeface="Poppins"/>
                  <a:sym typeface="Poppins"/>
                </a:rPr>
                <a:t>Other expenses related to legal adoption</a:t>
              </a:r>
              <a:endParaRPr sz="1100" i="0" u="none" strike="noStrike" cap="none">
                <a:solidFill>
                  <a:schemeClr val="dk1"/>
                </a:solidFill>
                <a:latin typeface="Poppins"/>
                <a:ea typeface="Poppins"/>
                <a:cs typeface="Poppins"/>
                <a:sym typeface="Poppins"/>
              </a:endParaRPr>
            </a:p>
          </p:txBody>
        </p:sp>
      </p:grpSp>
      <p:grpSp>
        <p:nvGrpSpPr>
          <p:cNvPr id="3174" name="Google Shape;3174;p222"/>
          <p:cNvGrpSpPr/>
          <p:nvPr/>
        </p:nvGrpSpPr>
        <p:grpSpPr>
          <a:xfrm>
            <a:off x="5947995" y="892960"/>
            <a:ext cx="2745252" cy="3729531"/>
            <a:chOff x="325600" y="850350"/>
            <a:chExt cx="2840700" cy="3859200"/>
          </a:xfrm>
        </p:grpSpPr>
        <p:pic>
          <p:nvPicPr>
            <p:cNvPr id="3175" name="Google Shape;3175;p222"/>
            <p:cNvPicPr preferRelativeResize="0"/>
            <p:nvPr/>
          </p:nvPicPr>
          <p:blipFill rotWithShape="1">
            <a:blip r:embed="rId4">
              <a:alphaModFix/>
            </a:blip>
            <a:srcRect l="11426" b="9437"/>
            <a:stretch/>
          </p:blipFill>
          <p:spPr>
            <a:xfrm>
              <a:off x="650150" y="850350"/>
              <a:ext cx="2516100" cy="3859200"/>
            </a:xfrm>
            <a:prstGeom prst="roundRect">
              <a:avLst>
                <a:gd name="adj" fmla="val 5395"/>
              </a:avLst>
            </a:prstGeom>
            <a:noFill/>
            <a:ln>
              <a:noFill/>
            </a:ln>
          </p:spPr>
        </p:pic>
        <p:pic>
          <p:nvPicPr>
            <p:cNvPr id="3176" name="Google Shape;3176;p222"/>
            <p:cNvPicPr preferRelativeResize="0"/>
            <p:nvPr/>
          </p:nvPicPr>
          <p:blipFill rotWithShape="1">
            <a:blip r:embed="rId5">
              <a:alphaModFix/>
            </a:blip>
            <a:srcRect b="47330"/>
            <a:stretch/>
          </p:blipFill>
          <p:spPr>
            <a:xfrm>
              <a:off x="325600" y="860313"/>
              <a:ext cx="2840700" cy="2244600"/>
            </a:xfrm>
            <a:prstGeom prst="roundRect">
              <a:avLst>
                <a:gd name="adj" fmla="val 5395"/>
              </a:avLst>
            </a:prstGeom>
            <a:noFill/>
            <a:ln>
              <a:noFill/>
            </a:ln>
          </p:spPr>
        </p:pic>
      </p:grpSp>
      <p:sp>
        <p:nvSpPr>
          <p:cNvPr id="3177" name="Google Shape;3177;p222"/>
          <p:cNvSpPr txBox="1">
            <a:spLocks noGrp="1"/>
          </p:cNvSpPr>
          <p:nvPr>
            <p:ph type="title"/>
          </p:nvPr>
        </p:nvSpPr>
        <p:spPr>
          <a:xfrm>
            <a:off x="309269" y="314400"/>
            <a:ext cx="8508600" cy="448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Domestic vs. foreign adoptions</a:t>
            </a:r>
            <a:endParaRPr/>
          </a:p>
        </p:txBody>
      </p:sp>
      <p:sp>
        <p:nvSpPr>
          <p:cNvPr id="3178" name="Google Shape;3178;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182"/>
        <p:cNvGrpSpPr/>
        <p:nvPr/>
      </p:nvGrpSpPr>
      <p:grpSpPr>
        <a:xfrm>
          <a:off x="0" y="0"/>
          <a:ext cx="0" cy="0"/>
          <a:chOff x="0" y="0"/>
          <a:chExt cx="0" cy="0"/>
        </a:xfrm>
      </p:grpSpPr>
      <p:grpSp>
        <p:nvGrpSpPr>
          <p:cNvPr id="3183" name="Google Shape;3183;p223"/>
          <p:cNvGrpSpPr/>
          <p:nvPr/>
        </p:nvGrpSpPr>
        <p:grpSpPr>
          <a:xfrm>
            <a:off x="309900" y="325650"/>
            <a:ext cx="8524200" cy="4338900"/>
            <a:chOff x="310600" y="317625"/>
            <a:chExt cx="8524200" cy="4338900"/>
          </a:xfrm>
        </p:grpSpPr>
        <p:sp>
          <p:nvSpPr>
            <p:cNvPr id="3184" name="Google Shape;3184;p223"/>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185" name="Google Shape;3185;p223"/>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186" name="Google Shape;3186;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grpSp>
        <p:nvGrpSpPr>
          <p:cNvPr id="3187" name="Google Shape;3187;p223"/>
          <p:cNvGrpSpPr/>
          <p:nvPr/>
        </p:nvGrpSpPr>
        <p:grpSpPr>
          <a:xfrm>
            <a:off x="639925" y="1564050"/>
            <a:ext cx="3230400" cy="1715400"/>
            <a:chOff x="608300" y="1699025"/>
            <a:chExt cx="3230400" cy="1715400"/>
          </a:xfrm>
        </p:grpSpPr>
        <p:sp>
          <p:nvSpPr>
            <p:cNvPr id="3188" name="Google Shape;3188;p223"/>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189" name="Google Shape;3189;p223"/>
            <p:cNvSpPr txBox="1"/>
            <p:nvPr/>
          </p:nvSpPr>
          <p:spPr>
            <a:xfrm>
              <a:off x="608300" y="2429225"/>
              <a:ext cx="3000000" cy="9852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itemized receipt</a:t>
              </a:r>
              <a:r>
                <a:rPr lang="en" sz="1300">
                  <a:solidFill>
                    <a:schemeClr val="lt1"/>
                  </a:solidFill>
                  <a:latin typeface="Poppins Medium"/>
                  <a:ea typeface="Poppins Medium"/>
                  <a:cs typeface="Poppins Medium"/>
                  <a:sym typeface="Poppins Medium"/>
                </a:rPr>
                <a:t>.</a:t>
              </a:r>
              <a:endParaRPr sz="1300">
                <a:solidFill>
                  <a:schemeClr val="lt1"/>
                </a:solidFill>
                <a:latin typeface="Poppins Medium"/>
                <a:ea typeface="Poppins Medium"/>
                <a:cs typeface="Poppins Medium"/>
                <a:sym typeface="Poppins Medium"/>
              </a:endParaRPr>
            </a:p>
          </p:txBody>
        </p:sp>
      </p:grpSp>
      <p:sp>
        <p:nvSpPr>
          <p:cNvPr id="3190" name="Google Shape;3190;p223"/>
          <p:cNvSpPr txBox="1"/>
          <p:nvPr/>
        </p:nvSpPr>
        <p:spPr>
          <a:xfrm>
            <a:off x="4462000" y="1429775"/>
            <a:ext cx="3981900" cy="23697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rgbClr val="25146F"/>
                </a:solidFill>
                <a:latin typeface="Poppins"/>
                <a:ea typeface="Poppins"/>
                <a:cs typeface="Poppins"/>
                <a:sym typeface="Poppins"/>
              </a:rPr>
              <a:t>Any documentation provided must contain the following information:</a:t>
            </a:r>
            <a:endParaRPr>
              <a:solidFill>
                <a:srgbClr val="25146F"/>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rgbClr val="25146F"/>
              </a:solidFill>
              <a:latin typeface="Poppins"/>
              <a:ea typeface="Poppins"/>
              <a:cs typeface="Poppins"/>
              <a:sym typeface="Poppins"/>
            </a:endParaRPr>
          </a:p>
          <a:p>
            <a:pPr marL="457200" lvl="0" indent="-317500" algn="l" rtl="0">
              <a:spcBef>
                <a:spcPts val="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When </a:t>
            </a:r>
            <a:r>
              <a:rPr lang="en">
                <a:solidFill>
                  <a:srgbClr val="25146F"/>
                </a:solidFill>
                <a:latin typeface="Poppins"/>
                <a:ea typeface="Poppins"/>
                <a:cs typeface="Poppins"/>
                <a:sym typeface="Poppins"/>
              </a:rPr>
              <a:t>the expense was incurred</a:t>
            </a:r>
            <a:endParaRPr>
              <a:solidFill>
                <a:srgbClr val="25146F"/>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Where </a:t>
            </a:r>
            <a:r>
              <a:rPr lang="en">
                <a:solidFill>
                  <a:srgbClr val="25146F"/>
                </a:solidFill>
                <a:latin typeface="Poppins"/>
                <a:ea typeface="Poppins"/>
                <a:cs typeface="Poppins"/>
                <a:sym typeface="Poppins"/>
              </a:rPr>
              <a:t>the expense was incurred</a:t>
            </a:r>
            <a:endParaRPr>
              <a:solidFill>
                <a:srgbClr val="25146F"/>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What </a:t>
            </a:r>
            <a:r>
              <a:rPr lang="en">
                <a:solidFill>
                  <a:srgbClr val="25146F"/>
                </a:solidFill>
                <a:latin typeface="Poppins"/>
                <a:ea typeface="Poppins"/>
                <a:cs typeface="Poppins"/>
                <a:sym typeface="Poppins"/>
              </a:rPr>
              <a:t>the expense</a:t>
            </a:r>
            <a:r>
              <a:rPr lang="en" b="1">
                <a:solidFill>
                  <a:srgbClr val="25146F"/>
                </a:solidFill>
                <a:latin typeface="Poppins"/>
                <a:ea typeface="Poppins"/>
                <a:cs typeface="Poppins"/>
                <a:sym typeface="Poppins"/>
              </a:rPr>
              <a:t> </a:t>
            </a:r>
            <a:r>
              <a:rPr lang="en">
                <a:solidFill>
                  <a:srgbClr val="25146F"/>
                </a:solidFill>
                <a:latin typeface="Poppins"/>
                <a:ea typeface="Poppins"/>
                <a:cs typeface="Poppins"/>
                <a:sym typeface="Poppins"/>
              </a:rPr>
              <a:t>was </a:t>
            </a:r>
            <a:endParaRPr>
              <a:solidFill>
                <a:srgbClr val="25146F"/>
              </a:solidFill>
              <a:latin typeface="Poppins"/>
              <a:ea typeface="Poppins"/>
              <a:cs typeface="Poppins"/>
              <a:sym typeface="Poppins"/>
            </a:endParaRPr>
          </a:p>
          <a:p>
            <a:pPr marL="457200" lvl="0" indent="-317500" algn="l" rtl="0">
              <a:spcBef>
                <a:spcPts val="1000"/>
              </a:spcBef>
              <a:spcAft>
                <a:spcPts val="1000"/>
              </a:spcAft>
              <a:buClr>
                <a:srgbClr val="DA0025"/>
              </a:buClr>
              <a:buSzPts val="1400"/>
              <a:buFont typeface="Poppins"/>
              <a:buChar char="●"/>
            </a:pPr>
            <a:r>
              <a:rPr lang="en" b="1">
                <a:solidFill>
                  <a:srgbClr val="25146F"/>
                </a:solidFill>
                <a:latin typeface="Poppins"/>
                <a:ea typeface="Poppins"/>
                <a:cs typeface="Poppins"/>
                <a:sym typeface="Poppins"/>
              </a:rPr>
              <a:t>The amount/cost</a:t>
            </a:r>
            <a:r>
              <a:rPr lang="en">
                <a:solidFill>
                  <a:srgbClr val="25146F"/>
                </a:solidFill>
                <a:latin typeface="Poppins"/>
                <a:ea typeface="Poppins"/>
                <a:cs typeface="Poppins"/>
                <a:sym typeface="Poppins"/>
              </a:rPr>
              <a:t> of the expense incurred</a:t>
            </a:r>
            <a:endParaRPr b="1">
              <a:solidFill>
                <a:srgbClr val="25146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94"/>
        <p:cNvGrpSpPr/>
        <p:nvPr/>
      </p:nvGrpSpPr>
      <p:grpSpPr>
        <a:xfrm>
          <a:off x="0" y="0"/>
          <a:ext cx="0" cy="0"/>
          <a:chOff x="0" y="0"/>
          <a:chExt cx="0" cy="0"/>
        </a:xfrm>
      </p:grpSpPr>
      <p:sp>
        <p:nvSpPr>
          <p:cNvPr id="3195" name="Google Shape;3195;p224"/>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196" name="Google Shape;3196;p224"/>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197" name="Google Shape;3197;p224"/>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198" name="Google Shape;3198;p224"/>
          <p:cNvGrpSpPr/>
          <p:nvPr/>
        </p:nvGrpSpPr>
        <p:grpSpPr>
          <a:xfrm>
            <a:off x="3785213" y="1815400"/>
            <a:ext cx="4673700" cy="822900"/>
            <a:chOff x="4954225" y="1428300"/>
            <a:chExt cx="4673700" cy="822900"/>
          </a:xfrm>
        </p:grpSpPr>
        <p:sp>
          <p:nvSpPr>
            <p:cNvPr id="3199" name="Google Shape;3199;p224"/>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200" name="Google Shape;3200;p224"/>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201" name="Google Shape;3201;p224"/>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202" name="Google Shape;3202;p224"/>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sp>
        <p:nvSpPr>
          <p:cNvPr id="3203" name="Google Shape;3203;p224"/>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pic>
        <p:nvPicPr>
          <p:cNvPr id="3204" name="Google Shape;3204;p224"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205" name="Google Shape;3205;p224"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206" name="Google Shape;3206;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10"/>
        <p:cNvGrpSpPr/>
        <p:nvPr/>
      </p:nvGrpSpPr>
      <p:grpSpPr>
        <a:xfrm>
          <a:off x="0" y="0"/>
          <a:ext cx="0" cy="0"/>
          <a:chOff x="0" y="0"/>
          <a:chExt cx="0" cy="0"/>
        </a:xfrm>
      </p:grpSpPr>
      <p:sp>
        <p:nvSpPr>
          <p:cNvPr id="3211" name="Google Shape;3211;p22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9</a:t>
            </a:fld>
            <a:endParaRPr/>
          </a:p>
        </p:txBody>
      </p:sp>
      <p:sp>
        <p:nvSpPr>
          <p:cNvPr id="3212" name="Google Shape;3212;p225"/>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2539fe41-6330-4a26-afc6-d1960dcc78db" isdomainofvalue="False" dataSourceId="dcd11a80-1506-476a-bb56-1965190e21bf"/>
</file>

<file path=customXml/item2.xml><?xml version="1.0" encoding="utf-8"?>
<VariableList UniqueId="2539fe41-6330-4a26-afc6-d1960dcc78db" Name="AD_HOC" ContentType="XML" MajorVersion="0" MinorVersion="1" isLocalCopy="False" IsBaseObject="False" DataSourceId="dcd11a80-1506-476a-bb56-1965190e21bf" DataSourceMajorVersion="0" DataSourceMinorVersion="1"/>
</file>

<file path=customXml/item3.xml><?xml version="1.0" encoding="utf-8"?>
<VariableListDefinition name="Computed" displayName="Computed" id="ffbeebec-11f6-4342-bf00-12f19e99d06d" isdomainofvalue="False" dataSourceId="6e0950eb-a813-4e15-bdcc-45107e662691"/>
</file>

<file path=customXml/item4.xml><?xml version="1.0" encoding="utf-8"?>
<VariableList UniqueId="ffbeebec-11f6-4342-bf00-12f19e99d06d" Name="Computed" ContentType="XML" MajorVersion="0" MinorVersion="1" isLocalCopy="False" IsBaseObject="False" DataSourceId="6e0950eb-a813-4e15-bdcc-45107e662691" DataSourceMajorVersion="0" DataSourceMinorVersion="1"/>
</file>

<file path=customXml/item5.xml><?xml version="1.0" encoding="utf-8"?>
<VariableListDefinition name="System" displayName="System" id="d56e6d6a-0efa-4d58-a81b-0ac0103dc4ba" isdomainofvalue="False" dataSourceId="f9918387-e371-4b48-ad5b-e9b610245292"/>
</file>

<file path=customXml/item6.xml><?xml version="1.0" encoding="utf-8"?>
<VariableList UniqueId="d56e6d6a-0efa-4d58-a81b-0ac0103dc4ba" Name="System" ContentType="XML" MajorVersion="0" MinorVersion="1" isLocalCopy="False" IsBaseObject="False" DataSourceId="f9918387-e371-4b48-ad5b-e9b610245292"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91786F5A-789A-43F1-A038-109003B3E7D3}">
  <ds:schemaRefs/>
</ds:datastoreItem>
</file>

<file path=customXml/itemProps2.xml><?xml version="1.0" encoding="utf-8"?>
<ds:datastoreItem xmlns:ds="http://schemas.openxmlformats.org/officeDocument/2006/customXml" ds:itemID="{2696368C-BF76-42E7-ADAF-834C065E26F0}">
  <ds:schemaRefs/>
</ds:datastoreItem>
</file>

<file path=customXml/itemProps3.xml><?xml version="1.0" encoding="utf-8"?>
<ds:datastoreItem xmlns:ds="http://schemas.openxmlformats.org/officeDocument/2006/customXml" ds:itemID="{9CF3BAC6-3792-4CBC-B5DB-418691370683}">
  <ds:schemaRefs/>
</ds:datastoreItem>
</file>

<file path=customXml/itemProps4.xml><?xml version="1.0" encoding="utf-8"?>
<ds:datastoreItem xmlns:ds="http://schemas.openxmlformats.org/officeDocument/2006/customXml" ds:itemID="{968420A6-FCCE-4D65-95F0-E0BEFB25A63D}">
  <ds:schemaRefs/>
</ds:datastoreItem>
</file>

<file path=customXml/itemProps5.xml><?xml version="1.0" encoding="utf-8"?>
<ds:datastoreItem xmlns:ds="http://schemas.openxmlformats.org/officeDocument/2006/customXml" ds:itemID="{CE2585AA-00B4-43A4-A8F1-2139B0C23047}">
  <ds:schemaRefs/>
</ds:datastoreItem>
</file>

<file path=customXml/itemProps6.xml><?xml version="1.0" encoding="utf-8"?>
<ds:datastoreItem xmlns:ds="http://schemas.openxmlformats.org/officeDocument/2006/customXml" ds:itemID="{D666125D-61EC-432D-A5F7-3BDF7BCC3B5B}">
  <ds:schemaRefs/>
</ds:datastoreItem>
</file>

<file path=customXml/itemProps7.xml><?xml version="1.0" encoding="utf-8"?>
<ds:datastoreItem xmlns:ds="http://schemas.openxmlformats.org/officeDocument/2006/customXml" ds:itemID="{ED470E45-C2E6-4089-9070-60B0EB5AF386}">
  <ds:schemaRefs/>
</ds:datastoreItem>
</file>

<file path=docProps/app.xml><?xml version="1.0" encoding="utf-8"?>
<Properties xmlns="http://schemas.openxmlformats.org/officeDocument/2006/extended-properties" xmlns:vt="http://schemas.openxmlformats.org/officeDocument/2006/docPropsVTypes">
  <TotalTime>56</TotalTime>
  <Words>820</Words>
  <Application>Microsoft Office PowerPoint</Application>
  <PresentationFormat>On-screen Show (16:9)</PresentationFormat>
  <Paragraphs>96</Paragraphs>
  <Slides>9</Slides>
  <Notes>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vt:i4>
      </vt:variant>
    </vt:vector>
  </HeadingPairs>
  <TitlesOfParts>
    <vt:vector size="22" baseType="lpstr">
      <vt:lpstr>Poppins SemiBold</vt:lpstr>
      <vt:lpstr>Inter</vt:lpstr>
      <vt:lpstr>ADLaM Display</vt:lpstr>
      <vt:lpstr>Arial</vt:lpstr>
      <vt:lpstr>Poppins</vt:lpstr>
      <vt:lpstr>Manrope SemiBold</vt:lpstr>
      <vt:lpstr>Calibri</vt:lpstr>
      <vt:lpstr>Poppins ExtraBold</vt:lpstr>
      <vt:lpstr>Abel</vt:lpstr>
      <vt:lpstr>Poppins Medium</vt:lpstr>
      <vt:lpstr>Simple Light</vt:lpstr>
      <vt:lpstr>Wex</vt:lpstr>
      <vt:lpstr>Wex</vt:lpstr>
      <vt:lpstr>Client Name</vt:lpstr>
      <vt:lpstr>Client Name</vt:lpstr>
      <vt:lpstr>PowerPoint Presentation</vt:lpstr>
      <vt:lpstr>Adoption assistance FSAs</vt:lpstr>
      <vt:lpstr>Annual contribution limit</vt:lpstr>
      <vt:lpstr>Domestic vs. foreign adoptions</vt:lpstr>
      <vt:lpstr>PowerPoint Presentation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5</cp:revision>
  <dcterms:modified xsi:type="dcterms:W3CDTF">2026-04-07T21:40:18Z</dcterms:modified>
</cp:coreProperties>
</file>